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  <p:sldMasterId id="2147483696" r:id="rId2"/>
  </p:sldMasterIdLst>
  <p:sldIdLst>
    <p:sldId id="256" r:id="rId3"/>
    <p:sldId id="257" r:id="rId4"/>
    <p:sldId id="274" r:id="rId5"/>
    <p:sldId id="276" r:id="rId6"/>
    <p:sldId id="263" r:id="rId7"/>
    <p:sldId id="260" r:id="rId8"/>
    <p:sldId id="281" r:id="rId9"/>
    <p:sldId id="282" r:id="rId10"/>
    <p:sldId id="288" r:id="rId11"/>
    <p:sldId id="287" r:id="rId12"/>
    <p:sldId id="283" r:id="rId13"/>
    <p:sldId id="289" r:id="rId14"/>
    <p:sldId id="290" r:id="rId15"/>
    <p:sldId id="284" r:id="rId16"/>
    <p:sldId id="285" r:id="rId17"/>
    <p:sldId id="291" r:id="rId18"/>
    <p:sldId id="292" r:id="rId19"/>
    <p:sldId id="271" r:id="rId20"/>
    <p:sldId id="268" r:id="rId21"/>
    <p:sldId id="264" r:id="rId22"/>
    <p:sldId id="266" r:id="rId23"/>
    <p:sldId id="272" r:id="rId24"/>
    <p:sldId id="280" r:id="rId25"/>
    <p:sldId id="286" r:id="rId2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8" d="100"/>
        <a:sy n="58" d="100"/>
      </p:scale>
      <p:origin x="0" y="327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C83236-4597-4A68-A0B9-7A2C6F897751}" type="datetimeFigureOut">
              <a:rPr lang="ar-SA" smtClean="0"/>
              <a:pPr/>
              <a:t>05/12/1431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C013BCE-53CC-403A-B5E3-69B68EF92FE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357167"/>
            <a:ext cx="4500562" cy="1285884"/>
          </a:xfrm>
        </p:spPr>
        <p:txBody>
          <a:bodyPr>
            <a:normAutofit fontScale="90000"/>
          </a:bodyPr>
          <a:lstStyle/>
          <a:p>
            <a:r>
              <a:rPr lang="ar-SY" sz="4000" dirty="0" smtClean="0"/>
              <a:t>الجمهورية العربية السورية </a:t>
            </a:r>
            <a:br>
              <a:rPr lang="ar-SY" sz="4000" dirty="0" smtClean="0"/>
            </a:br>
            <a:endParaRPr lang="ar-SA" sz="4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428760"/>
          </a:xfrm>
        </p:spPr>
        <p:txBody>
          <a:bodyPr>
            <a:normAutofit/>
          </a:bodyPr>
          <a:lstStyle/>
          <a:p>
            <a:r>
              <a:rPr lang="ar-SY" sz="4000" dirty="0" smtClean="0"/>
              <a:t>ثانوية الأوائل النموذجية الخاصة للبنات</a:t>
            </a:r>
            <a:endParaRPr lang="ar-SA" sz="40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643174" y="1357298"/>
            <a:ext cx="242889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وزارة التربية </a:t>
            </a:r>
            <a:endParaRPr lang="ar-SA" sz="36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2071670" y="2214554"/>
            <a:ext cx="628654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مديرية التربية في مدينة دمشق </a:t>
            </a:r>
            <a:endParaRPr lang="ar-SA" sz="3200" dirty="0"/>
          </a:p>
        </p:txBody>
      </p:sp>
      <p:sp>
        <p:nvSpPr>
          <p:cNvPr id="6" name="وسيلة شرح مع سهم رباعي 5"/>
          <p:cNvSpPr/>
          <p:nvPr/>
        </p:nvSpPr>
        <p:spPr>
          <a:xfrm>
            <a:off x="0" y="4429132"/>
            <a:ext cx="3357554" cy="1928826"/>
          </a:xfrm>
          <a:prstGeom prst="quadArrowCallou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" name="مربع نص 6"/>
          <p:cNvSpPr txBox="1"/>
          <p:nvPr/>
        </p:nvSpPr>
        <p:spPr>
          <a:xfrm>
            <a:off x="428596" y="514351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المكتبة الالكترونية </a:t>
            </a:r>
            <a:endParaRPr lang="ar-SA" sz="24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3714744" y="5072074"/>
            <a:ext cx="464347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الإعداد التربوي لقسم اللغة العربية </a:t>
            </a:r>
            <a:endParaRPr lang="ar-SA" sz="3200" dirty="0"/>
          </a:p>
        </p:txBody>
      </p:sp>
      <p:pic>
        <p:nvPicPr>
          <p:cNvPr id="9" name="صورة 8" descr="hamdellah[1]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500042"/>
            <a:ext cx="1123950" cy="714375"/>
          </a:xfrm>
          <a:prstGeom prst="rect">
            <a:avLst/>
          </a:prstGeom>
        </p:spPr>
      </p:pic>
      <p:pic>
        <p:nvPicPr>
          <p:cNvPr id="10" name="صورة 9" descr="شعار المدرسة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285860"/>
            <a:ext cx="2285984" cy="1357322"/>
          </a:xfrm>
          <a:prstGeom prst="rect">
            <a:avLst/>
          </a:prstGeom>
        </p:spPr>
      </p:pic>
      <p:sp>
        <p:nvSpPr>
          <p:cNvPr id="11" name="مربع نص 10"/>
          <p:cNvSpPr txBox="1"/>
          <p:nvPr/>
        </p:nvSpPr>
        <p:spPr>
          <a:xfrm>
            <a:off x="3286116" y="4143380"/>
            <a:ext cx="335758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فرع المعضمية </a:t>
            </a:r>
            <a:endParaRPr lang="ar-SA" sz="3200" dirty="0"/>
          </a:p>
        </p:txBody>
      </p:sp>
      <p:pic>
        <p:nvPicPr>
          <p:cNvPr id="12" name="صورة 11" descr="صورة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 animBg="1"/>
      <p:bldP spid="7" grpId="0"/>
      <p:bldP spid="8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4786314" y="1857364"/>
            <a:ext cx="364333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المواظبة ُعلى العمل </a:t>
            </a:r>
            <a:r>
              <a:rPr lang="ar-SY" sz="2800" dirty="0" smtClean="0">
                <a:latin typeface="Arial"/>
                <a:cs typeface="Arial"/>
              </a:rPr>
              <a:t>←</a:t>
            </a:r>
            <a:endParaRPr lang="ar-SA" sz="28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214414" y="2000240"/>
            <a:ext cx="307183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err="1" smtClean="0"/>
              <a:t>لأواظبن</a:t>
            </a:r>
            <a:r>
              <a:rPr lang="ar-SY" sz="2800" dirty="0" smtClean="0"/>
              <a:t> ّ على العمل .</a:t>
            </a:r>
            <a:endParaRPr lang="ar-SA" sz="28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6215074" y="2643182"/>
            <a:ext cx="25717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Y" sz="2800" dirty="0" smtClean="0"/>
              <a:t>عدمُ التقاعس </a:t>
            </a:r>
            <a:r>
              <a:rPr lang="ar-SY" sz="2800" dirty="0" smtClean="0">
                <a:latin typeface="Arial"/>
                <a:cs typeface="Arial"/>
              </a:rPr>
              <a:t>←</a:t>
            </a:r>
            <a:r>
              <a:rPr lang="ar-SY" sz="2800" dirty="0" smtClean="0"/>
              <a:t> </a:t>
            </a:r>
            <a:endParaRPr lang="ar-SA" sz="28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1643042" y="2643182"/>
            <a:ext cx="264320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والله لن أتقاعس </a:t>
            </a:r>
            <a:r>
              <a:rPr lang="ar-SY" sz="2800" dirty="0" err="1" smtClean="0"/>
              <a:t>َ</a:t>
            </a:r>
            <a:endParaRPr lang="ar-SA" sz="2800" dirty="0"/>
          </a:p>
        </p:txBody>
      </p:sp>
      <p:sp>
        <p:nvSpPr>
          <p:cNvPr id="7" name="مستطيل 6"/>
          <p:cNvSpPr/>
          <p:nvPr/>
        </p:nvSpPr>
        <p:spPr>
          <a:xfrm>
            <a:off x="357158" y="3429000"/>
            <a:ext cx="850112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ربع نص 7"/>
          <p:cNvSpPr txBox="1"/>
          <p:nvPr/>
        </p:nvSpPr>
        <p:spPr>
          <a:xfrm>
            <a:off x="357158" y="3500438"/>
            <a:ext cx="850112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ما علامة بناء الأفعال المضارعة الآتية ؟ ( مع التعليل ) </a:t>
            </a:r>
            <a:endParaRPr lang="ar-SA" sz="36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5500694" y="4714884"/>
            <a:ext cx="321471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err="1" smtClean="0"/>
              <a:t>لأحفظـنّ</a:t>
            </a:r>
            <a:r>
              <a:rPr lang="ar-SY" sz="2800" dirty="0" smtClean="0"/>
              <a:t> السرّ </a:t>
            </a:r>
            <a:r>
              <a:rPr lang="ar-SY" sz="2800" dirty="0" smtClean="0">
                <a:latin typeface="Arial"/>
                <a:cs typeface="Arial"/>
              </a:rPr>
              <a:t>←</a:t>
            </a:r>
            <a:r>
              <a:rPr lang="ar-SY" sz="2800" dirty="0" smtClean="0"/>
              <a:t> </a:t>
            </a:r>
            <a:endParaRPr lang="ar-SA" sz="28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357158" y="4714884"/>
            <a:ext cx="578647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مبني على الفتح لاتصاله بنون التوكيد الثقيلة </a:t>
            </a:r>
            <a:endParaRPr lang="ar-SA" sz="28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6572264" y="5429264"/>
            <a:ext cx="207170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تحفظْنَ السر </a:t>
            </a:r>
            <a:r>
              <a:rPr lang="ar-SY" sz="2800" dirty="0" smtClean="0">
                <a:latin typeface="Arial"/>
                <a:cs typeface="Arial"/>
              </a:rPr>
              <a:t>←</a:t>
            </a:r>
            <a:endParaRPr lang="ar-SA" sz="28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1428728" y="5429264"/>
            <a:ext cx="47149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مبني على السكون لاتصاله بنون النسوة </a:t>
            </a:r>
            <a:endParaRPr lang="ar-SA" sz="2800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5643570" y="6072206"/>
            <a:ext cx="3143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err="1" smtClean="0"/>
              <a:t>لأحفظنْ</a:t>
            </a:r>
            <a:r>
              <a:rPr lang="ar-SY" sz="2800" dirty="0" smtClean="0"/>
              <a:t> عهدًا قطعته </a:t>
            </a:r>
            <a:r>
              <a:rPr lang="ar-SY" sz="2800" dirty="0" smtClean="0">
                <a:latin typeface="Arial"/>
                <a:cs typeface="Arial"/>
              </a:rPr>
              <a:t>←</a:t>
            </a:r>
            <a:endParaRPr lang="ar-SA" sz="2800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285720" y="6143644"/>
            <a:ext cx="54292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مبني على الفتح لاتصاله بنون التوكيد الخفيفة </a:t>
            </a:r>
            <a:endParaRPr lang="ar-SA" sz="2800" dirty="0"/>
          </a:p>
        </p:txBody>
      </p:sp>
      <p:sp>
        <p:nvSpPr>
          <p:cNvPr id="16" name="سحابة 15"/>
          <p:cNvSpPr/>
          <p:nvPr/>
        </p:nvSpPr>
        <p:spPr>
          <a:xfrm>
            <a:off x="857224" y="428604"/>
            <a:ext cx="2643206" cy="1500198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انفجار 2 2"/>
          <p:cNvSpPr/>
          <p:nvPr/>
        </p:nvSpPr>
        <p:spPr>
          <a:xfrm>
            <a:off x="5715008" y="571480"/>
            <a:ext cx="2357454" cy="1714512"/>
          </a:xfrm>
          <a:prstGeom prst="irregularSeal2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786446" y="1214422"/>
            <a:ext cx="15716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توكيد </a:t>
            </a:r>
            <a:endParaRPr lang="ar-SA" sz="3600" dirty="0"/>
          </a:p>
        </p:txBody>
      </p:sp>
      <p:sp>
        <p:nvSpPr>
          <p:cNvPr id="6" name="مستطيل 5"/>
          <p:cNvSpPr/>
          <p:nvPr/>
        </p:nvSpPr>
        <p:spPr>
          <a:xfrm>
            <a:off x="3357554" y="1357298"/>
            <a:ext cx="2857520" cy="78581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3600" dirty="0" smtClean="0"/>
              <a:t>الفعل الماضي </a:t>
            </a:r>
            <a:endParaRPr lang="ar-SA" sz="3600" dirty="0"/>
          </a:p>
        </p:txBody>
      </p:sp>
      <p:sp>
        <p:nvSpPr>
          <p:cNvPr id="7" name="شكل بيضاوي 6"/>
          <p:cNvSpPr/>
          <p:nvPr/>
        </p:nvSpPr>
        <p:spPr>
          <a:xfrm>
            <a:off x="928662" y="500042"/>
            <a:ext cx="1785950" cy="192882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ربع نص 7"/>
          <p:cNvSpPr txBox="1"/>
          <p:nvPr/>
        </p:nvSpPr>
        <p:spPr>
          <a:xfrm>
            <a:off x="785786" y="857232"/>
            <a:ext cx="192882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المجموعة </a:t>
            </a:r>
          </a:p>
          <a:p>
            <a:r>
              <a:rPr lang="ar-SY" sz="3600" dirty="0" smtClean="0"/>
              <a:t>  2</a:t>
            </a:r>
            <a:endParaRPr lang="ar-SA" sz="36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0" y="2928934"/>
            <a:ext cx="8358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اذكري مؤكدات الفعل الماضي في المجموعة ( </a:t>
            </a:r>
            <a:r>
              <a:rPr lang="ar-SY" sz="2400" dirty="0" err="1" smtClean="0"/>
              <a:t>ب</a:t>
            </a:r>
            <a:r>
              <a:rPr lang="ar-SY" sz="2400" dirty="0" smtClean="0"/>
              <a:t> ) ، مبينة نوع القسم وجوابه :</a:t>
            </a:r>
            <a:endParaRPr lang="ar-SA" sz="24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0" y="3571876"/>
            <a:ext cx="9144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أ-   1- ما سكت </a:t>
            </a:r>
            <a:r>
              <a:rPr lang="ar-SY" sz="2400" dirty="0" err="1" smtClean="0"/>
              <a:t>َ</a:t>
            </a:r>
            <a:r>
              <a:rPr lang="ar-SY" sz="2400" dirty="0" smtClean="0"/>
              <a:t> مظلوم عن حقه                      </a:t>
            </a:r>
            <a:r>
              <a:rPr lang="ar-SY" sz="2400" dirty="0" err="1" smtClean="0"/>
              <a:t>ب</a:t>
            </a:r>
            <a:r>
              <a:rPr lang="ar-SY" sz="2400" dirty="0" smtClean="0"/>
              <a:t> -  1-  والله ما سكت مظلوم عن حقه </a:t>
            </a:r>
            <a:endParaRPr lang="ar-SA" sz="24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7000892" y="4000504"/>
            <a:ext cx="12858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نوع القسم </a:t>
            </a:r>
            <a:endParaRPr lang="ar-SA" sz="2400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6215074" y="4000504"/>
            <a:ext cx="8572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FF0000"/>
                </a:solidFill>
              </a:rPr>
              <a:t>ظاهر 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1214414" y="4000504"/>
            <a:ext cx="46434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chemeClr val="accent1">
                    <a:lumMod val="75000"/>
                  </a:schemeClr>
                </a:solidFill>
              </a:rPr>
              <a:t>وجوابه فعل ماض مسبوق بنفي </a:t>
            </a:r>
            <a:endParaRPr lang="ar-SA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000100" y="4429132"/>
            <a:ext cx="77153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2- انتصر الحق                                           2- لقد انتصر الحق </a:t>
            </a:r>
            <a:endParaRPr lang="ar-SA" sz="2400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6786578" y="4929198"/>
            <a:ext cx="15716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نوع القسم </a:t>
            </a:r>
            <a:endParaRPr lang="ar-SA" sz="24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6000760" y="4929198"/>
            <a:ext cx="10715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FF0000"/>
                </a:solidFill>
              </a:rPr>
              <a:t>مقدر 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0" y="4929198"/>
            <a:ext cx="59293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chemeClr val="accent4">
                    <a:lumMod val="50000"/>
                  </a:schemeClr>
                </a:solidFill>
              </a:rPr>
              <a:t>وجوابه فعل ماض مسبوق </a:t>
            </a:r>
            <a:r>
              <a:rPr lang="ar-SY" sz="2400" dirty="0" err="1" smtClean="0">
                <a:solidFill>
                  <a:schemeClr val="accent4">
                    <a:lumMod val="50000"/>
                  </a:schemeClr>
                </a:solidFill>
              </a:rPr>
              <a:t>بـ</a:t>
            </a:r>
            <a:r>
              <a:rPr lang="ar-SY" sz="2400" dirty="0" smtClean="0">
                <a:solidFill>
                  <a:schemeClr val="accent4">
                    <a:lumMod val="50000"/>
                  </a:schemeClr>
                </a:solidFill>
              </a:rPr>
              <a:t> ( قد ) المقترنة بلام القسم </a:t>
            </a:r>
            <a:endParaRPr lang="ar-SA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0" y="5429264"/>
            <a:ext cx="86439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3- إلا تنصروه ... نصره الله                            3- ” إلا تنصروه فقد نصره الله  ”</a:t>
            </a:r>
            <a:endParaRPr lang="ar-SA" sz="24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6357950" y="5857892"/>
            <a:ext cx="18573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نوع التوكيد</a:t>
            </a:r>
            <a:endParaRPr lang="ar-SA" sz="24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5572132" y="5857892"/>
            <a:ext cx="12858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err="1" smtClean="0">
                <a:solidFill>
                  <a:srgbClr val="FF0000"/>
                </a:solidFill>
              </a:rPr>
              <a:t>بـ</a:t>
            </a:r>
            <a:r>
              <a:rPr lang="ar-SY" sz="2400" dirty="0" smtClean="0">
                <a:solidFill>
                  <a:srgbClr val="FF0000"/>
                </a:solidFill>
              </a:rPr>
              <a:t> ( قد )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571472" y="5857892"/>
            <a:ext cx="52864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chemeClr val="accent1"/>
                </a:solidFill>
              </a:rPr>
              <a:t>        فعل ماض مسبوق </a:t>
            </a:r>
            <a:r>
              <a:rPr lang="ar-SY" sz="2400" dirty="0" err="1" smtClean="0">
                <a:solidFill>
                  <a:schemeClr val="accent1"/>
                </a:solidFill>
              </a:rPr>
              <a:t>بـ</a:t>
            </a:r>
            <a:r>
              <a:rPr lang="ar-SY" sz="2400" dirty="0" smtClean="0">
                <a:solidFill>
                  <a:schemeClr val="accent1"/>
                </a:solidFill>
              </a:rPr>
              <a:t> ( قد ) .</a:t>
            </a:r>
            <a:endParaRPr lang="ar-SA" sz="2400" dirty="0">
              <a:solidFill>
                <a:schemeClr val="accent1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5000628" y="6429396"/>
            <a:ext cx="364333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نستنتج : مؤكدات الفعل الماضي : </a:t>
            </a:r>
            <a:endParaRPr lang="ar-SA" sz="2400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500034" y="6429396"/>
            <a:ext cx="44291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FF0000"/>
                </a:solidFill>
              </a:rPr>
              <a:t>القسم الظاهر أو المقدر ، قد</a:t>
            </a:r>
            <a:endParaRPr lang="ar-SA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 animBg="1"/>
      <p:bldP spid="6" grpId="1" animBg="1"/>
      <p:bldP spid="7" grpId="0" animBg="1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انفجار 2 2"/>
          <p:cNvSpPr/>
          <p:nvPr/>
        </p:nvSpPr>
        <p:spPr>
          <a:xfrm>
            <a:off x="5715008" y="500042"/>
            <a:ext cx="2500330" cy="142876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6215074" y="785794"/>
            <a:ext cx="121444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تدريب</a:t>
            </a:r>
            <a:endParaRPr lang="ar-SA" sz="3600" dirty="0"/>
          </a:p>
        </p:txBody>
      </p:sp>
      <p:sp>
        <p:nvSpPr>
          <p:cNvPr id="5" name="مستطيل 4"/>
          <p:cNvSpPr/>
          <p:nvPr/>
        </p:nvSpPr>
        <p:spPr>
          <a:xfrm>
            <a:off x="571472" y="2071678"/>
            <a:ext cx="771530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571472" y="2071678"/>
            <a:ext cx="77153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أكدي الجمل الآتية مستوفية مؤكدات الفعل الماضي </a:t>
            </a:r>
            <a:endParaRPr lang="ar-SA" sz="36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4643438" y="3143248"/>
            <a:ext cx="40719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ما تخاذلنا عن القيام بالواجب  </a:t>
            </a:r>
            <a:r>
              <a:rPr lang="ar-SY" sz="2800" dirty="0" smtClean="0">
                <a:latin typeface="Arial"/>
                <a:cs typeface="Arial"/>
              </a:rPr>
              <a:t>←</a:t>
            </a:r>
            <a:endParaRPr lang="ar-SA" sz="28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285720" y="3286124"/>
            <a:ext cx="421484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والله ما تخاذلنا عن القيام بالواجب </a:t>
            </a:r>
            <a:endParaRPr lang="ar-SA" sz="28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5286380" y="3857628"/>
            <a:ext cx="335758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ساهمتُ في بناء الوطن </a:t>
            </a:r>
            <a:r>
              <a:rPr lang="ar-SY" sz="2800" dirty="0" smtClean="0">
                <a:latin typeface="Arial"/>
                <a:cs typeface="Arial"/>
              </a:rPr>
              <a:t>←</a:t>
            </a:r>
            <a:endParaRPr lang="ar-SA" sz="28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857224" y="3929066"/>
            <a:ext cx="364333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لقد ساهمتُ في بناء الوطن </a:t>
            </a:r>
            <a:endParaRPr lang="ar-SA" sz="28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4572000" y="4429132"/>
            <a:ext cx="41434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انتسبنا إلى المركز الوطني </a:t>
            </a:r>
            <a:r>
              <a:rPr lang="ar-SY" sz="2800" dirty="0" smtClean="0">
                <a:latin typeface="Arial"/>
                <a:cs typeface="Arial"/>
              </a:rPr>
              <a:t>←</a:t>
            </a:r>
            <a:endParaRPr lang="ar-SA" sz="28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857224" y="4572008"/>
            <a:ext cx="35719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قد انتسبنا إلى المركز الوطني </a:t>
            </a:r>
            <a:endParaRPr lang="ar-SA" sz="2800" dirty="0"/>
          </a:p>
        </p:txBody>
      </p:sp>
      <p:sp>
        <p:nvSpPr>
          <p:cNvPr id="13" name="مستطيل 12"/>
          <p:cNvSpPr/>
          <p:nvPr/>
        </p:nvSpPr>
        <p:spPr>
          <a:xfrm>
            <a:off x="928662" y="5143512"/>
            <a:ext cx="735811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ربع نص 13"/>
          <p:cNvSpPr txBox="1"/>
          <p:nvPr/>
        </p:nvSpPr>
        <p:spPr>
          <a:xfrm>
            <a:off x="1428728" y="5143512"/>
            <a:ext cx="685804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اجعلي القسم المقدّر .. ظاهرا </a:t>
            </a:r>
            <a:endParaRPr lang="ar-SA" sz="36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5000628" y="6143644"/>
            <a:ext cx="364333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لقد فهمت الدرس </a:t>
            </a:r>
            <a:r>
              <a:rPr lang="ar-SY" sz="2800" dirty="0" smtClean="0">
                <a:latin typeface="Arial"/>
                <a:cs typeface="Arial"/>
              </a:rPr>
              <a:t>←</a:t>
            </a:r>
            <a:endParaRPr lang="ar-SA" sz="2800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285720" y="6143644"/>
            <a:ext cx="50006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والله لقد فهمت الدرس </a:t>
            </a:r>
            <a:endParaRPr lang="ar-SA" sz="2800" dirty="0"/>
          </a:p>
        </p:txBody>
      </p:sp>
      <p:pic>
        <p:nvPicPr>
          <p:cNvPr id="17" name="صورة 16" descr="910[1]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503378">
            <a:off x="861233" y="544477"/>
            <a:ext cx="97536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نجمة ذات 32 نقطة 2"/>
          <p:cNvSpPr/>
          <p:nvPr/>
        </p:nvSpPr>
        <p:spPr>
          <a:xfrm>
            <a:off x="5572132" y="357166"/>
            <a:ext cx="1785950" cy="2000264"/>
          </a:xfrm>
          <a:prstGeom prst="star3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714348" y="1785926"/>
            <a:ext cx="4357718" cy="5715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1357290" y="1714488"/>
            <a:ext cx="328614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شاركي في الإعراب  </a:t>
            </a:r>
            <a:endParaRPr lang="ar-SA" sz="3600" dirty="0"/>
          </a:p>
        </p:txBody>
      </p:sp>
      <p:sp>
        <p:nvSpPr>
          <p:cNvPr id="7" name="مستطيل ذو زوايا قطرية مستديرة 6"/>
          <p:cNvSpPr/>
          <p:nvPr/>
        </p:nvSpPr>
        <p:spPr>
          <a:xfrm>
            <a:off x="1500166" y="2643182"/>
            <a:ext cx="6286544" cy="85725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ربع نص 7"/>
          <p:cNvSpPr txBox="1"/>
          <p:nvPr/>
        </p:nvSpPr>
        <p:spPr>
          <a:xfrm>
            <a:off x="2000232" y="2714620"/>
            <a:ext cx="542928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dirty="0" smtClean="0">
                <a:latin typeface="Arial"/>
                <a:cs typeface="Arial"/>
              </a:rPr>
              <a:t>۩</a:t>
            </a:r>
            <a:r>
              <a:rPr lang="ar-SY" sz="4400" dirty="0" smtClean="0">
                <a:latin typeface="Arial"/>
                <a:cs typeface="Arial"/>
              </a:rPr>
              <a:t> </a:t>
            </a:r>
            <a:r>
              <a:rPr lang="ar-SY" sz="4400" dirty="0" smtClean="0">
                <a:solidFill>
                  <a:schemeClr val="bg1"/>
                </a:solidFill>
                <a:latin typeface="Arial"/>
                <a:cs typeface="Arial"/>
              </a:rPr>
              <a:t>تالله لقد آثرك الله علينا </a:t>
            </a:r>
            <a:r>
              <a:rPr lang="ar-SY" sz="4400" dirty="0" smtClean="0">
                <a:latin typeface="Arial"/>
                <a:cs typeface="Arial"/>
              </a:rPr>
              <a:t>۩</a:t>
            </a:r>
            <a:endParaRPr lang="ar-SA" sz="44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4857752" y="3857628"/>
            <a:ext cx="364333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err="1" smtClean="0"/>
              <a:t>تـ</a:t>
            </a:r>
            <a:r>
              <a:rPr lang="ar-SY" sz="2800" dirty="0" smtClean="0"/>
              <a:t>          : حرف قسم </a:t>
            </a:r>
            <a:r>
              <a:rPr lang="ar-SY" sz="2800" dirty="0" err="1" smtClean="0"/>
              <a:t>و</a:t>
            </a:r>
            <a:r>
              <a:rPr lang="ar-SY" sz="2800" dirty="0" smtClean="0"/>
              <a:t>  </a:t>
            </a:r>
            <a:endParaRPr lang="ar-SA" sz="28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2428860" y="4500570"/>
            <a:ext cx="60007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الله        : لفظ الجلالة مُقسم </a:t>
            </a:r>
            <a:r>
              <a:rPr lang="ar-SY" sz="2800" dirty="0" err="1" smtClean="0"/>
              <a:t>به</a:t>
            </a:r>
            <a:r>
              <a:rPr lang="ar-SY" sz="2800" dirty="0" smtClean="0"/>
              <a:t> مجرور وعلامة </a:t>
            </a:r>
            <a:endParaRPr lang="ar-SA" sz="28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3929058" y="3857628"/>
            <a:ext cx="157163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جر</a:t>
            </a:r>
            <a:endParaRPr lang="ar-SA" sz="28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0" y="4500570"/>
            <a:ext cx="278605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جره الكسرة الظاهرة </a:t>
            </a:r>
            <a:endParaRPr lang="ar-SA" sz="2800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5214942" y="5072074"/>
            <a:ext cx="32861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لقد         :  اللام واقعة </a:t>
            </a:r>
            <a:endParaRPr lang="ar-SA" sz="2800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3143240" y="5072074"/>
            <a:ext cx="235745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في جواب القسم </a:t>
            </a:r>
            <a:endParaRPr lang="ar-SA" sz="28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2571736" y="5715016"/>
            <a:ext cx="478634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قد : حرف </a:t>
            </a:r>
            <a:endParaRPr lang="ar-SA" sz="2800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3929058" y="5715016"/>
            <a:ext cx="171451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تحقيق </a:t>
            </a:r>
            <a:endParaRPr lang="ar-SA" sz="28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1571604" y="5715016"/>
            <a:ext cx="300039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يقرّب الماضي من الحال </a:t>
            </a:r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سحابة 2"/>
          <p:cNvSpPr/>
          <p:nvPr/>
        </p:nvSpPr>
        <p:spPr>
          <a:xfrm>
            <a:off x="428596" y="357166"/>
            <a:ext cx="1928826" cy="1714512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428596" y="642918"/>
            <a:ext cx="185738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المجموعة </a:t>
            </a:r>
          </a:p>
          <a:p>
            <a:r>
              <a:rPr lang="ar-SY" sz="3600" dirty="0" smtClean="0"/>
              <a:t>    3</a:t>
            </a:r>
            <a:endParaRPr lang="ar-SA" sz="3600" dirty="0"/>
          </a:p>
        </p:txBody>
      </p:sp>
      <p:sp>
        <p:nvSpPr>
          <p:cNvPr id="5" name="شريط منحني إلى الأسفل 4"/>
          <p:cNvSpPr/>
          <p:nvPr/>
        </p:nvSpPr>
        <p:spPr>
          <a:xfrm>
            <a:off x="2928926" y="0"/>
            <a:ext cx="4714908" cy="2071678"/>
          </a:xfrm>
          <a:prstGeom prst="ellipseRibb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214810" y="642918"/>
            <a:ext cx="214314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   توكيد </a:t>
            </a:r>
          </a:p>
          <a:p>
            <a:r>
              <a:rPr lang="ar-SY" sz="40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 فعل الأمر </a:t>
            </a:r>
            <a:endParaRPr lang="ar-SA" sz="40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0" y="2285992"/>
            <a:ext cx="878684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chemeClr val="accent2">
                    <a:lumMod val="75000"/>
                  </a:schemeClr>
                </a:solidFill>
              </a:rPr>
              <a:t>اصبرْ</a:t>
            </a:r>
            <a:r>
              <a:rPr lang="ar-SY" sz="3600" dirty="0" smtClean="0"/>
              <a:t>– </a:t>
            </a:r>
            <a:r>
              <a:rPr lang="ar-SY" sz="3600" dirty="0" smtClean="0">
                <a:solidFill>
                  <a:schemeClr val="tx2">
                    <a:lumMod val="75000"/>
                  </a:schemeClr>
                </a:solidFill>
              </a:rPr>
              <a:t>اصبرْْنَ </a:t>
            </a:r>
            <a:r>
              <a:rPr lang="ar-SY" sz="3600" dirty="0" smtClean="0"/>
              <a:t>– </a:t>
            </a:r>
            <a:r>
              <a:rPr lang="ar-SY" sz="3600" dirty="0" smtClean="0">
                <a:solidFill>
                  <a:srgbClr val="FFFF00"/>
                </a:solidFill>
              </a:rPr>
              <a:t>اصبرَنّ </a:t>
            </a:r>
            <a:r>
              <a:rPr lang="ar-SY" sz="3600" dirty="0" smtClean="0"/>
              <a:t>على أذى الجار </a:t>
            </a:r>
            <a:endParaRPr lang="ar-SA" sz="36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4500562" y="3000372"/>
            <a:ext cx="42862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0070C0"/>
                </a:solidFill>
              </a:rPr>
              <a:t>ما فعل الأمر في المثال ( 1 )  </a:t>
            </a:r>
            <a:r>
              <a:rPr lang="ar-SY" sz="2400" dirty="0" smtClean="0"/>
              <a:t>؟ </a:t>
            </a:r>
            <a:endParaRPr lang="ar-SA" sz="24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1071538" y="2928934"/>
            <a:ext cx="41434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002060"/>
                </a:solidFill>
              </a:rPr>
              <a:t>اصبر </a:t>
            </a:r>
            <a:r>
              <a:rPr lang="ar-SY" sz="2400" dirty="0" err="1" smtClean="0">
                <a:solidFill>
                  <a:srgbClr val="002060"/>
                </a:solidFill>
              </a:rPr>
              <a:t>ْ</a:t>
            </a:r>
            <a:endParaRPr lang="ar-SA" sz="2400" dirty="0">
              <a:solidFill>
                <a:srgbClr val="00206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5715008" y="3500438"/>
            <a:ext cx="2928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هل اتصل </a:t>
            </a:r>
            <a:r>
              <a:rPr lang="ar-SY" sz="2400" dirty="0" err="1" smtClean="0"/>
              <a:t>به</a:t>
            </a:r>
            <a:r>
              <a:rPr lang="ar-SY" sz="2400" dirty="0" smtClean="0"/>
              <a:t> شيء؟ </a:t>
            </a:r>
            <a:endParaRPr lang="ar-SA" sz="24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2714612" y="3571876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002060"/>
                </a:solidFill>
              </a:rPr>
              <a:t>لم يتصل </a:t>
            </a:r>
            <a:r>
              <a:rPr lang="ar-SY" sz="2400" dirty="0" err="1" smtClean="0">
                <a:solidFill>
                  <a:srgbClr val="002060"/>
                </a:solidFill>
              </a:rPr>
              <a:t>به</a:t>
            </a:r>
            <a:r>
              <a:rPr lang="ar-SY" sz="2400" dirty="0" smtClean="0">
                <a:solidFill>
                  <a:srgbClr val="002060"/>
                </a:solidFill>
              </a:rPr>
              <a:t> شيء </a:t>
            </a:r>
            <a:endParaRPr lang="ar-SA" sz="2400" dirty="0">
              <a:solidFill>
                <a:srgbClr val="00206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5143504" y="4071942"/>
            <a:ext cx="35719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هل تدل صيغته على التوكيد ؟ </a:t>
            </a:r>
            <a:endParaRPr lang="ar-SA" sz="2400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1714480" y="4071942"/>
            <a:ext cx="350046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002060"/>
                </a:solidFill>
              </a:rPr>
              <a:t>لا تدل صيغته على التوكيد </a:t>
            </a:r>
            <a:endParaRPr lang="ar-SA" sz="2400" dirty="0">
              <a:solidFill>
                <a:srgbClr val="00206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5000628" y="4643446"/>
            <a:ext cx="35719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0070C0"/>
                </a:solidFill>
              </a:rPr>
              <a:t>ما فعل الأمر في المثال ( 2 ) </a:t>
            </a:r>
            <a:r>
              <a:rPr lang="ar-SY" sz="2400" dirty="0" smtClean="0"/>
              <a:t>؟ </a:t>
            </a:r>
            <a:endParaRPr lang="ar-SA" sz="2400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2643174" y="4643446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002060"/>
                </a:solidFill>
              </a:rPr>
              <a:t>اصبرْنَ</a:t>
            </a:r>
            <a:endParaRPr lang="ar-SA" sz="2400" dirty="0">
              <a:solidFill>
                <a:srgbClr val="00206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5572132" y="5214950"/>
            <a:ext cx="30003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ما الذي اتصل بالفعل ؟ </a:t>
            </a:r>
            <a:endParaRPr lang="ar-SA" sz="24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1285852" y="5214950"/>
            <a:ext cx="38576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002060"/>
                </a:solidFill>
              </a:rPr>
              <a:t>اتصلت </a:t>
            </a:r>
            <a:r>
              <a:rPr lang="ar-SY" sz="2400" dirty="0" err="1" smtClean="0">
                <a:solidFill>
                  <a:srgbClr val="002060"/>
                </a:solidFill>
              </a:rPr>
              <a:t>به</a:t>
            </a:r>
            <a:r>
              <a:rPr lang="ar-SY" sz="2400" dirty="0" smtClean="0">
                <a:solidFill>
                  <a:srgbClr val="002060"/>
                </a:solidFill>
              </a:rPr>
              <a:t> ( نون النسوة ) </a:t>
            </a:r>
            <a:endParaRPr lang="ar-SA" sz="2400" dirty="0">
              <a:solidFill>
                <a:srgbClr val="00206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5786446" y="5786454"/>
            <a:ext cx="27146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علامَ تدل هذه النون ؟ </a:t>
            </a:r>
            <a:endParaRPr lang="ar-SA" sz="24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1357290" y="5786454"/>
            <a:ext cx="37147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002060"/>
                </a:solidFill>
              </a:rPr>
              <a:t>تدل على أن الفاعل جماعة الإناث </a:t>
            </a:r>
            <a:endParaRPr lang="ar-SA" sz="2400" dirty="0">
              <a:solidFill>
                <a:srgbClr val="002060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4929190" y="6215082"/>
            <a:ext cx="364333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هل تدل صيغته على التوكيد ؟ </a:t>
            </a:r>
            <a:endParaRPr lang="ar-SA" sz="2400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642910" y="6286520"/>
            <a:ext cx="44291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002060"/>
                </a:solidFill>
              </a:rPr>
              <a:t>لم يفد دخول نون النسوة توكيد الفعل </a:t>
            </a:r>
            <a:endParaRPr lang="ar-SA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5000628" y="1857364"/>
            <a:ext cx="34290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ما فعل الأمر في المثال ( 3 ) ؟ </a:t>
            </a:r>
            <a:endParaRPr lang="ar-SA" sz="24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285852" y="1928802"/>
            <a:ext cx="30718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FF0000"/>
                </a:solidFill>
              </a:rPr>
              <a:t>اصبرَنّ 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429256" y="2428868"/>
            <a:ext cx="30003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ما الذي اتصل </a:t>
            </a:r>
            <a:r>
              <a:rPr lang="ar-SY" sz="2400" dirty="0" err="1" smtClean="0"/>
              <a:t>به</a:t>
            </a:r>
            <a:r>
              <a:rPr lang="ar-SY" sz="2400" dirty="0" smtClean="0"/>
              <a:t> ؟ </a:t>
            </a:r>
            <a:endParaRPr lang="ar-SA" sz="24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1285852" y="2428868"/>
            <a:ext cx="30003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اتصلت </a:t>
            </a:r>
            <a:r>
              <a:rPr lang="ar-SY" sz="2400" dirty="0" err="1" smtClean="0"/>
              <a:t>به</a:t>
            </a:r>
            <a:r>
              <a:rPr lang="ar-SY" sz="2400" dirty="0" smtClean="0"/>
              <a:t> ( نون التوكيد ) </a:t>
            </a:r>
            <a:endParaRPr lang="ar-SA" sz="24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5143504" y="3071810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ماذا أفادت هذه النون ؟ </a:t>
            </a:r>
            <a:endParaRPr lang="ar-SA" sz="24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2000232" y="3071810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FF0000"/>
                </a:solidFill>
              </a:rPr>
              <a:t>أفادت توكيد الفعل 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4643438" y="3643314"/>
            <a:ext cx="364333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00B050"/>
                </a:solidFill>
              </a:rPr>
              <a:t>***</a:t>
            </a:r>
            <a:r>
              <a:rPr lang="ar-SY" sz="2400" dirty="0" smtClean="0"/>
              <a:t> سمّي النون في المثال ( 2 ) : </a:t>
            </a:r>
            <a:endParaRPr lang="ar-SA" sz="24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571604" y="4143380"/>
            <a:ext cx="62865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بيّني الفرق بينها وبين النون في المثال ( 3 )  من حيث : </a:t>
            </a:r>
            <a:endParaRPr lang="ar-SA" sz="2400" dirty="0"/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/>
        </p:nvGraphicFramePr>
        <p:xfrm>
          <a:off x="285722" y="4643444"/>
          <a:ext cx="8501121" cy="19288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33707"/>
                <a:gridCol w="2833707"/>
                <a:gridCol w="2833707"/>
              </a:tblGrid>
              <a:tr h="48220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82207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82207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8220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مربع نص 12"/>
          <p:cNvSpPr txBox="1"/>
          <p:nvPr/>
        </p:nvSpPr>
        <p:spPr>
          <a:xfrm>
            <a:off x="3500430" y="4714884"/>
            <a:ext cx="17145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2 اصبرْنَ</a:t>
            </a:r>
            <a:endParaRPr lang="ar-SA" sz="2400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0" y="4714884"/>
            <a:ext cx="22859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3 اصبرَنّ</a:t>
            </a:r>
            <a:endParaRPr lang="ar-SA" sz="24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6643702" y="5214950"/>
            <a:ext cx="18573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المعنى </a:t>
            </a:r>
            <a:endParaRPr lang="ar-SA" sz="2400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3714744" y="5143512"/>
            <a:ext cx="19288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تدل على الفاعل </a:t>
            </a:r>
            <a:endParaRPr lang="ar-SA" sz="24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1142976" y="5214950"/>
            <a:ext cx="15716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FF0000"/>
                </a:solidFill>
              </a:rPr>
              <a:t>تفيد التوكيد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6500826" y="5643578"/>
            <a:ext cx="20002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حركة النون </a:t>
            </a:r>
            <a:endParaRPr lang="ar-SA" sz="2400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4071934" y="5643578"/>
            <a:ext cx="15716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الفتحة </a:t>
            </a:r>
            <a:endParaRPr lang="ar-SA" sz="24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857224" y="5715016"/>
            <a:ext cx="20002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FF0000"/>
                </a:solidFill>
              </a:rPr>
              <a:t>الفتحة مع التشديد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6215074" y="6215082"/>
            <a:ext cx="221457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علامة بناء الفعل </a:t>
            </a:r>
            <a:endParaRPr lang="ar-SA" sz="2400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4429124" y="6143644"/>
            <a:ext cx="121444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السكون </a:t>
            </a:r>
            <a:endParaRPr lang="ar-SA" sz="2400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1357290" y="6072206"/>
            <a:ext cx="13573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FF0000"/>
                </a:solidFill>
              </a:rPr>
              <a:t>الفتح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24" name="انفجار 2 23"/>
          <p:cNvSpPr/>
          <p:nvPr/>
        </p:nvSpPr>
        <p:spPr>
          <a:xfrm>
            <a:off x="3143240" y="0"/>
            <a:ext cx="4286280" cy="1785926"/>
          </a:xfrm>
          <a:prstGeom prst="irregularSeal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ربع نص 24"/>
          <p:cNvSpPr txBox="1"/>
          <p:nvPr/>
        </p:nvSpPr>
        <p:spPr>
          <a:xfrm>
            <a:off x="2143108" y="3643314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نون النسوة 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سحابة 2"/>
          <p:cNvSpPr/>
          <p:nvPr/>
        </p:nvSpPr>
        <p:spPr>
          <a:xfrm>
            <a:off x="500034" y="285728"/>
            <a:ext cx="2571768" cy="1643074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1000100" y="714356"/>
            <a:ext cx="150019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400" dirty="0" smtClean="0">
                <a:solidFill>
                  <a:sysClr val="windowText" lastClr="000000"/>
                </a:solidFill>
              </a:rPr>
              <a:t>تدريب</a:t>
            </a:r>
            <a:endParaRPr lang="ar-SA" sz="4400" dirty="0">
              <a:solidFill>
                <a:sysClr val="windowText" lastClr="000000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143240" y="1785926"/>
            <a:ext cx="528641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dirty="0" smtClean="0"/>
              <a:t>صبرَ خالدٌ على طلب </a:t>
            </a:r>
            <a:r>
              <a:rPr lang="ar-SY" sz="4000" dirty="0" err="1" smtClean="0"/>
              <a:t>ِ</a:t>
            </a:r>
            <a:r>
              <a:rPr lang="ar-SY" sz="4000" dirty="0" smtClean="0"/>
              <a:t> العلم </a:t>
            </a:r>
            <a:r>
              <a:rPr lang="ar-SY" sz="4000" dirty="0" err="1" smtClean="0"/>
              <a:t>ِ</a:t>
            </a:r>
            <a:r>
              <a:rPr lang="ar-SY" sz="4000" dirty="0" smtClean="0"/>
              <a:t> </a:t>
            </a:r>
            <a:endParaRPr lang="ar-SA" sz="40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3857620" y="2571744"/>
            <a:ext cx="50006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1- حولي الفعل إلى صيغة الأمر  </a:t>
            </a:r>
            <a:r>
              <a:rPr lang="ar-SY" sz="3200" dirty="0" smtClean="0">
                <a:latin typeface="Arial"/>
                <a:cs typeface="Arial"/>
              </a:rPr>
              <a:t>←</a:t>
            </a:r>
            <a:endParaRPr lang="ar-SA" sz="32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500034" y="2500306"/>
            <a:ext cx="321471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>
                <a:solidFill>
                  <a:srgbClr val="FF0000"/>
                </a:solidFill>
              </a:rPr>
              <a:t>اصبرْ</a:t>
            </a:r>
            <a:r>
              <a:rPr lang="ar-SY" sz="3200" dirty="0" smtClean="0"/>
              <a:t> يا خالد على ...</a:t>
            </a:r>
            <a:endParaRPr lang="ar-SA" sz="32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1928794" y="3286124"/>
            <a:ext cx="685804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2 - ما علامة بناء فعل الأمر السابق ؟ </a:t>
            </a:r>
            <a:r>
              <a:rPr lang="ar-SY" sz="3200" dirty="0" smtClean="0">
                <a:latin typeface="Arial"/>
                <a:cs typeface="Arial"/>
              </a:rPr>
              <a:t>←</a:t>
            </a:r>
            <a:r>
              <a:rPr lang="ar-SY" sz="3200" dirty="0" smtClean="0"/>
              <a:t> 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642910" y="3357562"/>
            <a:ext cx="235745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>
                <a:solidFill>
                  <a:srgbClr val="FF0000"/>
                </a:solidFill>
              </a:rPr>
              <a:t>السكون</a:t>
            </a:r>
            <a:r>
              <a:rPr lang="ar-SY" sz="3200" dirty="0" smtClean="0"/>
              <a:t> 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2214546" y="3929066"/>
            <a:ext cx="657229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3 – أكدي فعل الأمر بإحدى نوني التوكيد </a:t>
            </a:r>
            <a:r>
              <a:rPr lang="ar-SY" sz="3200" dirty="0" smtClean="0">
                <a:latin typeface="Arial"/>
                <a:cs typeface="Arial"/>
              </a:rPr>
              <a:t>←</a:t>
            </a:r>
            <a:endParaRPr lang="ar-SA" sz="32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0" y="3929066"/>
            <a:ext cx="26431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>
                <a:solidFill>
                  <a:srgbClr val="FF0000"/>
                </a:solidFill>
              </a:rPr>
              <a:t>اصبرَنّ</a:t>
            </a:r>
            <a:r>
              <a:rPr lang="ar-SY" sz="3200" dirty="0" smtClean="0"/>
              <a:t> – </a:t>
            </a:r>
            <a:r>
              <a:rPr lang="ar-SY" sz="3200" dirty="0" smtClean="0">
                <a:solidFill>
                  <a:srgbClr val="FF0000"/>
                </a:solidFill>
              </a:rPr>
              <a:t>اصبرَنْ</a:t>
            </a:r>
            <a:endParaRPr lang="ar-SA" sz="3200" dirty="0">
              <a:solidFill>
                <a:srgbClr val="FF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1142976" y="4714884"/>
            <a:ext cx="764386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4- ما علامة بناء فعل الأمر بعد اتصاله بنون التوكيد ؟</a:t>
            </a:r>
            <a:r>
              <a:rPr lang="ar-SY" sz="3200" dirty="0" smtClean="0">
                <a:latin typeface="Arial"/>
                <a:cs typeface="Arial"/>
              </a:rPr>
              <a:t>←</a:t>
            </a:r>
            <a:endParaRPr lang="ar-SA" sz="3200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0" y="4714884"/>
            <a:ext cx="107153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>
                <a:solidFill>
                  <a:srgbClr val="FF0000"/>
                </a:solidFill>
              </a:rPr>
              <a:t>الفتح</a:t>
            </a:r>
            <a:endParaRPr lang="ar-SA" sz="3200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285852" y="5429264"/>
            <a:ext cx="750099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5- أدخلي نون النسوة على فعل الأمر </a:t>
            </a:r>
            <a:r>
              <a:rPr lang="ar-SY" sz="3200" dirty="0" smtClean="0">
                <a:latin typeface="Arial"/>
                <a:cs typeface="Arial"/>
              </a:rPr>
              <a:t>←</a:t>
            </a:r>
            <a:endParaRPr lang="ar-SA" sz="3200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857224" y="5500702"/>
            <a:ext cx="207170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>
                <a:solidFill>
                  <a:srgbClr val="FF0000"/>
                </a:solidFill>
              </a:rPr>
              <a:t>اصبرْنَ</a:t>
            </a:r>
            <a:endParaRPr lang="ar-SA" sz="3200" dirty="0">
              <a:solidFill>
                <a:srgbClr val="FF000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1285852" y="6072206"/>
            <a:ext cx="750099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6- ما علامة بناء فعل الأمر المتصل بنون النسوة ؟ </a:t>
            </a:r>
            <a:r>
              <a:rPr lang="ar-SY" sz="3200" dirty="0" smtClean="0">
                <a:latin typeface="Arial"/>
                <a:cs typeface="Arial"/>
              </a:rPr>
              <a:t>←</a:t>
            </a:r>
            <a:endParaRPr lang="ar-SA" sz="32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0" y="6072206"/>
            <a:ext cx="135729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>
                <a:solidFill>
                  <a:srgbClr val="FF0000"/>
                </a:solidFill>
              </a:rPr>
              <a:t>السكون</a:t>
            </a:r>
            <a:r>
              <a:rPr lang="ar-SY" sz="3200" dirty="0" smtClean="0"/>
              <a:t> </a:t>
            </a:r>
            <a:endParaRPr lang="ar-SA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زر إجراء: صوت 2">
            <a:hlinkClick r:id="" action="ppaction://noaction" highlightClick="1">
              <a:snd r:embed="rId2" name="applause.wav" builtIn="1"/>
            </a:hlinkClick>
          </p:cNvPr>
          <p:cNvSpPr/>
          <p:nvPr/>
        </p:nvSpPr>
        <p:spPr>
          <a:xfrm>
            <a:off x="500034" y="571480"/>
            <a:ext cx="1857388" cy="1357322"/>
          </a:xfrm>
          <a:prstGeom prst="actionButtonSou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2571736" y="785794"/>
            <a:ext cx="5357850" cy="78581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4000496" y="857232"/>
            <a:ext cx="242889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dirty="0" smtClean="0">
                <a:solidFill>
                  <a:sysClr val="windowText" lastClr="000000"/>
                </a:solidFill>
              </a:rPr>
              <a:t>تدريب شامل</a:t>
            </a:r>
            <a:endParaRPr lang="ar-SA" sz="4000" dirty="0">
              <a:solidFill>
                <a:sysClr val="windowText" lastClr="000000"/>
              </a:solidFill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571472" y="1714488"/>
            <a:ext cx="8072494" cy="7143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ربع نص 6"/>
          <p:cNvSpPr txBox="1"/>
          <p:nvPr/>
        </p:nvSpPr>
        <p:spPr>
          <a:xfrm>
            <a:off x="1428728" y="1857364"/>
            <a:ext cx="70009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أكدي الأفعال بواحد من أساليب توكيد الجملة الفعلية :</a:t>
            </a:r>
            <a:endParaRPr lang="ar-SA" sz="28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3286116" y="2786058"/>
            <a:ext cx="535785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1- ما حملنا ذلّ الحياة وفي القوس نبال </a:t>
            </a:r>
            <a:r>
              <a:rPr lang="ar-SY" sz="2800" dirty="0" err="1" smtClean="0"/>
              <a:t>ٌ</a:t>
            </a:r>
            <a:endParaRPr lang="ar-SA" sz="28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1142976" y="2786058"/>
            <a:ext cx="235745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والله ما حملنا ...</a:t>
            </a:r>
            <a:endParaRPr lang="ar-SA" sz="28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4286248" y="3929066"/>
            <a:ext cx="41434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2- احم </a:t>
            </a:r>
            <a:r>
              <a:rPr lang="ar-SY" sz="2800" dirty="0" err="1" smtClean="0"/>
              <a:t>ِ</a:t>
            </a:r>
            <a:r>
              <a:rPr lang="ar-SY" sz="2800" dirty="0" smtClean="0"/>
              <a:t> وطنك ودافعْ عن حدوده </a:t>
            </a:r>
            <a:endParaRPr lang="ar-SA" sz="28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1571604" y="4000504"/>
            <a:ext cx="178595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احميَنّ ودافعَنْ</a:t>
            </a:r>
            <a:endParaRPr lang="ar-SA" sz="28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4786314" y="4572008"/>
            <a:ext cx="37147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3- لن  أتهاون في الحق </a:t>
            </a:r>
            <a:endParaRPr lang="ar-SA" sz="2800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714348" y="4643446"/>
            <a:ext cx="25717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وربي لن أتهاونَِ..</a:t>
            </a:r>
            <a:endParaRPr lang="ar-SA" sz="2800" dirty="0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1142976" y="5572140"/>
            <a:ext cx="7215238" cy="5715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ربع نص 14"/>
          <p:cNvSpPr txBox="1"/>
          <p:nvPr/>
        </p:nvSpPr>
        <p:spPr>
          <a:xfrm>
            <a:off x="0" y="5643578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خاطبي بالعبارة الآتية ( </a:t>
            </a:r>
            <a:r>
              <a:rPr lang="ar-SY" sz="2800" dirty="0" smtClean="0"/>
              <a:t>الجمع المؤنث) </a:t>
            </a:r>
            <a:r>
              <a:rPr lang="ar-SY" sz="2800" dirty="0" smtClean="0"/>
              <a:t>: يا أبناء الوطن ِ حافظوا على التراث </a:t>
            </a:r>
            <a:endParaRPr lang="ar-SA" sz="2800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285720" y="6143644"/>
            <a:ext cx="40719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يا بنات الوطن حافظْنَ على التراث </a:t>
            </a:r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ضلع عشري 1"/>
          <p:cNvSpPr/>
          <p:nvPr/>
        </p:nvSpPr>
        <p:spPr>
          <a:xfrm>
            <a:off x="7000892" y="285728"/>
            <a:ext cx="1785950" cy="1500198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6500826" y="571480"/>
            <a:ext cx="19288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تدريب </a:t>
            </a:r>
            <a:endParaRPr lang="ar-SA" sz="3600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285720" y="571480"/>
            <a:ext cx="6215106" cy="150019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0" y="857232"/>
            <a:ext cx="64293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صلي بين الفعل ونوع النون التي في آخره </a:t>
            </a:r>
            <a:endParaRPr lang="ar-SA" sz="3600" dirty="0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6215074" y="2285990"/>
          <a:ext cx="2643206" cy="4143405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2643206"/>
              </a:tblGrid>
              <a:tr h="828681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828681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828681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828681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828681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285720" y="2357430"/>
          <a:ext cx="3429024" cy="407196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29024"/>
              </a:tblGrid>
              <a:tr h="81439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6858016" y="2285992"/>
            <a:ext cx="150019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يذهبَنَّ</a:t>
            </a:r>
            <a:endParaRPr lang="ar-SA" sz="36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0" y="4857760"/>
            <a:ext cx="342899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rgbClr val="0070C0"/>
                </a:solidFill>
              </a:rPr>
              <a:t>نون التوكيد الثقيلة </a:t>
            </a:r>
            <a:endParaRPr lang="ar-SA" sz="3600" dirty="0">
              <a:solidFill>
                <a:srgbClr val="0070C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7072330" y="3286124"/>
            <a:ext cx="135732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rgbClr val="0070C0"/>
                </a:solidFill>
              </a:rPr>
              <a:t>يدرسَنْ</a:t>
            </a:r>
            <a:endParaRPr lang="ar-SA" sz="3600" dirty="0">
              <a:solidFill>
                <a:srgbClr val="0070C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0" y="5786454"/>
            <a:ext cx="350043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chemeClr val="accent2">
                    <a:lumMod val="75000"/>
                  </a:schemeClr>
                </a:solidFill>
              </a:rPr>
              <a:t>نون التوكيد الخفيفة </a:t>
            </a:r>
            <a:endParaRPr lang="ar-SA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786578" y="4214818"/>
            <a:ext cx="150019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chemeClr val="bg2">
                    <a:lumMod val="75000"/>
                  </a:schemeClr>
                </a:solidFill>
              </a:rPr>
              <a:t>تساعدْنَ</a:t>
            </a:r>
            <a:endParaRPr lang="ar-SA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785786" y="4143380"/>
            <a:ext cx="242889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rgbClr val="7030A0"/>
                </a:solidFill>
              </a:rPr>
              <a:t>نون النسوة </a:t>
            </a:r>
            <a:endParaRPr lang="ar-SA" sz="3600" dirty="0">
              <a:solidFill>
                <a:srgbClr val="7030A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7000892" y="4929198"/>
            <a:ext cx="12858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rgbClr val="FF0000"/>
                </a:solidFill>
              </a:rPr>
              <a:t>يلين </a:t>
            </a:r>
            <a:r>
              <a:rPr lang="ar-SY" sz="3600" dirty="0" err="1" smtClean="0">
                <a:solidFill>
                  <a:srgbClr val="FF0000"/>
                </a:solidFill>
              </a:rPr>
              <a:t>ُ</a:t>
            </a:r>
            <a:endParaRPr lang="ar-SA" sz="3600" dirty="0">
              <a:solidFill>
                <a:srgbClr val="FF0000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357158" y="2571744"/>
            <a:ext cx="321471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النون من أصل الفعل </a:t>
            </a:r>
            <a:endParaRPr lang="ar-SA" sz="36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6572264" y="5786454"/>
            <a:ext cx="17145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يسافرون </a:t>
            </a:r>
            <a:r>
              <a:rPr lang="ar-SY" sz="3600" dirty="0" err="1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َ</a:t>
            </a:r>
            <a:endParaRPr lang="ar-SA" sz="36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0" y="3500438"/>
            <a:ext cx="350043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chemeClr val="bg2">
                    <a:lumMod val="75000"/>
                  </a:schemeClr>
                </a:solidFill>
              </a:rPr>
              <a:t>نون الأفعال الخمسة</a:t>
            </a:r>
            <a:endParaRPr lang="ar-SA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21" name="رابط كسهم مستقيم 20"/>
          <p:cNvCxnSpPr/>
          <p:nvPr/>
        </p:nvCxnSpPr>
        <p:spPr>
          <a:xfrm rot="5400000">
            <a:off x="3714744" y="2643182"/>
            <a:ext cx="2500330" cy="25003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/>
          <p:nvPr/>
        </p:nvCxnSpPr>
        <p:spPr>
          <a:xfrm rot="5400000">
            <a:off x="3750463" y="3536157"/>
            <a:ext cx="2428892" cy="23574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/>
          <p:nvPr/>
        </p:nvCxnSpPr>
        <p:spPr>
          <a:xfrm rot="16200000" flipH="1">
            <a:off x="3679025" y="2750339"/>
            <a:ext cx="2571768" cy="25003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/>
          <p:nvPr/>
        </p:nvCxnSpPr>
        <p:spPr>
          <a:xfrm rot="16200000" flipH="1">
            <a:off x="3679025" y="3679033"/>
            <a:ext cx="2571768" cy="25003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كسهم مستقيم 28"/>
          <p:cNvCxnSpPr/>
          <p:nvPr/>
        </p:nvCxnSpPr>
        <p:spPr>
          <a:xfrm rot="10800000" flipV="1">
            <a:off x="3714744" y="4357694"/>
            <a:ext cx="2500330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جمة مكونة من 7 نقاط 1"/>
          <p:cNvSpPr/>
          <p:nvPr/>
        </p:nvSpPr>
        <p:spPr>
          <a:xfrm>
            <a:off x="6215074" y="357166"/>
            <a:ext cx="2357454" cy="185738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6786578" y="928670"/>
            <a:ext cx="11430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تدريب </a:t>
            </a:r>
            <a:endParaRPr lang="ar-SA" sz="3600" dirty="0"/>
          </a:p>
        </p:txBody>
      </p:sp>
      <p:pic>
        <p:nvPicPr>
          <p:cNvPr id="4" name="صورة 3" descr="JSAUJ006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57167"/>
            <a:ext cx="1714512" cy="1571636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0" y="2000240"/>
            <a:ext cx="685801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أكدي الجمل الآتية مستوفية مؤكدات الفعل الماضي : </a:t>
            </a:r>
            <a:endParaRPr lang="ar-SA" sz="3200" dirty="0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285720" y="2928932"/>
          <a:ext cx="8572560" cy="357190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89297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89297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89297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89297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مربع نص 6"/>
          <p:cNvSpPr txBox="1"/>
          <p:nvPr/>
        </p:nvSpPr>
        <p:spPr>
          <a:xfrm>
            <a:off x="4857752" y="3071810"/>
            <a:ext cx="37147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ما أهملت </a:t>
            </a:r>
            <a:r>
              <a:rPr lang="ar-SY" sz="3200" dirty="0" err="1" smtClean="0"/>
              <a:t>ُ</a:t>
            </a:r>
            <a:r>
              <a:rPr lang="ar-SY" sz="3200" dirty="0" smtClean="0"/>
              <a:t> حق </a:t>
            </a:r>
            <a:r>
              <a:rPr lang="ar-SY" sz="3200" dirty="0" err="1" smtClean="0"/>
              <a:t>ّ</a:t>
            </a:r>
            <a:r>
              <a:rPr lang="ar-SY" sz="3200" dirty="0" smtClean="0"/>
              <a:t> الصديق </a:t>
            </a:r>
            <a:endParaRPr lang="ar-SA" sz="32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500034" y="3143248"/>
            <a:ext cx="38576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والله ما أهملت حق الصديق 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4643438" y="3857628"/>
            <a:ext cx="414340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هيأت لنا المناهج وسائل الإبداع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642910" y="3929066"/>
            <a:ext cx="37147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قد هيأت لنا المناهج ......</a:t>
            </a:r>
            <a:endParaRPr lang="ar-SA" sz="32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4857752" y="4857760"/>
            <a:ext cx="37147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انتسبت إلى منظمة الشبيبة </a:t>
            </a:r>
            <a:endParaRPr lang="ar-SA" sz="32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357158" y="4929198"/>
            <a:ext cx="392909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لقد انتسبت إلى منظمة الشبيبة </a:t>
            </a:r>
            <a:endParaRPr lang="ar-SA" sz="3200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4286248" y="5857892"/>
            <a:ext cx="450059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ساهمت في الحفاظ على المدرسة </a:t>
            </a:r>
            <a:endParaRPr lang="ar-SA" sz="3200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714348" y="5857892"/>
            <a:ext cx="35719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والله لقد ساهمت ....</a:t>
            </a:r>
            <a:endParaRPr lang="ar-SA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85918" y="1571612"/>
            <a:ext cx="678661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800" dirty="0" smtClean="0"/>
              <a:t>الصف الأول الثانوي </a:t>
            </a:r>
            <a:endParaRPr lang="ar-SA" sz="48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2214546" y="2643182"/>
            <a:ext cx="392909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7200" dirty="0" smtClean="0">
                <a:cs typeface="PT Bold Stars" pitchFamily="2" charset="-78"/>
              </a:rPr>
              <a:t>التوكيد</a:t>
            </a:r>
            <a:endParaRPr lang="ar-SA" sz="7200" dirty="0">
              <a:cs typeface="PT Bold Stars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857224" y="4572008"/>
            <a:ext cx="735811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للعام الدراسي  2010 / 2011 </a:t>
            </a:r>
            <a:r>
              <a:rPr lang="ar-SY" sz="3200" dirty="0" err="1" smtClean="0"/>
              <a:t>م</a:t>
            </a:r>
            <a:r>
              <a:rPr lang="ar-SY" sz="3200" dirty="0" smtClean="0"/>
              <a:t>   وفق المناهج الجديدة 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714348" y="5214950"/>
            <a:ext cx="721523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dirty="0" smtClean="0"/>
              <a:t>    </a:t>
            </a:r>
            <a:r>
              <a:rPr lang="ar-SY" sz="4000" dirty="0" smtClean="0"/>
              <a:t>إعداد المدرس : محمد أيمن كريم الدين </a:t>
            </a:r>
            <a:endParaRPr lang="ar-SA" sz="4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جمة ذات 24 نقطة 1"/>
          <p:cNvSpPr/>
          <p:nvPr/>
        </p:nvSpPr>
        <p:spPr>
          <a:xfrm>
            <a:off x="6072198" y="500042"/>
            <a:ext cx="2143140" cy="1785950"/>
          </a:xfrm>
          <a:prstGeom prst="star24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6572264" y="1000108"/>
            <a:ext cx="11430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تدريب </a:t>
            </a:r>
            <a:endParaRPr lang="ar-SA" sz="36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71472" y="785794"/>
            <a:ext cx="500066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>
                <a:solidFill>
                  <a:schemeClr val="accent4">
                    <a:lumMod val="75000"/>
                  </a:schemeClr>
                </a:solidFill>
              </a:rPr>
              <a:t>1 - أكدي المعاني الآتية بجمل فعلية      فعلها مضارع من إنشائك : </a:t>
            </a:r>
            <a:endParaRPr lang="ar-SA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143636" y="2357430"/>
            <a:ext cx="257176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حفظ </a:t>
            </a:r>
            <a:r>
              <a:rPr lang="ar-SY" sz="32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ُ</a:t>
            </a:r>
            <a:r>
              <a:rPr lang="ar-SY" sz="32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العهد </a:t>
            </a:r>
            <a:r>
              <a:rPr lang="ar-SY" sz="32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ِ</a:t>
            </a:r>
            <a:endParaRPr lang="ar-SA" sz="32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714481" y="2500306"/>
            <a:ext cx="35719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والله لأحفظنَّ العهد </a:t>
            </a:r>
            <a:r>
              <a:rPr lang="ar-SY" sz="3200" dirty="0" err="1" smtClean="0"/>
              <a:t>َ</a:t>
            </a:r>
            <a:endParaRPr lang="ar-SA" sz="32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5500694" y="3429000"/>
            <a:ext cx="321471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المواظبة ُعلى الدراسة </a:t>
            </a:r>
            <a:endParaRPr lang="ar-SA" sz="32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214414" y="3500438"/>
            <a:ext cx="40005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لأواظبنَّ على الدراسة 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5500694" y="4429132"/>
            <a:ext cx="300039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>
                <a:solidFill>
                  <a:srgbClr val="FF0000"/>
                </a:solidFill>
              </a:rPr>
              <a:t>عدم إهمال الواجب </a:t>
            </a:r>
            <a:endParaRPr lang="ar-SA" sz="3200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214414" y="4500570"/>
            <a:ext cx="407196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والله لن أهملَ الواجب </a:t>
            </a:r>
            <a:endParaRPr lang="ar-SA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0" y="428604"/>
            <a:ext cx="578644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2 – دلي على المؤكدات في الجمل الآتية :</a:t>
            </a:r>
            <a:endParaRPr lang="ar-SA" sz="3200" dirty="0"/>
          </a:p>
        </p:txBody>
      </p:sp>
      <p:sp>
        <p:nvSpPr>
          <p:cNvPr id="3" name="سحابة 2"/>
          <p:cNvSpPr/>
          <p:nvPr/>
        </p:nvSpPr>
        <p:spPr>
          <a:xfrm>
            <a:off x="6143636" y="357166"/>
            <a:ext cx="2357454" cy="1714512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6143636" y="857232"/>
            <a:ext cx="20002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تابع التدريب</a:t>
            </a:r>
            <a:endParaRPr lang="ar-SA" sz="3200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357156" y="2500302"/>
          <a:ext cx="8367947" cy="3566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03599"/>
                <a:gridCol w="4464348"/>
              </a:tblGrid>
              <a:tr h="771531">
                <a:tc>
                  <a:txBody>
                    <a:bodyPr/>
                    <a:lstStyle/>
                    <a:p>
                      <a:pPr rtl="1"/>
                      <a:endParaRPr lang="ar-SY" dirty="0" smtClean="0"/>
                    </a:p>
                    <a:p>
                      <a:pPr rtl="1"/>
                      <a:endParaRPr lang="ar-SY" dirty="0" smtClean="0"/>
                    </a:p>
                    <a:p>
                      <a:pPr rtl="1"/>
                      <a:endParaRPr lang="ar-SY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771531">
                <a:tc>
                  <a:txBody>
                    <a:bodyPr/>
                    <a:lstStyle/>
                    <a:p>
                      <a:pPr rtl="1"/>
                      <a:endParaRPr lang="ar-SY" dirty="0" smtClean="0"/>
                    </a:p>
                    <a:p>
                      <a:pPr rtl="1"/>
                      <a:endParaRPr lang="ar-SY" dirty="0" smtClean="0"/>
                    </a:p>
                    <a:p>
                      <a:pPr rtl="1"/>
                      <a:endParaRPr lang="ar-SY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771531">
                <a:tc>
                  <a:txBody>
                    <a:bodyPr/>
                    <a:lstStyle/>
                    <a:p>
                      <a:pPr rtl="1"/>
                      <a:endParaRPr lang="ar-SY" dirty="0" smtClean="0"/>
                    </a:p>
                    <a:p>
                      <a:pPr rtl="1"/>
                      <a:endParaRPr lang="ar-SY" dirty="0" smtClean="0"/>
                    </a:p>
                    <a:p>
                      <a:pPr rtl="1"/>
                      <a:endParaRPr lang="ar-SY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4786314" y="2643182"/>
            <a:ext cx="37147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وربي لن أدافع عن الباطل </a:t>
            </a:r>
            <a:endParaRPr lang="ar-SA" sz="32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285720" y="2643182"/>
            <a:ext cx="457203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القسم الظاهر مع المضارع المنفي</a:t>
            </a:r>
          </a:p>
          <a:p>
            <a:r>
              <a:rPr lang="ar-SY" sz="3200" dirty="0" smtClean="0"/>
              <a:t>دون الاقتران بنون التوكيد </a:t>
            </a:r>
            <a:endParaRPr lang="ar-SA" sz="32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5143504" y="3714752"/>
            <a:ext cx="342902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>
                <a:solidFill>
                  <a:schemeClr val="bg2">
                    <a:lumMod val="75000"/>
                  </a:schemeClr>
                </a:solidFill>
              </a:rPr>
              <a:t>والله لأجتهدنَّ حتى التفوق </a:t>
            </a:r>
            <a:endParaRPr lang="ar-SA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85720" y="3714752"/>
            <a:ext cx="450059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>
                <a:solidFill>
                  <a:schemeClr val="bg2">
                    <a:lumMod val="75000"/>
                  </a:schemeClr>
                </a:solidFill>
              </a:rPr>
              <a:t>القسم الظاهر مع المضارع المثبت</a:t>
            </a:r>
          </a:p>
          <a:p>
            <a:r>
              <a:rPr lang="ar-SY" sz="3200" dirty="0" smtClean="0">
                <a:solidFill>
                  <a:schemeClr val="bg2">
                    <a:lumMod val="75000"/>
                  </a:schemeClr>
                </a:solidFill>
              </a:rPr>
              <a:t>المقترن بنون التوكيد</a:t>
            </a:r>
          </a:p>
          <a:p>
            <a:r>
              <a:rPr lang="ar-SY" sz="3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ar-SA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786314" y="4929198"/>
            <a:ext cx="37147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>
                <a:solidFill>
                  <a:schemeClr val="accent3">
                    <a:lumMod val="50000"/>
                  </a:schemeClr>
                </a:solidFill>
              </a:rPr>
              <a:t>لأساهمن َّ في بناء الوطن</a:t>
            </a:r>
            <a:endParaRPr lang="ar-SA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57158" y="4857760"/>
            <a:ext cx="442915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>
                <a:solidFill>
                  <a:schemeClr val="accent3">
                    <a:lumMod val="50000"/>
                  </a:schemeClr>
                </a:solidFill>
              </a:rPr>
              <a:t>القسم المقدر مع المضارع المثبت</a:t>
            </a:r>
          </a:p>
          <a:p>
            <a:r>
              <a:rPr lang="ar-SY" sz="3200" dirty="0" smtClean="0">
                <a:solidFill>
                  <a:schemeClr val="accent3">
                    <a:lumMod val="50000"/>
                  </a:schemeClr>
                </a:solidFill>
              </a:rPr>
              <a:t>المقترن بنون التوكيد</a:t>
            </a:r>
            <a:endParaRPr lang="ar-SA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6" grpId="0"/>
      <p:bldP spid="7" grpId="0"/>
      <p:bldP spid="8" grpId="0"/>
      <p:bldP spid="9" grpId="0"/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F6[1]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500042"/>
            <a:ext cx="1881194" cy="1531836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6000760" y="857232"/>
            <a:ext cx="20002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chemeClr val="bg1"/>
                </a:solidFill>
              </a:rPr>
              <a:t>تدريبات</a:t>
            </a:r>
            <a:endParaRPr lang="ar-SA" sz="3600" dirty="0">
              <a:solidFill>
                <a:schemeClr val="bg1"/>
              </a:solidFill>
            </a:endParaRPr>
          </a:p>
        </p:txBody>
      </p:sp>
      <p:sp>
        <p:nvSpPr>
          <p:cNvPr id="5" name="سداسي 4"/>
          <p:cNvSpPr/>
          <p:nvPr/>
        </p:nvSpPr>
        <p:spPr>
          <a:xfrm>
            <a:off x="1071538" y="857232"/>
            <a:ext cx="4714908" cy="107157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 rot="1113664">
            <a:off x="1071538" y="805560"/>
            <a:ext cx="471490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dirty="0" smtClean="0"/>
              <a:t>أكدي الجمل الفعلية الآتية بما يناسبها من أساليب التوكيد </a:t>
            </a:r>
            <a:endParaRPr lang="ar-SA" sz="4000" dirty="0"/>
          </a:p>
        </p:txBody>
      </p:sp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357158" y="2786056"/>
          <a:ext cx="8429684" cy="325042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14842"/>
                <a:gridCol w="4214842"/>
              </a:tblGrid>
              <a:tr h="46434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64347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6434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6434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6434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6434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6434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مربع نص 7"/>
          <p:cNvSpPr txBox="1"/>
          <p:nvPr/>
        </p:nvSpPr>
        <p:spPr>
          <a:xfrm>
            <a:off x="4929190" y="2714620"/>
            <a:ext cx="364333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1- سأنتقي أصدقائي 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4714876" y="3214686"/>
            <a:ext cx="38576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2- اصبرْ على حسد الحسود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5214942" y="3643314"/>
            <a:ext cx="328614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3- فزت </a:t>
            </a:r>
            <a:r>
              <a:rPr lang="ar-SY" sz="3200" dirty="0" err="1" smtClean="0"/>
              <a:t>ُ</a:t>
            </a:r>
            <a:r>
              <a:rPr lang="ar-SY" sz="3200" dirty="0" smtClean="0"/>
              <a:t> بالجائزة </a:t>
            </a:r>
            <a:endParaRPr lang="ar-SA" sz="32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5572132" y="4143380"/>
            <a:ext cx="300039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4- نعمَ الطالبُ المجدّ</a:t>
            </a:r>
            <a:endParaRPr lang="ar-SA" sz="3200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4857752" y="4643446"/>
            <a:ext cx="364333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5- أدافعُ عن المظلوم</a:t>
            </a:r>
            <a:endParaRPr lang="ar-SA" sz="3200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4714876" y="5072074"/>
            <a:ext cx="378621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6- لا يفوز إلا الجسورُ</a:t>
            </a:r>
            <a:endParaRPr lang="ar-SA" sz="32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1000100" y="2786058"/>
            <a:ext cx="335758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والله لأنتقينَّ أصدقائي </a:t>
            </a:r>
            <a:endParaRPr lang="ar-SA" sz="3200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357158" y="3214686"/>
            <a:ext cx="40005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اصبرنَّ على حسد الحسود</a:t>
            </a:r>
            <a:endParaRPr lang="ar-SA" sz="32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1214414" y="3643314"/>
            <a:ext cx="307183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لقد فزتُ بالجائزة </a:t>
            </a:r>
            <a:endParaRPr lang="ar-SA" sz="32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285720" y="4071942"/>
            <a:ext cx="392909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يمينا لنعمَ الطالبُ المجدّ </a:t>
            </a:r>
            <a:endParaRPr lang="ar-SA" sz="3200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642910" y="4643446"/>
            <a:ext cx="350046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لأدافعنَّ عن المظلوم </a:t>
            </a:r>
            <a:endParaRPr lang="ar-SA" sz="3200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357158" y="5072074"/>
            <a:ext cx="378621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وربي لن يفوزَ إلا الجسورُ </a:t>
            </a:r>
            <a:endParaRPr lang="ar-SA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8" grpId="0"/>
      <p:bldP spid="9" grpId="0"/>
      <p:bldP spid="10" grpId="0"/>
      <p:bldP spid="11" grpId="0"/>
      <p:bldP spid="14" grpId="0"/>
      <p:bldP spid="16" grpId="0"/>
      <p:bldP spid="18" grpId="0"/>
      <p:bldP spid="19" grpId="0"/>
      <p:bldP spid="20" grpId="0"/>
      <p:bldP spid="21" grpId="0"/>
      <p:bldP spid="23" grpId="0"/>
      <p:bldP spid="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شريط إلى الأسفل 2"/>
          <p:cNvSpPr/>
          <p:nvPr/>
        </p:nvSpPr>
        <p:spPr>
          <a:xfrm>
            <a:off x="1000100" y="571480"/>
            <a:ext cx="7143800" cy="1357322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2928926" y="857232"/>
            <a:ext cx="31432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dirty="0" smtClean="0"/>
              <a:t>خريطة مفاهيمية </a:t>
            </a:r>
            <a:endParaRPr lang="ar-SA" sz="4000" dirty="0"/>
          </a:p>
        </p:txBody>
      </p:sp>
      <p:sp>
        <p:nvSpPr>
          <p:cNvPr id="5" name="شكل بيضاوي 4"/>
          <p:cNvSpPr/>
          <p:nvPr/>
        </p:nvSpPr>
        <p:spPr>
          <a:xfrm>
            <a:off x="3286116" y="2285992"/>
            <a:ext cx="271464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3357554" y="2428868"/>
            <a:ext cx="264320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مؤكدات الجمل الفعلية </a:t>
            </a:r>
            <a:endParaRPr lang="ar-SA" sz="2800" dirty="0"/>
          </a:p>
        </p:txBody>
      </p:sp>
      <p:cxnSp>
        <p:nvCxnSpPr>
          <p:cNvPr id="8" name="رابط كسهم مستقيم 7"/>
          <p:cNvCxnSpPr>
            <a:stCxn id="5" idx="4"/>
          </p:cNvCxnSpPr>
          <p:nvPr/>
        </p:nvCxnSpPr>
        <p:spPr>
          <a:xfrm rot="16200000" flipH="1">
            <a:off x="6143636" y="1643050"/>
            <a:ext cx="357190" cy="3357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10800000" flipV="1">
            <a:off x="1000100" y="3143248"/>
            <a:ext cx="350046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rot="16200000" flipH="1">
            <a:off x="4321967" y="3321843"/>
            <a:ext cx="50006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ربع نص 12"/>
          <p:cNvSpPr txBox="1"/>
          <p:nvPr/>
        </p:nvSpPr>
        <p:spPr>
          <a:xfrm>
            <a:off x="7215206" y="3571876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dirty="0" smtClean="0"/>
              <a:t>الفعل الماضي</a:t>
            </a:r>
            <a:endParaRPr lang="ar-SA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4071934" y="3643314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dirty="0" smtClean="0"/>
              <a:t>الفعل المضارع</a:t>
            </a:r>
            <a:endParaRPr lang="ar-SA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0" y="3929066"/>
            <a:ext cx="14287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dirty="0" smtClean="0"/>
              <a:t>فعل الأمر </a:t>
            </a:r>
            <a:endParaRPr lang="ar-SA" dirty="0"/>
          </a:p>
        </p:txBody>
      </p:sp>
      <p:graphicFrame>
        <p:nvGraphicFramePr>
          <p:cNvPr id="17" name="جدول 16"/>
          <p:cNvGraphicFramePr>
            <a:graphicFrameLocks noGrp="1"/>
          </p:cNvGraphicFramePr>
          <p:nvPr/>
        </p:nvGraphicFramePr>
        <p:xfrm>
          <a:off x="428595" y="4357692"/>
          <a:ext cx="8358247" cy="20717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06168"/>
                <a:gridCol w="3419656"/>
                <a:gridCol w="2132423"/>
              </a:tblGrid>
              <a:tr h="414341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4341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4341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4341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4341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مربع نص 17"/>
          <p:cNvSpPr txBox="1"/>
          <p:nvPr/>
        </p:nvSpPr>
        <p:spPr>
          <a:xfrm>
            <a:off x="5572132" y="4714884"/>
            <a:ext cx="321471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err="1" smtClean="0"/>
              <a:t>بـ</a:t>
            </a:r>
            <a:r>
              <a:rPr lang="ar-SY" sz="2400" dirty="0" smtClean="0"/>
              <a:t> ( القسم ) مع الفعل المنفي</a:t>
            </a:r>
            <a:endParaRPr lang="ar-SA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5929322" y="5072074"/>
            <a:ext cx="2857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err="1" smtClean="0"/>
              <a:t>بـ</a:t>
            </a:r>
            <a:r>
              <a:rPr lang="ar-SY" sz="2400" dirty="0" smtClean="0"/>
              <a:t> (قد )</a:t>
            </a:r>
            <a:endParaRPr lang="ar-SA" sz="24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5929322" y="5500702"/>
            <a:ext cx="2857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err="1" smtClean="0"/>
              <a:t>بـ</a:t>
            </a:r>
            <a:r>
              <a:rPr lang="ar-SY" sz="2400" dirty="0" smtClean="0"/>
              <a:t> ( القسم المقدر + لقد )</a:t>
            </a:r>
            <a:endParaRPr lang="ar-SA" sz="24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2357422" y="4714884"/>
            <a:ext cx="35719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err="1" smtClean="0"/>
              <a:t>بـ</a:t>
            </a:r>
            <a:r>
              <a:rPr lang="ar-SY" sz="2400" dirty="0" smtClean="0"/>
              <a:t> ( القسم الظاهر مع فعل منفي </a:t>
            </a:r>
            <a:r>
              <a:rPr lang="ar-SY" dirty="0" smtClean="0"/>
              <a:t>)</a:t>
            </a:r>
            <a:endParaRPr lang="ar-SA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2714612" y="5143512"/>
            <a:ext cx="328614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err="1" smtClean="0"/>
              <a:t>بـ</a:t>
            </a:r>
            <a:r>
              <a:rPr lang="ar-SY" sz="2400" dirty="0" smtClean="0"/>
              <a:t> (القسم الظاهر مع إحدى نوني التوكيد )</a:t>
            </a:r>
            <a:endParaRPr lang="ar-SA" sz="2400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2428860" y="6000768"/>
            <a:ext cx="350046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err="1" smtClean="0"/>
              <a:t>بـ</a:t>
            </a:r>
            <a:r>
              <a:rPr lang="ar-SY" sz="2400" dirty="0" smtClean="0"/>
              <a:t> ( القسم المقدر مع نون التوكيد )</a:t>
            </a:r>
            <a:endParaRPr lang="ar-SA" sz="2400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500034" y="4786322"/>
            <a:ext cx="20717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err="1" smtClean="0"/>
              <a:t>بـ</a:t>
            </a:r>
            <a:r>
              <a:rPr lang="ar-SY" sz="2400" dirty="0" smtClean="0"/>
              <a:t> ( نون التوكيد )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5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" name="صورة 2" descr="a21[1]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1928802"/>
            <a:ext cx="2343164" cy="2071702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1071538" y="2214554"/>
            <a:ext cx="2428892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800" dirty="0" smtClean="0"/>
              <a:t>مع تحيات ثانوية الأوائل النموذجية الخاصة للبنات </a:t>
            </a:r>
            <a:endParaRPr lang="ar-SA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شكل بيضاوي 2"/>
          <p:cNvSpPr/>
          <p:nvPr/>
        </p:nvSpPr>
        <p:spPr>
          <a:xfrm>
            <a:off x="7429520" y="1714488"/>
            <a:ext cx="78581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4572000" y="1785926"/>
            <a:ext cx="242889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الوحدة الأولى : </a:t>
            </a:r>
            <a:endParaRPr lang="ar-SA" sz="36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714348" y="1857364"/>
            <a:ext cx="31432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rgbClr val="FF0000"/>
                </a:solidFill>
              </a:rPr>
              <a:t>العصور الأدبية </a:t>
            </a:r>
            <a:endParaRPr lang="ar-SA" sz="3600" dirty="0">
              <a:solidFill>
                <a:srgbClr val="FF0000"/>
              </a:solidFill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7500958" y="2786058"/>
            <a:ext cx="714380" cy="78581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ربع نص 6"/>
          <p:cNvSpPr txBox="1"/>
          <p:nvPr/>
        </p:nvSpPr>
        <p:spPr>
          <a:xfrm>
            <a:off x="4857752" y="2857496"/>
            <a:ext cx="20002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المجال : </a:t>
            </a:r>
            <a:endParaRPr lang="ar-SA" sz="36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1500166" y="2786058"/>
            <a:ext cx="221457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dirty="0" smtClean="0"/>
              <a:t>القواعد</a:t>
            </a:r>
            <a:endParaRPr lang="ar-SA" sz="4000" dirty="0"/>
          </a:p>
        </p:txBody>
      </p:sp>
      <p:sp>
        <p:nvSpPr>
          <p:cNvPr id="9" name="شكل بيضاوي 8"/>
          <p:cNvSpPr/>
          <p:nvPr/>
        </p:nvSpPr>
        <p:spPr>
          <a:xfrm>
            <a:off x="7429520" y="3857628"/>
            <a:ext cx="714380" cy="785818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ربع نص 9"/>
          <p:cNvSpPr txBox="1"/>
          <p:nvPr/>
        </p:nvSpPr>
        <p:spPr>
          <a:xfrm>
            <a:off x="5000628" y="3929066"/>
            <a:ext cx="18573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الدرس : </a:t>
            </a:r>
            <a:endParaRPr lang="ar-SA" sz="36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1643042" y="4000504"/>
            <a:ext cx="21431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rgbClr val="FFFF00"/>
                </a:solidFill>
              </a:rPr>
              <a:t>التوكيد </a:t>
            </a:r>
            <a:endParaRPr lang="ar-SA" sz="3600" dirty="0">
              <a:solidFill>
                <a:srgbClr val="FFFF00"/>
              </a:solidFill>
            </a:endParaRPr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5857884" y="5072074"/>
            <a:ext cx="2571768" cy="7858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ربع نص 19"/>
          <p:cNvSpPr txBox="1"/>
          <p:nvPr/>
        </p:nvSpPr>
        <p:spPr>
          <a:xfrm>
            <a:off x="6143636" y="5286388"/>
            <a:ext cx="20717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طرائق التعلم : </a:t>
            </a:r>
            <a:endParaRPr lang="ar-SA" sz="24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1142976" y="5143512"/>
            <a:ext cx="37147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التعلم التعاوني </a:t>
            </a:r>
            <a:endParaRPr lang="ar-SA" sz="3200" dirty="0"/>
          </a:p>
        </p:txBody>
      </p:sp>
      <p:pic>
        <p:nvPicPr>
          <p:cNvPr id="22" name="صورة 21" descr="946[1]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0"/>
            <a:ext cx="1143000" cy="899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تمرير أفقي 2"/>
          <p:cNvSpPr/>
          <p:nvPr/>
        </p:nvSpPr>
        <p:spPr>
          <a:xfrm>
            <a:off x="1785918" y="285728"/>
            <a:ext cx="5072098" cy="107157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2571736" y="428604"/>
            <a:ext cx="335758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dirty="0" smtClean="0"/>
              <a:t>مخرجات التعلم :</a:t>
            </a:r>
            <a:endParaRPr lang="ar-SA" sz="40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571604" y="2000240"/>
            <a:ext cx="635798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dirty="0" smtClean="0"/>
              <a:t>يتوقع من التلميذ في نهاية الدرس أنْ : </a:t>
            </a:r>
            <a:endParaRPr lang="ar-SA" sz="40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928662" y="3357562"/>
            <a:ext cx="750099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dirty="0" smtClean="0">
                <a:solidFill>
                  <a:srgbClr val="FF0000"/>
                </a:solidFill>
              </a:rPr>
              <a:t>*- يتعرفَ أثرَ التوكيد في المعنى . </a:t>
            </a:r>
          </a:p>
          <a:p>
            <a:r>
              <a:rPr lang="ar-SY" sz="4000" dirty="0" smtClean="0">
                <a:solidFill>
                  <a:srgbClr val="7030A0"/>
                </a:solidFill>
              </a:rPr>
              <a:t>*- يؤكدَ الجمل الفعلية مراعيا زمن الفعل فيها</a:t>
            </a:r>
          </a:p>
          <a:p>
            <a:r>
              <a:rPr lang="ar-SY" sz="4000" dirty="0" smtClean="0">
                <a:solidFill>
                  <a:schemeClr val="bg2">
                    <a:lumMod val="50000"/>
                  </a:schemeClr>
                </a:solidFill>
              </a:rPr>
              <a:t>*- يجرّدَ الجملة من المؤكدات .</a:t>
            </a:r>
            <a:endParaRPr lang="ar-SA" sz="4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انفجار 2 2"/>
          <p:cNvSpPr/>
          <p:nvPr/>
        </p:nvSpPr>
        <p:spPr>
          <a:xfrm>
            <a:off x="3929058" y="285728"/>
            <a:ext cx="3929090" cy="2143140"/>
          </a:xfrm>
          <a:prstGeom prst="irregularSeal2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4357686" y="1071546"/>
            <a:ext cx="25717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rgbClr val="7030A0"/>
                </a:solidFill>
              </a:rPr>
              <a:t>أساليب التوكيد </a:t>
            </a:r>
            <a:endParaRPr lang="ar-SA" sz="3600" dirty="0">
              <a:solidFill>
                <a:srgbClr val="7030A0"/>
              </a:solidFill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4572000" y="2500306"/>
            <a:ext cx="3500462" cy="857256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شكل بيضاوي 5"/>
          <p:cNvSpPr/>
          <p:nvPr/>
        </p:nvSpPr>
        <p:spPr>
          <a:xfrm>
            <a:off x="4786314" y="3929066"/>
            <a:ext cx="3286148" cy="85725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شكل بيضاوي 6"/>
          <p:cNvSpPr/>
          <p:nvPr/>
        </p:nvSpPr>
        <p:spPr>
          <a:xfrm>
            <a:off x="4786314" y="5357826"/>
            <a:ext cx="3429024" cy="92869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ربع نص 7"/>
          <p:cNvSpPr txBox="1"/>
          <p:nvPr/>
        </p:nvSpPr>
        <p:spPr>
          <a:xfrm>
            <a:off x="4786314" y="2571744"/>
            <a:ext cx="300039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التوكيد اللفظي </a:t>
            </a:r>
            <a:endParaRPr lang="ar-SA" sz="36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4857752" y="4000504"/>
            <a:ext cx="278608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التوكيد المعنوي </a:t>
            </a:r>
            <a:endParaRPr lang="ar-SA" sz="36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4643438" y="5429264"/>
            <a:ext cx="307183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التوكيد الأسلوبي</a:t>
            </a:r>
            <a:endParaRPr lang="ar-SA" sz="3600" dirty="0"/>
          </a:p>
        </p:txBody>
      </p:sp>
      <p:sp>
        <p:nvSpPr>
          <p:cNvPr id="11" name="مستطيل 10"/>
          <p:cNvSpPr/>
          <p:nvPr/>
        </p:nvSpPr>
        <p:spPr>
          <a:xfrm>
            <a:off x="642910" y="2643182"/>
            <a:ext cx="3571900" cy="7143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/>
          <p:cNvSpPr/>
          <p:nvPr/>
        </p:nvSpPr>
        <p:spPr>
          <a:xfrm>
            <a:off x="714348" y="4214818"/>
            <a:ext cx="3571900" cy="7143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785786" y="5572140"/>
            <a:ext cx="3429024" cy="7858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ربع نص 13"/>
          <p:cNvSpPr txBox="1"/>
          <p:nvPr/>
        </p:nvSpPr>
        <p:spPr>
          <a:xfrm>
            <a:off x="928662" y="2643182"/>
            <a:ext cx="28575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rgbClr val="FF0000"/>
                </a:solidFill>
              </a:rPr>
              <a:t>العلم </a:t>
            </a:r>
            <a:r>
              <a:rPr lang="ar-SY" sz="3600" dirty="0" err="1" smtClean="0">
                <a:solidFill>
                  <a:srgbClr val="FF0000"/>
                </a:solidFill>
              </a:rPr>
              <a:t>ُ</a:t>
            </a:r>
            <a:r>
              <a:rPr lang="ar-SY" sz="3600" dirty="0" smtClean="0">
                <a:solidFill>
                  <a:srgbClr val="FF0000"/>
                </a:solidFill>
              </a:rPr>
              <a:t> العلم </a:t>
            </a:r>
            <a:r>
              <a:rPr lang="ar-SY" sz="3600" dirty="0" err="1" smtClean="0">
                <a:solidFill>
                  <a:srgbClr val="FF0000"/>
                </a:solidFill>
              </a:rPr>
              <a:t>ُ</a:t>
            </a:r>
            <a:r>
              <a:rPr lang="ar-SY" sz="3600" dirty="0" smtClean="0">
                <a:solidFill>
                  <a:srgbClr val="FF0000"/>
                </a:solidFill>
              </a:rPr>
              <a:t> نور </a:t>
            </a:r>
            <a:r>
              <a:rPr lang="ar-SY" sz="3600" dirty="0" err="1" smtClean="0">
                <a:solidFill>
                  <a:srgbClr val="FF0000"/>
                </a:solidFill>
              </a:rPr>
              <a:t>ٌ</a:t>
            </a:r>
            <a:endParaRPr lang="ar-SA" sz="3600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500034" y="4143381"/>
            <a:ext cx="35719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نجح </a:t>
            </a:r>
            <a:r>
              <a:rPr lang="ar-SY" sz="3600" dirty="0" err="1" smtClean="0"/>
              <a:t>َ</a:t>
            </a:r>
            <a:r>
              <a:rPr lang="ar-SY" sz="3600" dirty="0" smtClean="0"/>
              <a:t> الطالبان </a:t>
            </a:r>
            <a:r>
              <a:rPr lang="ar-SY" sz="3600" dirty="0" err="1" smtClean="0"/>
              <a:t>ِ</a:t>
            </a:r>
            <a:r>
              <a:rPr lang="ar-SY" sz="3600" dirty="0" smtClean="0"/>
              <a:t> كلاهما </a:t>
            </a:r>
            <a:endParaRPr lang="ar-SA" sz="3600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357158" y="5572140"/>
            <a:ext cx="378621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والله </a:t>
            </a:r>
            <a:r>
              <a:rPr lang="ar-SY" sz="36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ِ</a:t>
            </a:r>
            <a:r>
              <a:rPr lang="ar-SY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لأرفضنّ الكذب </a:t>
            </a:r>
            <a:r>
              <a:rPr lang="ar-SY" sz="3600" dirty="0" err="1" smtClean="0"/>
              <a:t>َ</a:t>
            </a:r>
            <a:endParaRPr lang="ar-SA" sz="3600" dirty="0"/>
          </a:p>
        </p:txBody>
      </p:sp>
      <p:sp>
        <p:nvSpPr>
          <p:cNvPr id="17" name="شكل بيضاوي 16"/>
          <p:cNvSpPr/>
          <p:nvPr/>
        </p:nvSpPr>
        <p:spPr>
          <a:xfrm>
            <a:off x="928662" y="285728"/>
            <a:ext cx="1643074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ربع نص 17"/>
          <p:cNvSpPr txBox="1"/>
          <p:nvPr/>
        </p:nvSpPr>
        <p:spPr>
          <a:xfrm>
            <a:off x="1214414" y="928670"/>
            <a:ext cx="107157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dirty="0" smtClean="0"/>
              <a:t>نتذكر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شريط إلى الأسفل 2"/>
          <p:cNvSpPr/>
          <p:nvPr/>
        </p:nvSpPr>
        <p:spPr>
          <a:xfrm>
            <a:off x="1142976" y="285728"/>
            <a:ext cx="6786610" cy="1214446"/>
          </a:xfrm>
          <a:prstGeom prst="ribbo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3286116" y="785794"/>
            <a:ext cx="257176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dirty="0" smtClean="0">
                <a:solidFill>
                  <a:schemeClr val="accent5">
                    <a:lumMod val="50000"/>
                  </a:schemeClr>
                </a:solidFill>
              </a:rPr>
              <a:t>أساليبُ التوكيد </a:t>
            </a:r>
            <a:endParaRPr lang="ar-SA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انفجار 2 5"/>
          <p:cNvSpPr/>
          <p:nvPr/>
        </p:nvSpPr>
        <p:spPr>
          <a:xfrm>
            <a:off x="6500826" y="1785926"/>
            <a:ext cx="2071702" cy="1428760"/>
          </a:xfrm>
          <a:prstGeom prst="irregularSeal2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ربع نص 6"/>
          <p:cNvSpPr txBox="1"/>
          <p:nvPr/>
        </p:nvSpPr>
        <p:spPr>
          <a:xfrm>
            <a:off x="6500826" y="2071678"/>
            <a:ext cx="150019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dirty="0" smtClean="0">
                <a:solidFill>
                  <a:srgbClr val="FFFF00"/>
                </a:solidFill>
              </a:rPr>
              <a:t>نتذكـّر</a:t>
            </a:r>
            <a:endParaRPr lang="ar-SA" sz="4000" dirty="0">
              <a:solidFill>
                <a:srgbClr val="FFFF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285852" y="2285992"/>
            <a:ext cx="478634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مرّ بنا سابقا أنّ من أساليب التوكيد 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5857884" y="3286124"/>
            <a:ext cx="27146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rgbClr val="C00000"/>
                </a:solidFill>
              </a:rPr>
              <a:t>التوكيد اللفظي </a:t>
            </a:r>
            <a:r>
              <a:rPr lang="ar-SY" sz="3600" dirty="0" smtClean="0"/>
              <a:t> :</a:t>
            </a:r>
            <a:endParaRPr lang="ar-SA" sz="36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4929190" y="3286124"/>
            <a:ext cx="8572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ويتم</a:t>
            </a:r>
            <a:r>
              <a:rPr lang="ar-SY" dirty="0" smtClean="0"/>
              <a:t> </a:t>
            </a:r>
            <a:endParaRPr lang="ar-SA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357158" y="3357562"/>
            <a:ext cx="44291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بتكرار اللفظ المراد توكيده </a:t>
            </a:r>
            <a:endParaRPr lang="ar-SA" sz="36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357158" y="4071942"/>
            <a:ext cx="67151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العلم </a:t>
            </a:r>
            <a:r>
              <a:rPr lang="ar-SY" sz="2800" dirty="0" err="1" smtClean="0"/>
              <a:t>ُ</a:t>
            </a:r>
            <a:r>
              <a:rPr lang="ar-SY" sz="2800" dirty="0" smtClean="0"/>
              <a:t> نور </a:t>
            </a:r>
            <a:r>
              <a:rPr lang="ar-SY" sz="2800" dirty="0" err="1" smtClean="0"/>
              <a:t>ٌ</a:t>
            </a:r>
            <a:r>
              <a:rPr lang="ar-SY" sz="2800" dirty="0" smtClean="0"/>
              <a:t>     العلم </a:t>
            </a:r>
            <a:r>
              <a:rPr lang="ar-SY" sz="2800" dirty="0" err="1" smtClean="0"/>
              <a:t>ُ</a:t>
            </a:r>
            <a:r>
              <a:rPr lang="ar-SY" sz="2800" dirty="0" smtClean="0"/>
              <a:t> العلم نور </a:t>
            </a:r>
            <a:r>
              <a:rPr lang="ar-SY" sz="2800" dirty="0" err="1" smtClean="0"/>
              <a:t>ٌ</a:t>
            </a:r>
            <a:r>
              <a:rPr lang="ar-SY" sz="2800" dirty="0" smtClean="0"/>
              <a:t>  - العلم </a:t>
            </a:r>
            <a:r>
              <a:rPr lang="ar-SY" sz="2800" dirty="0" err="1" smtClean="0"/>
              <a:t>ُ</a:t>
            </a:r>
            <a:r>
              <a:rPr lang="ar-SY" sz="2800" dirty="0" smtClean="0"/>
              <a:t> نورٌ العلمُ نورٌ</a:t>
            </a:r>
            <a:endParaRPr lang="ar-SA" sz="2800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5643570" y="4857760"/>
            <a:ext cx="292895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rgbClr val="7030A0"/>
                </a:solidFill>
              </a:rPr>
              <a:t>التوكيد المعنوي </a:t>
            </a:r>
            <a:r>
              <a:rPr lang="ar-SY" sz="3600" dirty="0" smtClean="0"/>
              <a:t>: </a:t>
            </a:r>
            <a:endParaRPr lang="ar-SA" sz="3600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0" y="4857760"/>
            <a:ext cx="58578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ويتم </a:t>
            </a:r>
            <a:r>
              <a:rPr lang="ar-SY" sz="3600" dirty="0" err="1" smtClean="0"/>
              <a:t>ّ</a:t>
            </a:r>
            <a:r>
              <a:rPr lang="ar-SY" sz="3600" dirty="0" smtClean="0"/>
              <a:t> باستخدام ألفاظ خاصة تفيد التوكيد </a:t>
            </a:r>
            <a:endParaRPr lang="ar-SA" sz="36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857224" y="5572140"/>
            <a:ext cx="635798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نفس – عين – كل – جميع  - كلا – كلتا .... </a:t>
            </a:r>
            <a:endParaRPr lang="ar-SA" sz="2800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0" y="6143644"/>
            <a:ext cx="764383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 smtClean="0"/>
              <a:t>قرأت </a:t>
            </a:r>
            <a:r>
              <a:rPr lang="ar-SY" sz="3200" dirty="0" err="1" smtClean="0"/>
              <a:t>ُ</a:t>
            </a:r>
            <a:r>
              <a:rPr lang="ar-SY" sz="3200" dirty="0" smtClean="0"/>
              <a:t> القصائدَ                        قرأت </a:t>
            </a:r>
            <a:r>
              <a:rPr lang="ar-SY" sz="3200" dirty="0" err="1" smtClean="0"/>
              <a:t>ُ</a:t>
            </a:r>
            <a:r>
              <a:rPr lang="ar-SY" sz="3200" dirty="0" smtClean="0"/>
              <a:t> القصائد </a:t>
            </a:r>
            <a:r>
              <a:rPr lang="ar-SY" sz="3200" dirty="0" err="1" smtClean="0"/>
              <a:t>َ</a:t>
            </a:r>
            <a:r>
              <a:rPr lang="ar-SY" sz="3200" dirty="0" smtClean="0"/>
              <a:t> كلّها </a:t>
            </a:r>
            <a:endParaRPr lang="ar-SA" sz="3200" dirty="0"/>
          </a:p>
        </p:txBody>
      </p:sp>
      <p:cxnSp>
        <p:nvCxnSpPr>
          <p:cNvPr id="18" name="رابط كسهم مستقيم 17"/>
          <p:cNvCxnSpPr/>
          <p:nvPr/>
        </p:nvCxnSpPr>
        <p:spPr>
          <a:xfrm rot="10800000">
            <a:off x="3929058" y="6500834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 animBg="1"/>
      <p:bldP spid="6" grpId="1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سحابة 2"/>
          <p:cNvSpPr/>
          <p:nvPr/>
        </p:nvSpPr>
        <p:spPr>
          <a:xfrm>
            <a:off x="6429388" y="714356"/>
            <a:ext cx="1785950" cy="12858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6500826" y="1071546"/>
            <a:ext cx="13573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dirty="0" smtClean="0"/>
              <a:t>التهيئة</a:t>
            </a:r>
            <a:endParaRPr lang="ar-SA" sz="4000" dirty="0"/>
          </a:p>
        </p:txBody>
      </p:sp>
      <p:sp>
        <p:nvSpPr>
          <p:cNvPr id="5" name="وسيلة شرح مع سهم رباعي 4"/>
          <p:cNvSpPr/>
          <p:nvPr/>
        </p:nvSpPr>
        <p:spPr>
          <a:xfrm>
            <a:off x="928662" y="0"/>
            <a:ext cx="2286016" cy="2143116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1285852" y="428604"/>
            <a:ext cx="1285884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dirty="0" smtClean="0"/>
              <a:t>أشجع الناس</a:t>
            </a:r>
            <a:endParaRPr lang="ar-SA" sz="40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8001024" y="2285992"/>
            <a:ext cx="5000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>
                <a:solidFill>
                  <a:srgbClr val="FF0000"/>
                </a:solidFill>
              </a:rPr>
              <a:t>قد</a:t>
            </a:r>
            <a:r>
              <a:rPr lang="ar-SY" sz="2800" dirty="0" smtClean="0"/>
              <a:t> </a:t>
            </a:r>
            <a:endParaRPr lang="ar-SA" sz="28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3643306" y="2285992"/>
            <a:ext cx="45720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وطنت </a:t>
            </a:r>
            <a:r>
              <a:rPr lang="ar-SY" sz="2800" dirty="0" err="1" smtClean="0"/>
              <a:t>ُ</a:t>
            </a:r>
            <a:r>
              <a:rPr lang="ar-SY" sz="2800" dirty="0" smtClean="0"/>
              <a:t> نفسي أنْ أكون أشجع الناس ، </a:t>
            </a:r>
            <a:r>
              <a:rPr lang="ar-SY" sz="2800" dirty="0" err="1" smtClean="0">
                <a:solidFill>
                  <a:srgbClr val="FF0000"/>
                </a:solidFill>
              </a:rPr>
              <a:t>و</a:t>
            </a:r>
            <a:endParaRPr lang="ar-SA" sz="2800" dirty="0">
              <a:solidFill>
                <a:srgbClr val="FF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000364" y="2285992"/>
            <a:ext cx="7143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>
                <a:solidFill>
                  <a:srgbClr val="FF0000"/>
                </a:solidFill>
              </a:rPr>
              <a:t>لقد</a:t>
            </a:r>
            <a:endParaRPr lang="ar-SA" sz="2800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 rot="10800000" flipV="1">
            <a:off x="0" y="2285992"/>
            <a:ext cx="321467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عرفت ما  لي من حقوق</a:t>
            </a:r>
            <a:endParaRPr lang="ar-SA" dirty="0"/>
          </a:p>
        </p:txBody>
      </p:sp>
      <p:sp>
        <p:nvSpPr>
          <p:cNvPr id="11" name="مربع نص 10"/>
          <p:cNvSpPr txBox="1"/>
          <p:nvPr/>
        </p:nvSpPr>
        <p:spPr>
          <a:xfrm rot="10800000" flipV="1">
            <a:off x="5214942" y="2915539"/>
            <a:ext cx="34290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وما علي </a:t>
            </a:r>
            <a:r>
              <a:rPr lang="ar-SY" sz="2800" dirty="0" err="1" smtClean="0"/>
              <a:t>ّ</a:t>
            </a:r>
            <a:r>
              <a:rPr lang="ar-SY" sz="2800" dirty="0" smtClean="0"/>
              <a:t> من واجبات </a:t>
            </a:r>
            <a:r>
              <a:rPr lang="ar-SY" sz="2800" dirty="0" err="1" smtClean="0">
                <a:solidFill>
                  <a:srgbClr val="FF0000"/>
                </a:solidFill>
              </a:rPr>
              <a:t>و</a:t>
            </a:r>
            <a:r>
              <a:rPr lang="ar-SY" sz="2800" dirty="0" smtClean="0">
                <a:solidFill>
                  <a:srgbClr val="FF0000"/>
                </a:solidFill>
              </a:rPr>
              <a:t> </a:t>
            </a:r>
            <a:endParaRPr lang="ar-SA" sz="2800" dirty="0">
              <a:solidFill>
                <a:srgbClr val="FF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5000628" y="2928934"/>
            <a:ext cx="78581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>
                <a:solidFill>
                  <a:srgbClr val="FF0000"/>
                </a:solidFill>
              </a:rPr>
              <a:t>قد</a:t>
            </a:r>
            <a:r>
              <a:rPr lang="ar-SY" sz="2800" dirty="0" smtClean="0"/>
              <a:t> </a:t>
            </a:r>
            <a:endParaRPr lang="ar-SA" sz="2800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357158" y="2928934"/>
            <a:ext cx="514353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وجدت </a:t>
            </a:r>
            <a:r>
              <a:rPr lang="ar-SY" sz="2800" dirty="0" err="1" smtClean="0"/>
              <a:t>ُ</a:t>
            </a:r>
            <a:r>
              <a:rPr lang="ar-SY" sz="2800" dirty="0" smtClean="0"/>
              <a:t> أنّ الشجاعة إنما بقول الصدق وأداء </a:t>
            </a:r>
            <a:endParaRPr lang="ar-SA" sz="2800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3214678" y="3643314"/>
            <a:ext cx="514353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الأمانة والوفاء بالعهود ، ومذ عرفت ذلك </a:t>
            </a:r>
            <a:endParaRPr lang="ar-SA" sz="28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2571736" y="3643314"/>
            <a:ext cx="10001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>
                <a:solidFill>
                  <a:srgbClr val="FF0000"/>
                </a:solidFill>
              </a:rPr>
              <a:t>فو الله </a:t>
            </a:r>
            <a:endParaRPr lang="ar-SA" sz="2800" dirty="0">
              <a:solidFill>
                <a:srgbClr val="FF0000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0" y="3643314"/>
            <a:ext cx="278605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ما كذبت </a:t>
            </a:r>
            <a:r>
              <a:rPr lang="ar-SY" sz="2800" dirty="0" err="1" smtClean="0"/>
              <a:t>ُ</a:t>
            </a:r>
            <a:r>
              <a:rPr lang="ar-SY" sz="2800" dirty="0" smtClean="0"/>
              <a:t> ، ولا أخلفتُ </a:t>
            </a:r>
            <a:endParaRPr lang="ar-SA" sz="28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5072066" y="4357694"/>
            <a:ext cx="32861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ولا خنت </a:t>
            </a:r>
            <a:r>
              <a:rPr lang="ar-SY" sz="2800" dirty="0" err="1" smtClean="0"/>
              <a:t>ُ</a:t>
            </a:r>
            <a:r>
              <a:rPr lang="ar-SY" sz="2800" dirty="0" smtClean="0"/>
              <a:t> ، وعزمت </a:t>
            </a:r>
            <a:r>
              <a:rPr lang="ar-SY" sz="2800" dirty="0" err="1" smtClean="0"/>
              <a:t>ُ</a:t>
            </a:r>
            <a:r>
              <a:rPr lang="ar-SY" sz="2800" dirty="0" smtClean="0"/>
              <a:t> </a:t>
            </a:r>
            <a:endParaRPr lang="ar-SA" sz="28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4500562" y="4357694"/>
            <a:ext cx="135732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err="1" smtClean="0">
                <a:solidFill>
                  <a:srgbClr val="FF0000"/>
                </a:solidFill>
              </a:rPr>
              <a:t>لأدافعَنّ</a:t>
            </a:r>
            <a:endParaRPr lang="ar-SA" sz="2800" dirty="0">
              <a:solidFill>
                <a:srgbClr val="FF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2928926" y="4357694"/>
            <a:ext cx="20002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عن الحق .</a:t>
            </a:r>
            <a:endParaRPr lang="ar-SA" sz="28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1571604" y="5072074"/>
            <a:ext cx="678661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وأنت يا صديقي وأخي </a:t>
            </a:r>
            <a:r>
              <a:rPr lang="ar-SY" sz="2800" dirty="0" smtClean="0">
                <a:solidFill>
                  <a:srgbClr val="FF0000"/>
                </a:solidFill>
              </a:rPr>
              <a:t>اسلكنّ </a:t>
            </a:r>
            <a:r>
              <a:rPr lang="ar-SY" sz="2800" dirty="0" smtClean="0"/>
              <a:t>السبيل التي سلكتها تسلم .</a:t>
            </a:r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357158" y="2643182"/>
            <a:ext cx="82153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اذكري مؤكدات الفعل المضارع في المجموعة ( </a:t>
            </a:r>
            <a:r>
              <a:rPr lang="ar-SY" sz="2400" dirty="0" err="1" smtClean="0"/>
              <a:t>ب</a:t>
            </a:r>
            <a:r>
              <a:rPr lang="ar-SY" sz="2400" dirty="0" smtClean="0"/>
              <a:t> ) ، مبينة نوع القسم وجوابه : </a:t>
            </a:r>
            <a:endParaRPr lang="ar-SA" sz="24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0" y="3214686"/>
            <a:ext cx="88582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أ-  1- لن أدافع </a:t>
            </a:r>
            <a:r>
              <a:rPr lang="ar-SY" sz="2400" dirty="0" err="1" smtClean="0"/>
              <a:t>َ</a:t>
            </a:r>
            <a:r>
              <a:rPr lang="ar-SY" sz="2400" dirty="0" smtClean="0"/>
              <a:t> عن الباطل  </a:t>
            </a:r>
            <a:r>
              <a:rPr lang="ar-SY" sz="2400" dirty="0" err="1" smtClean="0"/>
              <a:t>ِ</a:t>
            </a:r>
            <a:r>
              <a:rPr lang="ar-SY" sz="2400" dirty="0" smtClean="0"/>
              <a:t>                 ب – وربي لن أدافع </a:t>
            </a:r>
            <a:r>
              <a:rPr lang="ar-SY" sz="2400" dirty="0" err="1" smtClean="0"/>
              <a:t>َ</a:t>
            </a:r>
            <a:r>
              <a:rPr lang="ar-SY" sz="2400" dirty="0" smtClean="0"/>
              <a:t> عن الباطل . </a:t>
            </a:r>
            <a:endParaRPr lang="ar-SA" sz="24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7143768" y="3714752"/>
            <a:ext cx="12858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 نوع القسم</a:t>
            </a:r>
            <a:endParaRPr lang="ar-SA" sz="24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5929322" y="3714752"/>
            <a:ext cx="121444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FF0000"/>
                </a:solidFill>
              </a:rPr>
              <a:t>ظاهر 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428596" y="3714752"/>
            <a:ext cx="57150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FF0000"/>
                </a:solidFill>
              </a:rPr>
              <a:t>وجوابه فعل مضارع منفي غير مقترن بنون التوكيد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785786" y="4214818"/>
            <a:ext cx="77153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2- سأكتبُ سيرة حياتي                         والله </a:t>
            </a:r>
            <a:r>
              <a:rPr lang="ar-SY" sz="2400" dirty="0" err="1" smtClean="0"/>
              <a:t>لأكتبنّ</a:t>
            </a:r>
            <a:r>
              <a:rPr lang="ar-SY" sz="2400" dirty="0" smtClean="0"/>
              <a:t> / لأكتبنْ سيرة حياتي </a:t>
            </a:r>
            <a:endParaRPr lang="ar-SA" sz="24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6715140" y="4714884"/>
            <a:ext cx="15716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نوع القسم </a:t>
            </a:r>
            <a:endParaRPr lang="ar-SA" sz="24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5857884" y="4714884"/>
            <a:ext cx="12858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FF0000"/>
                </a:solidFill>
              </a:rPr>
              <a:t>ظاهر 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1142976" y="4714884"/>
            <a:ext cx="50006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7030A0"/>
                </a:solidFill>
              </a:rPr>
              <a:t>وجوابه فعل مضارع مقترن بنون التوكيد </a:t>
            </a:r>
            <a:endParaRPr lang="ar-SA" sz="2400" dirty="0">
              <a:solidFill>
                <a:srgbClr val="7030A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428728" y="5214950"/>
            <a:ext cx="70009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3- أدافع عن الحق                              </a:t>
            </a:r>
            <a:r>
              <a:rPr lang="ar-SY" sz="2400" dirty="0" err="1" smtClean="0"/>
              <a:t>لأدافعنّ</a:t>
            </a:r>
            <a:r>
              <a:rPr lang="ar-SY" sz="2400" dirty="0" smtClean="0"/>
              <a:t> عن الحق </a:t>
            </a:r>
            <a:endParaRPr lang="ar-SA" sz="2400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6929454" y="5715016"/>
            <a:ext cx="121444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نوع القسم </a:t>
            </a:r>
            <a:endParaRPr lang="ar-SA" sz="24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6143636" y="5715016"/>
            <a:ext cx="78581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FF0000"/>
                </a:solidFill>
              </a:rPr>
              <a:t>مقدّر 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1071538" y="5715016"/>
            <a:ext cx="50006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chemeClr val="accent3">
                    <a:lumMod val="50000"/>
                  </a:schemeClr>
                </a:solidFill>
              </a:rPr>
              <a:t>وجوابه فعل مضارع مقترن بنون التوكيد </a:t>
            </a:r>
            <a:endParaRPr lang="ar-SA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5072066" y="6286520"/>
            <a:ext cx="364333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نستنتج : مؤكدات الفعل المضارع : </a:t>
            </a:r>
            <a:endParaRPr lang="ar-SA" sz="24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0" y="6286520"/>
            <a:ext cx="52149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>
                <a:solidFill>
                  <a:srgbClr val="FF0000"/>
                </a:solidFill>
              </a:rPr>
              <a:t>القسم الظاهر أو المقدر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20" name="سهم إلى اليسار 19"/>
          <p:cNvSpPr/>
          <p:nvPr/>
        </p:nvSpPr>
        <p:spPr>
          <a:xfrm>
            <a:off x="3929058" y="571480"/>
            <a:ext cx="4500594" cy="1285884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4714876" y="928670"/>
            <a:ext cx="335758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توكيد الفعل المضارع </a:t>
            </a:r>
            <a:endParaRPr lang="ar-SA" sz="2800" dirty="0"/>
          </a:p>
        </p:txBody>
      </p:sp>
      <p:sp>
        <p:nvSpPr>
          <p:cNvPr id="22" name="شكل بيضاوي 21"/>
          <p:cNvSpPr/>
          <p:nvPr/>
        </p:nvSpPr>
        <p:spPr>
          <a:xfrm>
            <a:off x="928662" y="357166"/>
            <a:ext cx="2214578" cy="178595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مربع نص 22"/>
          <p:cNvSpPr txBox="1"/>
          <p:nvPr/>
        </p:nvSpPr>
        <p:spPr>
          <a:xfrm>
            <a:off x="785786" y="571480"/>
            <a:ext cx="207170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المجموعة    </a:t>
            </a:r>
          </a:p>
          <a:p>
            <a:r>
              <a:rPr lang="ar-SY" sz="3600" dirty="0" smtClean="0"/>
              <a:t>      1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  <p:bldP spid="21" grpId="0"/>
      <p:bldP spid="22" grpId="0" animBg="1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نجمة ذات 5 نقاط 2"/>
          <p:cNvSpPr/>
          <p:nvPr/>
        </p:nvSpPr>
        <p:spPr>
          <a:xfrm>
            <a:off x="5429256" y="357166"/>
            <a:ext cx="2357454" cy="2000264"/>
          </a:xfrm>
          <a:prstGeom prst="star5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929322" y="1071546"/>
            <a:ext cx="121444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تدريب</a:t>
            </a:r>
            <a:endParaRPr lang="ar-SA" sz="36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00034" y="2357430"/>
            <a:ext cx="814393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0" y="2571744"/>
            <a:ext cx="864396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chemeClr val="bg1"/>
                </a:solidFill>
              </a:rPr>
              <a:t>أكملي : يؤكد الفعل المضارع بالمؤكدات الآتية : </a:t>
            </a:r>
            <a:endParaRPr lang="ar-SA" sz="3600" dirty="0">
              <a:solidFill>
                <a:schemeClr val="bg1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4500562" y="3500438"/>
            <a:ext cx="41434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1- القسم الظاهر مع المضارع المنفي </a:t>
            </a:r>
            <a:r>
              <a:rPr lang="ar-SY" sz="2400" dirty="0" smtClean="0">
                <a:latin typeface="Arial"/>
                <a:cs typeface="Arial"/>
              </a:rPr>
              <a:t>←</a:t>
            </a:r>
            <a:endParaRPr lang="ar-SA" sz="24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0" y="3500438"/>
            <a:ext cx="428624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والله لن أهمل </a:t>
            </a:r>
            <a:r>
              <a:rPr lang="ar-SY" sz="3600" dirty="0" err="1" smtClean="0"/>
              <a:t>َ</a:t>
            </a:r>
            <a:r>
              <a:rPr lang="ar-SY" sz="3600" dirty="0" smtClean="0"/>
              <a:t> واجباتي </a:t>
            </a:r>
            <a:endParaRPr lang="ar-SA" sz="36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2928926" y="4143380"/>
            <a:ext cx="57150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2- القسم الظاهر مع المضارع المقترن بنون التوكيد </a:t>
            </a:r>
            <a:r>
              <a:rPr lang="ar-SY" sz="2400" dirty="0" smtClean="0">
                <a:latin typeface="Arial"/>
                <a:cs typeface="Arial"/>
              </a:rPr>
              <a:t>←</a:t>
            </a:r>
            <a:r>
              <a:rPr lang="ar-SY" sz="2400" dirty="0" smtClean="0"/>
              <a:t> </a:t>
            </a:r>
            <a:endParaRPr lang="ar-SA" sz="24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500034" y="4071942"/>
            <a:ext cx="250033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والله </a:t>
            </a:r>
            <a:r>
              <a:rPr lang="ar-SY" sz="3600" dirty="0" err="1" smtClean="0"/>
              <a:t>لأجتهدَنَّ</a:t>
            </a:r>
            <a:endParaRPr lang="ar-SA" sz="36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3286116" y="4786322"/>
            <a:ext cx="52864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400" dirty="0" smtClean="0"/>
              <a:t>القسم المقدر مع المضارع المقترن بنون التوكيد </a:t>
            </a:r>
            <a:r>
              <a:rPr lang="ar-SY" sz="2400" dirty="0" smtClean="0">
                <a:latin typeface="Arial"/>
                <a:cs typeface="Arial"/>
              </a:rPr>
              <a:t>←</a:t>
            </a:r>
            <a:endParaRPr lang="ar-SA" sz="2400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857224" y="4643446"/>
            <a:ext cx="21431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err="1" smtClean="0"/>
              <a:t>لأجتهدَنَّ</a:t>
            </a:r>
            <a:endParaRPr lang="ar-SA" sz="3600" dirty="0"/>
          </a:p>
        </p:txBody>
      </p:sp>
      <p:sp>
        <p:nvSpPr>
          <p:cNvPr id="14" name="مستطيل 13"/>
          <p:cNvSpPr/>
          <p:nvPr/>
        </p:nvSpPr>
        <p:spPr>
          <a:xfrm>
            <a:off x="571472" y="5286388"/>
            <a:ext cx="8001056" cy="71438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ربع نص 14"/>
          <p:cNvSpPr txBox="1"/>
          <p:nvPr/>
        </p:nvSpPr>
        <p:spPr>
          <a:xfrm>
            <a:off x="1285852" y="5357826"/>
            <a:ext cx="721523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أكدي ما يأتي بجملة فعلية فعلها مضارع :</a:t>
            </a:r>
            <a:endParaRPr lang="ar-SA" sz="36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5572132" y="6286520"/>
            <a:ext cx="300039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dirty="0" smtClean="0"/>
              <a:t>كتم ُالسر </a:t>
            </a:r>
            <a:r>
              <a:rPr lang="ar-SY" sz="2800" dirty="0" err="1" smtClean="0"/>
              <a:t>ِ</a:t>
            </a:r>
            <a:r>
              <a:rPr lang="ar-SY" sz="2800" dirty="0" smtClean="0"/>
              <a:t> </a:t>
            </a:r>
            <a:r>
              <a:rPr lang="ar-SY" sz="2800" dirty="0" smtClean="0">
                <a:latin typeface="Arial"/>
                <a:cs typeface="Arial"/>
              </a:rPr>
              <a:t>←</a:t>
            </a:r>
            <a:r>
              <a:rPr lang="ar-SY" sz="2800" dirty="0" smtClean="0"/>
              <a:t> </a:t>
            </a:r>
            <a:endParaRPr lang="ar-SA" sz="28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1857356" y="6215082"/>
            <a:ext cx="478634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dirty="0" smtClean="0"/>
              <a:t>والله </a:t>
            </a:r>
            <a:r>
              <a:rPr lang="ar-SY" sz="3600" dirty="0" err="1" smtClean="0"/>
              <a:t>لأكتمَنّ</a:t>
            </a:r>
            <a:r>
              <a:rPr lang="ar-SY" sz="3600" dirty="0" smtClean="0"/>
              <a:t> – </a:t>
            </a:r>
            <a:r>
              <a:rPr lang="ar-SY" sz="3600" dirty="0" err="1" smtClean="0"/>
              <a:t>لأكتمَنْ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ة Office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ألوان متوسطة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876</TotalTime>
  <Words>1255</Words>
  <Application>Microsoft Office PowerPoint</Application>
  <PresentationFormat>On-screen Show (4:3)</PresentationFormat>
  <Paragraphs>278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سمة Office</vt:lpstr>
      <vt:lpstr>ألوان متوسطة</vt:lpstr>
      <vt:lpstr>الجمهورية العربية السورية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BADvBOYS FOR LIFE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الجمهورية العربية السورية  </dc:title>
  <dc:creator>HUSSAM</dc:creator>
  <cp:lastModifiedBy>user</cp:lastModifiedBy>
  <cp:revision>267</cp:revision>
  <dcterms:created xsi:type="dcterms:W3CDTF">2010-09-04T06:08:17Z</dcterms:created>
  <dcterms:modified xsi:type="dcterms:W3CDTF">2010-11-11T07:07:44Z</dcterms:modified>
</cp:coreProperties>
</file>