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Default Extension="wav" ContentType="audio/wav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29" autoAdjust="0"/>
    <p:restoredTop sz="94684" autoAdjust="0"/>
  </p:normalViewPr>
  <p:slideViewPr>
    <p:cSldViewPr>
      <p:cViewPr varScale="1">
        <p:scale>
          <a:sx n="74" d="100"/>
          <a:sy n="74" d="100"/>
        </p:scale>
        <p:origin x="-103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38" d="100"/>
          <a:sy n="38" d="100"/>
        </p:scale>
        <p:origin x="-2262" y="-12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56F830-B8E7-41A2-BB0B-678DAF6AE546}" type="datetimeFigureOut">
              <a:rPr lang="en-US" smtClean="0"/>
              <a:pPr/>
              <a:t>12/17/2011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6541D-E271-4E3B-B213-11BBBF8CDB1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50141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7B64-4327-4C1B-A668-E4DBECED6CC3}" type="datetimeFigureOut">
              <a:rPr lang="en-US" smtClean="0"/>
              <a:pPr/>
              <a:t>12/17/2011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88A15-2BA2-4B7D-BCD9-3EEB1D54C72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7B64-4327-4C1B-A668-E4DBECED6CC3}" type="datetimeFigureOut">
              <a:rPr lang="en-US" smtClean="0"/>
              <a:pPr/>
              <a:t>12/17/2011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88A15-2BA2-4B7D-BCD9-3EEB1D54C72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7B64-4327-4C1B-A668-E4DBECED6CC3}" type="datetimeFigureOut">
              <a:rPr lang="en-US" smtClean="0"/>
              <a:pPr/>
              <a:t>12/17/2011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88A15-2BA2-4B7D-BCD9-3EEB1D54C72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7B64-4327-4C1B-A668-E4DBECED6CC3}" type="datetimeFigureOut">
              <a:rPr lang="en-US" smtClean="0"/>
              <a:pPr/>
              <a:t>12/17/2011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88A15-2BA2-4B7D-BCD9-3EEB1D54C72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7B64-4327-4C1B-A668-E4DBECED6CC3}" type="datetimeFigureOut">
              <a:rPr lang="en-US" smtClean="0"/>
              <a:pPr/>
              <a:t>12/17/2011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88A15-2BA2-4B7D-BCD9-3EEB1D54C72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7B64-4327-4C1B-A668-E4DBECED6CC3}" type="datetimeFigureOut">
              <a:rPr lang="en-US" smtClean="0"/>
              <a:pPr/>
              <a:t>12/17/2011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88A15-2BA2-4B7D-BCD9-3EEB1D54C72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7B64-4327-4C1B-A668-E4DBECED6CC3}" type="datetimeFigureOut">
              <a:rPr lang="en-US" smtClean="0"/>
              <a:pPr/>
              <a:t>12/17/2011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88A15-2BA2-4B7D-BCD9-3EEB1D54C72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7B64-4327-4C1B-A668-E4DBECED6CC3}" type="datetimeFigureOut">
              <a:rPr lang="en-US" smtClean="0"/>
              <a:pPr/>
              <a:t>12/17/2011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88A15-2BA2-4B7D-BCD9-3EEB1D54C72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7B64-4327-4C1B-A668-E4DBECED6CC3}" type="datetimeFigureOut">
              <a:rPr lang="en-US" smtClean="0"/>
              <a:pPr/>
              <a:t>12/17/2011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88A15-2BA2-4B7D-BCD9-3EEB1D54C72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7B64-4327-4C1B-A668-E4DBECED6CC3}" type="datetimeFigureOut">
              <a:rPr lang="en-US" smtClean="0"/>
              <a:pPr/>
              <a:t>12/17/2011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88A15-2BA2-4B7D-BCD9-3EEB1D54C72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7B64-4327-4C1B-A668-E4DBECED6CC3}" type="datetimeFigureOut">
              <a:rPr lang="en-US" smtClean="0"/>
              <a:pPr/>
              <a:t>12/17/2011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88A15-2BA2-4B7D-BCD9-3EEB1D54C72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40A7B64-4327-4C1B-A668-E4DBECED6CC3}" type="datetimeFigureOut">
              <a:rPr lang="en-US" smtClean="0"/>
              <a:pPr/>
              <a:t>12/17/2011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2C88A15-2BA2-4B7D-BCD9-3EEB1D54C72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wav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microsoft.com/office/2007/relationships/media" Target="../media/media1.wav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0011" y="152400"/>
            <a:ext cx="7438189" cy="924475"/>
          </a:xfrm>
        </p:spPr>
        <p:txBody>
          <a:bodyPr/>
          <a:lstStyle/>
          <a:p>
            <a:r>
              <a:rPr lang="en-US" sz="8000" dirty="0" smtClean="0">
                <a:solidFill>
                  <a:srgbClr val="FF0066"/>
                </a:solidFill>
                <a:latin typeface="Mistral" pitchFamily="66" charset="0"/>
              </a:rPr>
              <a:t>La vie de </a:t>
            </a:r>
            <a:r>
              <a:rPr lang="en-US" sz="8000" dirty="0" err="1" smtClean="0">
                <a:solidFill>
                  <a:srgbClr val="FF0066"/>
                </a:solidFill>
                <a:latin typeface="Mistral" pitchFamily="66" charset="0"/>
              </a:rPr>
              <a:t>l’adolescent</a:t>
            </a:r>
            <a:r>
              <a:rPr lang="en-US" sz="8000" dirty="0" smtClean="0">
                <a:solidFill>
                  <a:srgbClr val="FF0066"/>
                </a:solidFill>
                <a:latin typeface="Mistral" pitchFamily="66" charset="0"/>
              </a:rPr>
              <a:t>.</a:t>
            </a:r>
            <a:endParaRPr lang="en-US" sz="8000" dirty="0">
              <a:solidFill>
                <a:srgbClr val="FF0066"/>
              </a:solidFill>
              <a:latin typeface="Mistral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7088" y="1088065"/>
            <a:ext cx="9179312" cy="56937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338051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Tm="12500">
        <p:checker/>
      </p:transition>
    </mc:Choice>
    <mc:Fallback>
      <p:transition spd="slow" advTm="125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35" y="381000"/>
            <a:ext cx="9181214" cy="924475"/>
          </a:xfrm>
        </p:spPr>
        <p:txBody>
          <a:bodyPr/>
          <a:lstStyle/>
          <a:p>
            <a:r>
              <a:rPr lang="en-US" sz="6600" dirty="0" smtClean="0">
                <a:solidFill>
                  <a:srgbClr val="FF0066"/>
                </a:solidFill>
                <a:latin typeface="Mistral" pitchFamily="66" charset="0"/>
              </a:rPr>
              <a:t>Le </a:t>
            </a:r>
            <a:r>
              <a:rPr lang="en-US" sz="6600" dirty="0" err="1" smtClean="0">
                <a:solidFill>
                  <a:srgbClr val="FF0066"/>
                </a:solidFill>
                <a:latin typeface="Mistral" pitchFamily="66" charset="0"/>
              </a:rPr>
              <a:t>conoë</a:t>
            </a:r>
            <a:r>
              <a:rPr lang="en-US" sz="6600" dirty="0" smtClean="0">
                <a:solidFill>
                  <a:srgbClr val="FF0066"/>
                </a:solidFill>
                <a:latin typeface="Mistral" pitchFamily="66" charset="0"/>
              </a:rPr>
              <a:t>-kayak ,au </a:t>
            </a:r>
            <a:r>
              <a:rPr lang="en-US" sz="6600" dirty="0" err="1" smtClean="0">
                <a:solidFill>
                  <a:srgbClr val="FF0066"/>
                </a:solidFill>
                <a:latin typeface="Mistral" pitchFamily="66" charset="0"/>
              </a:rPr>
              <a:t>printemps</a:t>
            </a:r>
            <a:r>
              <a:rPr lang="en-US" sz="6600" dirty="0" smtClean="0">
                <a:solidFill>
                  <a:srgbClr val="FF0066"/>
                </a:solidFill>
                <a:latin typeface="Mistral" pitchFamily="66" charset="0"/>
              </a:rPr>
              <a:t> </a:t>
            </a:r>
            <a:r>
              <a:rPr lang="en-US" sz="6600" dirty="0" smtClean="0">
                <a:solidFill>
                  <a:srgbClr val="FF0066"/>
                </a:solidFill>
                <a:latin typeface="Mistral" pitchFamily="66" charset="0"/>
              </a:rPr>
              <a:t>,en </a:t>
            </a:r>
            <a:r>
              <a:rPr lang="en-US" sz="6600" dirty="0" err="1" smtClean="0">
                <a:solidFill>
                  <a:srgbClr val="FF0066"/>
                </a:solidFill>
                <a:latin typeface="Mistral" pitchFamily="66" charset="0"/>
              </a:rPr>
              <a:t>été</a:t>
            </a:r>
            <a:r>
              <a:rPr lang="en-US" sz="6600" dirty="0" smtClean="0">
                <a:solidFill>
                  <a:srgbClr val="FF0066"/>
                </a:solidFill>
                <a:latin typeface="Mistral" pitchFamily="66" charset="0"/>
              </a:rPr>
              <a:t>, en </a:t>
            </a:r>
            <a:r>
              <a:rPr lang="en-US" sz="6600" dirty="0" err="1" smtClean="0">
                <a:solidFill>
                  <a:srgbClr val="FF0066"/>
                </a:solidFill>
                <a:latin typeface="Mistral" pitchFamily="66" charset="0"/>
              </a:rPr>
              <a:t>automne</a:t>
            </a:r>
            <a:r>
              <a:rPr lang="en-US" sz="6600" dirty="0" smtClean="0">
                <a:solidFill>
                  <a:srgbClr val="FF0066"/>
                </a:solidFill>
                <a:latin typeface="Mistral" pitchFamily="66" charset="0"/>
              </a:rPr>
              <a:t>.</a:t>
            </a:r>
            <a:endParaRPr lang="en-US" sz="6600" dirty="0">
              <a:solidFill>
                <a:srgbClr val="FF0066"/>
              </a:solidFill>
              <a:latin typeface="Mistral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46945">
            <a:off x="429879" y="2014616"/>
            <a:ext cx="4579412" cy="44233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889686">
            <a:off x="5333811" y="2358281"/>
            <a:ext cx="3164960" cy="42199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335452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524958" cy="924475"/>
          </a:xfrm>
        </p:spPr>
        <p:txBody>
          <a:bodyPr/>
          <a:lstStyle/>
          <a:p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La </a:t>
            </a:r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natation, </a:t>
            </a:r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en </a:t>
            </a:r>
            <a:r>
              <a:rPr lang="en-US" sz="8800" dirty="0" err="1" smtClean="0">
                <a:solidFill>
                  <a:srgbClr val="FF0066"/>
                </a:solidFill>
                <a:latin typeface="Mistral" pitchFamily="66" charset="0"/>
              </a:rPr>
              <a:t>été</a:t>
            </a:r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.</a:t>
            </a:r>
            <a:endParaRPr lang="en-US" sz="8800" dirty="0">
              <a:solidFill>
                <a:srgbClr val="FF0066"/>
              </a:solidFill>
              <a:latin typeface="Mistral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604428">
            <a:off x="814949" y="2145916"/>
            <a:ext cx="3733800" cy="441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600359">
            <a:off x="5163662" y="2404833"/>
            <a:ext cx="3680945" cy="450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58122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4971"/>
            <a:ext cx="9753600" cy="924475"/>
          </a:xfrm>
        </p:spPr>
        <p:txBody>
          <a:bodyPr/>
          <a:lstStyle/>
          <a:p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Le </a:t>
            </a:r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saut en </a:t>
            </a:r>
            <a:r>
              <a:rPr lang="en-US" sz="8800" dirty="0" err="1" smtClean="0">
                <a:solidFill>
                  <a:srgbClr val="FF0066"/>
                </a:solidFill>
                <a:latin typeface="Mistral" pitchFamily="66" charset="0"/>
              </a:rPr>
              <a:t>hauteur,</a:t>
            </a:r>
            <a:r>
              <a:rPr lang="en-US" sz="8800" dirty="0" err="1" smtClean="0">
                <a:solidFill>
                  <a:srgbClr val="FF0066"/>
                </a:solidFill>
                <a:latin typeface="Mistral" pitchFamily="66" charset="0"/>
              </a:rPr>
              <a:t>en</a:t>
            </a:r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 </a:t>
            </a:r>
            <a:r>
              <a:rPr lang="en-US" sz="8800" dirty="0" err="1" smtClean="0">
                <a:solidFill>
                  <a:srgbClr val="FF0066"/>
                </a:solidFill>
                <a:latin typeface="Mistral" pitchFamily="66" charset="0"/>
              </a:rPr>
              <a:t>été</a:t>
            </a:r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, </a:t>
            </a:r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  au </a:t>
            </a:r>
            <a:r>
              <a:rPr lang="en-US" sz="8800" dirty="0" err="1" smtClean="0">
                <a:solidFill>
                  <a:srgbClr val="FF0066"/>
                </a:solidFill>
                <a:latin typeface="Mistral" pitchFamily="66" charset="0"/>
              </a:rPr>
              <a:t>printemps</a:t>
            </a:r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.</a:t>
            </a:r>
            <a:endParaRPr lang="en-US" sz="8800" dirty="0">
              <a:solidFill>
                <a:srgbClr val="FF0066"/>
              </a:solidFill>
              <a:latin typeface="Mistral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51981">
            <a:off x="324781" y="2527836"/>
            <a:ext cx="4953000" cy="3934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24150">
            <a:off x="5682808" y="1950228"/>
            <a:ext cx="3082491" cy="41814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208636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3" y="457201"/>
            <a:ext cx="9906000" cy="609600"/>
          </a:xfrm>
        </p:spPr>
        <p:txBody>
          <a:bodyPr/>
          <a:lstStyle/>
          <a:p>
            <a:r>
              <a:rPr lang="en-US" sz="4800" dirty="0" smtClean="0">
                <a:solidFill>
                  <a:srgbClr val="FF0066"/>
                </a:solidFill>
                <a:latin typeface="Mistral" pitchFamily="66" charset="0"/>
              </a:rPr>
              <a:t>Le </a:t>
            </a:r>
            <a:r>
              <a:rPr lang="en-US" sz="4800" dirty="0" err="1" smtClean="0">
                <a:solidFill>
                  <a:srgbClr val="FF0066"/>
                </a:solidFill>
                <a:latin typeface="Mistral" pitchFamily="66" charset="0"/>
              </a:rPr>
              <a:t>saut</a:t>
            </a:r>
            <a:r>
              <a:rPr lang="en-US" sz="4800" dirty="0" smtClean="0">
                <a:solidFill>
                  <a:srgbClr val="FF0066"/>
                </a:solidFill>
                <a:latin typeface="Mistral" pitchFamily="66" charset="0"/>
              </a:rPr>
              <a:t> </a:t>
            </a:r>
            <a:r>
              <a:rPr lang="en-US" sz="4800" dirty="0" smtClean="0">
                <a:solidFill>
                  <a:srgbClr val="FF0066"/>
                </a:solidFill>
                <a:latin typeface="Mistral" pitchFamily="66" charset="0"/>
              </a:rPr>
              <a:t>à </a:t>
            </a:r>
            <a:r>
              <a:rPr lang="en-US" sz="4800" dirty="0" smtClean="0">
                <a:solidFill>
                  <a:srgbClr val="FF0066"/>
                </a:solidFill>
                <a:latin typeface="Mistral" pitchFamily="66" charset="0"/>
              </a:rPr>
              <a:t>la </a:t>
            </a:r>
            <a:r>
              <a:rPr lang="en-US" sz="4800" dirty="0" err="1" smtClean="0">
                <a:solidFill>
                  <a:srgbClr val="FF0066"/>
                </a:solidFill>
                <a:latin typeface="Mistral" pitchFamily="66" charset="0"/>
              </a:rPr>
              <a:t>pêrche</a:t>
            </a:r>
            <a:r>
              <a:rPr lang="en-US" sz="4800" dirty="0" smtClean="0">
                <a:solidFill>
                  <a:srgbClr val="FF0066"/>
                </a:solidFill>
                <a:latin typeface="Mistral" pitchFamily="66" charset="0"/>
              </a:rPr>
              <a:t/>
            </a:r>
            <a:br>
              <a:rPr lang="en-US" sz="4800" dirty="0" smtClean="0">
                <a:solidFill>
                  <a:srgbClr val="FF0066"/>
                </a:solidFill>
                <a:latin typeface="Mistral" pitchFamily="66" charset="0"/>
              </a:rPr>
            </a:br>
            <a:r>
              <a:rPr lang="en-US" sz="4800" dirty="0" smtClean="0">
                <a:solidFill>
                  <a:srgbClr val="FF0066"/>
                </a:solidFill>
                <a:latin typeface="Mistral" pitchFamily="66" charset="0"/>
              </a:rPr>
              <a:t> </a:t>
            </a:r>
            <a:r>
              <a:rPr lang="en-US" sz="4800" dirty="0" smtClean="0">
                <a:solidFill>
                  <a:srgbClr val="FF0066"/>
                </a:solidFill>
                <a:latin typeface="Mistral" pitchFamily="66" charset="0"/>
              </a:rPr>
              <a:t>            </a:t>
            </a:r>
            <a:r>
              <a:rPr lang="en-US" sz="4800" dirty="0" smtClean="0">
                <a:solidFill>
                  <a:srgbClr val="FF0066"/>
                </a:solidFill>
                <a:latin typeface="Mistral" pitchFamily="66" charset="0"/>
              </a:rPr>
              <a:t> au </a:t>
            </a:r>
            <a:r>
              <a:rPr lang="en-US" sz="4800" dirty="0" err="1" smtClean="0">
                <a:solidFill>
                  <a:srgbClr val="FF0066"/>
                </a:solidFill>
                <a:latin typeface="Mistral" pitchFamily="66" charset="0"/>
              </a:rPr>
              <a:t>printemps</a:t>
            </a:r>
            <a:r>
              <a:rPr lang="en-US" sz="4800" dirty="0" smtClean="0">
                <a:solidFill>
                  <a:srgbClr val="FF0066"/>
                </a:solidFill>
                <a:latin typeface="Mistral" pitchFamily="66" charset="0"/>
              </a:rPr>
              <a:t>, en </a:t>
            </a:r>
            <a:r>
              <a:rPr lang="en-US" sz="4800" dirty="0" err="1" smtClean="0">
                <a:solidFill>
                  <a:srgbClr val="FF0066"/>
                </a:solidFill>
                <a:latin typeface="Mistral" pitchFamily="66" charset="0"/>
              </a:rPr>
              <a:t>été</a:t>
            </a:r>
            <a:r>
              <a:rPr lang="en-US" sz="4800" dirty="0" smtClean="0">
                <a:solidFill>
                  <a:srgbClr val="FF0066"/>
                </a:solidFill>
                <a:latin typeface="Mistral" pitchFamily="66" charset="0"/>
              </a:rPr>
              <a:t>, en </a:t>
            </a:r>
            <a:r>
              <a:rPr lang="en-US" sz="4800" dirty="0" err="1" smtClean="0">
                <a:solidFill>
                  <a:srgbClr val="FF0066"/>
                </a:solidFill>
                <a:latin typeface="Mistral" pitchFamily="66" charset="0"/>
              </a:rPr>
              <a:t>automne</a:t>
            </a:r>
            <a:r>
              <a:rPr lang="en-US" sz="6000" dirty="0" smtClean="0">
                <a:solidFill>
                  <a:srgbClr val="FF0066"/>
                </a:solidFill>
                <a:latin typeface="Mistral" pitchFamily="66" charset="0"/>
              </a:rPr>
              <a:t>.</a:t>
            </a:r>
            <a:endParaRPr lang="en-US" sz="6000" dirty="0">
              <a:solidFill>
                <a:srgbClr val="FF0066"/>
              </a:solidFill>
              <a:latin typeface="Mistral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745110">
            <a:off x="418544" y="1881523"/>
            <a:ext cx="5149702" cy="37441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995486">
            <a:off x="5571469" y="3201520"/>
            <a:ext cx="3171430" cy="32717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433179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9850" y="685800"/>
            <a:ext cx="9906000" cy="924475"/>
          </a:xfrm>
        </p:spPr>
        <p:txBody>
          <a:bodyPr/>
          <a:lstStyle/>
          <a:p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Le </a:t>
            </a:r>
            <a:r>
              <a:rPr lang="en-US" sz="8800" dirty="0" err="1" smtClean="0">
                <a:solidFill>
                  <a:srgbClr val="FF0066"/>
                </a:solidFill>
                <a:latin typeface="Mistral" pitchFamily="66" charset="0"/>
              </a:rPr>
              <a:t>patinage</a:t>
            </a:r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 </a:t>
            </a:r>
            <a:r>
              <a:rPr lang="en-US" sz="8800" dirty="0" err="1" smtClean="0">
                <a:solidFill>
                  <a:srgbClr val="FF0066"/>
                </a:solidFill>
                <a:latin typeface="Mistral" pitchFamily="66" charset="0"/>
              </a:rPr>
              <a:t>artiastique</a:t>
            </a:r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/>
            </a:r>
            <a:b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</a:br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         </a:t>
            </a:r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en</a:t>
            </a:r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 </a:t>
            </a:r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hiver.</a:t>
            </a:r>
            <a:endParaRPr lang="en-US" sz="8800" dirty="0">
              <a:solidFill>
                <a:srgbClr val="FF0066"/>
              </a:solidFill>
              <a:latin typeface="Mistral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80731">
            <a:off x="228600" y="2819400"/>
            <a:ext cx="4371975" cy="3353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785992">
            <a:off x="5324951" y="2144435"/>
            <a:ext cx="3033979" cy="4383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4092766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924475"/>
          </a:xfrm>
        </p:spPr>
        <p:txBody>
          <a:bodyPr/>
          <a:lstStyle/>
          <a:p>
            <a:pPr algn="ctr"/>
            <a:r>
              <a:rPr lang="en-US" sz="7200" dirty="0" smtClean="0">
                <a:solidFill>
                  <a:srgbClr val="FF0066"/>
                </a:solidFill>
                <a:latin typeface="Mistral" pitchFamily="66" charset="0"/>
              </a:rPr>
              <a:t>Les Haies, </a:t>
            </a:r>
            <a:r>
              <a:rPr lang="en-US" sz="7200" dirty="0" smtClean="0">
                <a:solidFill>
                  <a:srgbClr val="FF0066"/>
                </a:solidFill>
                <a:latin typeface="Mistral" pitchFamily="66" charset="0"/>
              </a:rPr>
              <a:t>en </a:t>
            </a:r>
            <a:r>
              <a:rPr lang="en-US" sz="7200" dirty="0" err="1" smtClean="0">
                <a:solidFill>
                  <a:srgbClr val="FF0066"/>
                </a:solidFill>
                <a:latin typeface="Mistral" pitchFamily="66" charset="0"/>
              </a:rPr>
              <a:t>été</a:t>
            </a:r>
            <a:r>
              <a:rPr lang="en-US" sz="7200" dirty="0" smtClean="0">
                <a:solidFill>
                  <a:srgbClr val="FF0066"/>
                </a:solidFill>
                <a:latin typeface="Mistral" pitchFamily="66" charset="0"/>
              </a:rPr>
              <a:t>, au </a:t>
            </a:r>
            <a:r>
              <a:rPr lang="en-US" sz="7200" dirty="0" err="1" smtClean="0">
                <a:solidFill>
                  <a:srgbClr val="FF0066"/>
                </a:solidFill>
                <a:latin typeface="Mistral" pitchFamily="66" charset="0"/>
              </a:rPr>
              <a:t>printemps</a:t>
            </a:r>
            <a:r>
              <a:rPr lang="en-US" sz="7200" dirty="0" smtClean="0">
                <a:solidFill>
                  <a:srgbClr val="FF0066"/>
                </a:solidFill>
                <a:latin typeface="Mistral" pitchFamily="66" charset="0"/>
              </a:rPr>
              <a:t>.</a:t>
            </a:r>
            <a:endParaRPr lang="en-US" sz="7200" dirty="0">
              <a:solidFill>
                <a:srgbClr val="FF0066"/>
              </a:solidFill>
              <a:latin typeface="Mistral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0131">
            <a:off x="1889270" y="2157572"/>
            <a:ext cx="5485585" cy="4665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106812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601158" cy="924475"/>
          </a:xfrm>
        </p:spPr>
        <p:txBody>
          <a:bodyPr/>
          <a:lstStyle/>
          <a:p>
            <a:pPr algn="ctr"/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Le plongeon, </a:t>
            </a:r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en </a:t>
            </a:r>
            <a:r>
              <a:rPr lang="en-US" sz="8800" dirty="0" err="1" smtClean="0">
                <a:solidFill>
                  <a:srgbClr val="FF0066"/>
                </a:solidFill>
                <a:latin typeface="Mistral" pitchFamily="66" charset="0"/>
              </a:rPr>
              <a:t>été</a:t>
            </a:r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. </a:t>
            </a:r>
            <a:endParaRPr lang="en-US" sz="8800" dirty="0">
              <a:solidFill>
                <a:srgbClr val="FF0066"/>
              </a:solidFill>
              <a:latin typeface="Mistral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7800" y="1905000"/>
            <a:ext cx="6172200" cy="4724400"/>
          </a:xfrm>
        </p:spPr>
      </p:pic>
    </p:spTree>
    <p:extLst>
      <p:ext uri="{BB962C8B-B14F-4D97-AF65-F5344CB8AC3E}">
        <p14:creationId xmlns:p14="http://schemas.microsoft.com/office/powerpoint/2010/main" xmlns="" val="126683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842" y="523325"/>
            <a:ext cx="7125113" cy="924475"/>
          </a:xfrm>
        </p:spPr>
        <p:txBody>
          <a:bodyPr/>
          <a:lstStyle/>
          <a:p>
            <a:pPr algn="ctr"/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Le </a:t>
            </a:r>
            <a:r>
              <a:rPr lang="en-US" sz="8800" dirty="0" err="1" smtClean="0">
                <a:solidFill>
                  <a:srgbClr val="FF0066"/>
                </a:solidFill>
                <a:latin typeface="Mistral" pitchFamily="66" charset="0"/>
              </a:rPr>
              <a:t>ski,en</a:t>
            </a:r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 </a:t>
            </a:r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Hiver.</a:t>
            </a:r>
            <a:endParaRPr lang="en-US" sz="8800" dirty="0">
              <a:solidFill>
                <a:srgbClr val="FF0066"/>
              </a:solidFill>
              <a:latin typeface="Mistral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27269">
            <a:off x="393383" y="1693754"/>
            <a:ext cx="4276725" cy="46878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728435">
            <a:off x="5220715" y="1836877"/>
            <a:ext cx="3113410" cy="371504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54829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75724"/>
            <a:ext cx="9144000" cy="924475"/>
          </a:xfrm>
        </p:spPr>
        <p:txBody>
          <a:bodyPr/>
          <a:lstStyle/>
          <a:p>
            <a:pPr algn="ctr"/>
            <a:r>
              <a:rPr lang="en-US" sz="7200" dirty="0" smtClean="0">
                <a:solidFill>
                  <a:srgbClr val="FF0066"/>
                </a:solidFill>
                <a:latin typeface="Mistral" pitchFamily="66" charset="0"/>
              </a:rPr>
              <a:t>La </a:t>
            </a:r>
            <a:r>
              <a:rPr lang="en-US" sz="7200" dirty="0" smtClean="0">
                <a:solidFill>
                  <a:srgbClr val="FF0066"/>
                </a:solidFill>
                <a:latin typeface="Mistral" pitchFamily="66" charset="0"/>
              </a:rPr>
              <a:t>voile </a:t>
            </a:r>
            <a:r>
              <a:rPr lang="en-US" sz="7200" dirty="0" smtClean="0">
                <a:solidFill>
                  <a:srgbClr val="FF0066"/>
                </a:solidFill>
                <a:latin typeface="Mistral" pitchFamily="66" charset="0"/>
              </a:rPr>
              <a:t>, en </a:t>
            </a:r>
            <a:r>
              <a:rPr lang="en-US" sz="7200" dirty="0" err="1" smtClean="0">
                <a:solidFill>
                  <a:srgbClr val="FF0066"/>
                </a:solidFill>
                <a:latin typeface="Mistral" pitchFamily="66" charset="0"/>
              </a:rPr>
              <a:t>été</a:t>
            </a:r>
            <a:r>
              <a:rPr lang="en-US" sz="7200" dirty="0" smtClean="0">
                <a:solidFill>
                  <a:srgbClr val="FF0066"/>
                </a:solidFill>
                <a:latin typeface="Mistral" pitchFamily="66" charset="0"/>
              </a:rPr>
              <a:t>, au </a:t>
            </a:r>
            <a:r>
              <a:rPr lang="en-US" sz="7200" dirty="0" err="1" smtClean="0">
                <a:solidFill>
                  <a:srgbClr val="FF0066"/>
                </a:solidFill>
                <a:latin typeface="Mistral" pitchFamily="66" charset="0"/>
              </a:rPr>
              <a:t>printemps</a:t>
            </a:r>
            <a:r>
              <a:rPr lang="en-US" sz="7200" dirty="0" smtClean="0">
                <a:solidFill>
                  <a:srgbClr val="FF0066"/>
                </a:solidFill>
                <a:latin typeface="Mistral" pitchFamily="66" charset="0"/>
              </a:rPr>
              <a:t>.</a:t>
            </a:r>
            <a:endParaRPr lang="en-US" sz="7200" dirty="0">
              <a:solidFill>
                <a:srgbClr val="FF0066"/>
              </a:solidFill>
              <a:latin typeface="Mistral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619455">
            <a:off x="4767721" y="2152792"/>
            <a:ext cx="3921753" cy="33888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619705">
            <a:off x="757006" y="2337180"/>
            <a:ext cx="3524693" cy="36063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159911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75724"/>
            <a:ext cx="9448800" cy="924475"/>
          </a:xfrm>
        </p:spPr>
        <p:txBody>
          <a:bodyPr/>
          <a:lstStyle/>
          <a:p>
            <a:r>
              <a:rPr lang="en-US" sz="7200" dirty="0" smtClean="0">
                <a:solidFill>
                  <a:srgbClr val="FF0066"/>
                </a:solidFill>
                <a:latin typeface="Mistral" pitchFamily="66" charset="0"/>
              </a:rPr>
              <a:t>Le tennis </a:t>
            </a:r>
            <a:r>
              <a:rPr lang="en-US" sz="7200" dirty="0" smtClean="0">
                <a:solidFill>
                  <a:srgbClr val="FF0066"/>
                </a:solidFill>
                <a:latin typeface="Mistral" pitchFamily="66" charset="0"/>
              </a:rPr>
              <a:t>, en </a:t>
            </a:r>
            <a:r>
              <a:rPr lang="en-US" sz="7200" dirty="0" err="1" smtClean="0">
                <a:solidFill>
                  <a:srgbClr val="FF0066"/>
                </a:solidFill>
                <a:latin typeface="Mistral" pitchFamily="66" charset="0"/>
              </a:rPr>
              <a:t>été</a:t>
            </a:r>
            <a:r>
              <a:rPr lang="en-US" sz="7200" dirty="0" smtClean="0">
                <a:solidFill>
                  <a:srgbClr val="FF0066"/>
                </a:solidFill>
                <a:latin typeface="Mistral" pitchFamily="66" charset="0"/>
              </a:rPr>
              <a:t>, au </a:t>
            </a:r>
            <a:r>
              <a:rPr lang="en-US" sz="7200" dirty="0" err="1" smtClean="0">
                <a:solidFill>
                  <a:srgbClr val="FF0066"/>
                </a:solidFill>
                <a:latin typeface="Mistral" pitchFamily="66" charset="0"/>
              </a:rPr>
              <a:t>printemps</a:t>
            </a:r>
            <a:endParaRPr lang="en-US" sz="7200" dirty="0">
              <a:solidFill>
                <a:srgbClr val="FF0066"/>
              </a:solidFill>
              <a:latin typeface="Mistral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81834">
            <a:off x="54460" y="1825345"/>
            <a:ext cx="4162425" cy="2851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46573">
            <a:off x="4747393" y="1937788"/>
            <a:ext cx="3983423" cy="39788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49022">
            <a:off x="1629611" y="4663316"/>
            <a:ext cx="2965308" cy="216784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612397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0"/>
            <a:ext cx="9296400" cy="924475"/>
          </a:xfrm>
        </p:spPr>
        <p:txBody>
          <a:bodyPr/>
          <a:lstStyle/>
          <a:p>
            <a:r>
              <a:rPr lang="en-US" sz="6600" dirty="0" smtClean="0">
                <a:solidFill>
                  <a:srgbClr val="FF0066"/>
                </a:solidFill>
                <a:latin typeface="Mistral" pitchFamily="66" charset="0"/>
              </a:rPr>
              <a:t>Le </a:t>
            </a:r>
            <a:r>
              <a:rPr lang="en-US" sz="6600" dirty="0" smtClean="0">
                <a:solidFill>
                  <a:srgbClr val="FF0066"/>
                </a:solidFill>
                <a:latin typeface="Mistral" pitchFamily="66" charset="0"/>
              </a:rPr>
              <a:t>football, en </a:t>
            </a:r>
            <a:r>
              <a:rPr lang="en-US" sz="6600" dirty="0" err="1" smtClean="0">
                <a:solidFill>
                  <a:srgbClr val="FF0066"/>
                </a:solidFill>
                <a:latin typeface="Mistral" pitchFamily="66" charset="0"/>
              </a:rPr>
              <a:t>été</a:t>
            </a:r>
            <a:r>
              <a:rPr lang="en-US" sz="6600" dirty="0" smtClean="0">
                <a:solidFill>
                  <a:srgbClr val="FF0066"/>
                </a:solidFill>
                <a:latin typeface="Mistral" pitchFamily="66" charset="0"/>
              </a:rPr>
              <a:t>, au </a:t>
            </a:r>
            <a:r>
              <a:rPr lang="en-US" sz="6600" dirty="0" err="1" smtClean="0">
                <a:solidFill>
                  <a:srgbClr val="FF0066"/>
                </a:solidFill>
                <a:latin typeface="Mistral" pitchFamily="66" charset="0"/>
              </a:rPr>
              <a:t>printemps</a:t>
            </a:r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.</a:t>
            </a:r>
            <a:endParaRPr lang="en-US" sz="8800" dirty="0">
              <a:solidFill>
                <a:srgbClr val="FF0066"/>
              </a:solidFill>
              <a:latin typeface="Mistral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12281">
            <a:off x="4942440" y="2571372"/>
            <a:ext cx="3657042" cy="35284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51578">
            <a:off x="369773" y="2369328"/>
            <a:ext cx="3985731" cy="39324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229968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9144000" cy="924475"/>
          </a:xfrm>
        </p:spPr>
        <p:txBody>
          <a:bodyPr/>
          <a:lstStyle/>
          <a:p>
            <a:r>
              <a:rPr lang="en-US" sz="7200" dirty="0" smtClean="0">
                <a:solidFill>
                  <a:srgbClr val="FF0066"/>
                </a:solidFill>
                <a:latin typeface="Mistral" pitchFamily="66" charset="0"/>
              </a:rPr>
              <a:t>Le </a:t>
            </a:r>
            <a:r>
              <a:rPr lang="en-US" sz="7200" dirty="0" err="1" smtClean="0">
                <a:solidFill>
                  <a:srgbClr val="FF0066"/>
                </a:solidFill>
                <a:latin typeface="Mistral" pitchFamily="66" charset="0"/>
              </a:rPr>
              <a:t>vélo</a:t>
            </a:r>
            <a:r>
              <a:rPr lang="en-US" sz="7200" dirty="0" smtClean="0">
                <a:solidFill>
                  <a:srgbClr val="FF0066"/>
                </a:solidFill>
                <a:latin typeface="Mistral" pitchFamily="66" charset="0"/>
              </a:rPr>
              <a:t>, en </a:t>
            </a:r>
            <a:r>
              <a:rPr lang="en-US" sz="7200" dirty="0" err="1" smtClean="0">
                <a:solidFill>
                  <a:srgbClr val="FF0066"/>
                </a:solidFill>
                <a:latin typeface="Mistral" pitchFamily="66" charset="0"/>
              </a:rPr>
              <a:t>été</a:t>
            </a:r>
            <a:r>
              <a:rPr lang="en-US" sz="7200" dirty="0" smtClean="0">
                <a:solidFill>
                  <a:srgbClr val="FF0066"/>
                </a:solidFill>
                <a:latin typeface="Mistral" pitchFamily="66" charset="0"/>
              </a:rPr>
              <a:t>, au </a:t>
            </a:r>
            <a:r>
              <a:rPr lang="en-US" sz="7200" dirty="0" err="1" smtClean="0">
                <a:solidFill>
                  <a:srgbClr val="FF0066"/>
                </a:solidFill>
                <a:latin typeface="Mistral" pitchFamily="66" charset="0"/>
              </a:rPr>
              <a:t>printemps</a:t>
            </a:r>
            <a:r>
              <a:rPr lang="en-US" sz="7200" dirty="0" smtClean="0">
                <a:solidFill>
                  <a:srgbClr val="FF0066"/>
                </a:solidFill>
                <a:latin typeface="Mistral" pitchFamily="66" charset="0"/>
              </a:rPr>
              <a:t>, en hiver</a:t>
            </a:r>
            <a:r>
              <a:rPr lang="en-US" sz="7200" dirty="0" smtClean="0">
                <a:solidFill>
                  <a:srgbClr val="FF0066"/>
                </a:solidFill>
                <a:latin typeface="Mistral" pitchFamily="66" charset="0"/>
              </a:rPr>
              <a:t>.</a:t>
            </a:r>
            <a:endParaRPr lang="en-US" sz="7200" dirty="0">
              <a:solidFill>
                <a:srgbClr val="FF0066"/>
              </a:solidFill>
              <a:latin typeface="Mistral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11032">
            <a:off x="252934" y="2176024"/>
            <a:ext cx="3722341" cy="37664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11269">
            <a:off x="4277700" y="2205975"/>
            <a:ext cx="3889621" cy="34783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408971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9601200" cy="1143000"/>
          </a:xfrm>
        </p:spPr>
        <p:txBody>
          <a:bodyPr/>
          <a:lstStyle/>
          <a:p>
            <a:r>
              <a:rPr lang="en-US" sz="6000" dirty="0" smtClean="0">
                <a:solidFill>
                  <a:srgbClr val="FF0066"/>
                </a:solidFill>
                <a:latin typeface="Mistral" pitchFamily="66" charset="0"/>
              </a:rPr>
              <a:t>Le basket,on ete, printemps,hiver</a:t>
            </a:r>
            <a:r>
              <a:rPr lang="en-US" sz="7200" dirty="0" smtClean="0">
                <a:solidFill>
                  <a:srgbClr val="FF0066"/>
                </a:solidFill>
                <a:latin typeface="Mistral" pitchFamily="66" charset="0"/>
              </a:rPr>
              <a:t>. </a:t>
            </a:r>
            <a:endParaRPr lang="en-US" sz="7200" dirty="0">
              <a:solidFill>
                <a:srgbClr val="FF0066"/>
              </a:solidFill>
              <a:latin typeface="Mistral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799118">
            <a:off x="4814387" y="2382691"/>
            <a:ext cx="4074996" cy="364197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773849">
            <a:off x="910512" y="2925160"/>
            <a:ext cx="3346812" cy="310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1331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829758" cy="924475"/>
          </a:xfrm>
        </p:spPr>
        <p:txBody>
          <a:bodyPr/>
          <a:lstStyle/>
          <a:p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Le volley-ball, </a:t>
            </a:r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en </a:t>
            </a:r>
            <a:r>
              <a:rPr lang="en-US" sz="8800" dirty="0" err="1" smtClean="0">
                <a:solidFill>
                  <a:srgbClr val="FF0066"/>
                </a:solidFill>
                <a:latin typeface="Mistral" pitchFamily="66" charset="0"/>
              </a:rPr>
              <a:t>été</a:t>
            </a:r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.</a:t>
            </a:r>
            <a:endParaRPr lang="en-US" sz="8800" dirty="0">
              <a:solidFill>
                <a:srgbClr val="FF0066"/>
              </a:solidFill>
              <a:latin typeface="Mistral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26560">
            <a:off x="245904" y="2181385"/>
            <a:ext cx="4572000" cy="3886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897817">
            <a:off x="5442980" y="2072113"/>
            <a:ext cx="2779338" cy="37105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782987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75724"/>
            <a:ext cx="9372600" cy="924475"/>
          </a:xfrm>
        </p:spPr>
        <p:txBody>
          <a:bodyPr/>
          <a:lstStyle/>
          <a:p>
            <a:pPr algn="ctr"/>
            <a:r>
              <a:rPr lang="en-US" sz="5400" dirty="0" smtClean="0">
                <a:solidFill>
                  <a:srgbClr val="FF0066"/>
                </a:solidFill>
                <a:latin typeface="Mistral" pitchFamily="66" charset="0"/>
              </a:rPr>
              <a:t>Le courir, </a:t>
            </a:r>
            <a:r>
              <a:rPr lang="en-US" sz="5400" dirty="0" smtClean="0">
                <a:solidFill>
                  <a:srgbClr val="FF0066"/>
                </a:solidFill>
                <a:latin typeface="Mistral" pitchFamily="66" charset="0"/>
              </a:rPr>
              <a:t>en </a:t>
            </a:r>
            <a:r>
              <a:rPr lang="en-US" sz="5400" dirty="0" err="1" smtClean="0">
                <a:solidFill>
                  <a:srgbClr val="FF0066"/>
                </a:solidFill>
                <a:latin typeface="Mistral" pitchFamily="66" charset="0"/>
              </a:rPr>
              <a:t>été</a:t>
            </a:r>
            <a:r>
              <a:rPr lang="en-US" sz="5400" dirty="0" smtClean="0">
                <a:solidFill>
                  <a:srgbClr val="FF0066"/>
                </a:solidFill>
                <a:latin typeface="Mistral" pitchFamily="66" charset="0"/>
              </a:rPr>
              <a:t> , au  </a:t>
            </a:r>
            <a:r>
              <a:rPr lang="en-US" sz="5400" dirty="0" err="1" smtClean="0">
                <a:solidFill>
                  <a:srgbClr val="FF0066"/>
                </a:solidFill>
                <a:latin typeface="Mistral" pitchFamily="66" charset="0"/>
              </a:rPr>
              <a:t>printemps</a:t>
            </a:r>
            <a:r>
              <a:rPr lang="en-US" sz="5400" dirty="0" smtClean="0">
                <a:solidFill>
                  <a:srgbClr val="FF0066"/>
                </a:solidFill>
                <a:latin typeface="Mistral" pitchFamily="66" charset="0"/>
              </a:rPr>
              <a:t>, en </a:t>
            </a:r>
            <a:r>
              <a:rPr lang="en-US" sz="5400" dirty="0" err="1" smtClean="0">
                <a:solidFill>
                  <a:srgbClr val="FF0066"/>
                </a:solidFill>
                <a:latin typeface="Mistral" pitchFamily="66" charset="0"/>
              </a:rPr>
              <a:t>automne</a:t>
            </a:r>
            <a:r>
              <a:rPr lang="en-US" sz="5400" dirty="0" smtClean="0">
                <a:solidFill>
                  <a:srgbClr val="FF0066"/>
                </a:solidFill>
                <a:latin typeface="Mistral" pitchFamily="66" charset="0"/>
              </a:rPr>
              <a:t>.</a:t>
            </a:r>
            <a:endParaRPr lang="en-US" sz="5400" dirty="0">
              <a:solidFill>
                <a:srgbClr val="FF0066"/>
              </a:solidFill>
              <a:latin typeface="Mistral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95381">
            <a:off x="697045" y="2070618"/>
            <a:ext cx="3984563" cy="39638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16345">
            <a:off x="5151344" y="2426316"/>
            <a:ext cx="3728424" cy="30976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46811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376718">
            <a:off x="1009442" y="675724"/>
            <a:ext cx="7125113" cy="924475"/>
          </a:xfrm>
        </p:spPr>
        <p:txBody>
          <a:bodyPr/>
          <a:lstStyle/>
          <a:p>
            <a:pPr algn="ctr"/>
            <a:r>
              <a:rPr lang="en-US" sz="8800" dirty="0" smtClean="0">
                <a:solidFill>
                  <a:srgbClr val="FF0066"/>
                </a:solidFill>
                <a:latin typeface="Mistral" pitchFamily="66" charset="0"/>
              </a:rPr>
              <a:t>Aya Shammout.</a:t>
            </a:r>
            <a:endParaRPr lang="en-US" sz="8800" dirty="0">
              <a:solidFill>
                <a:srgbClr val="FF0066"/>
              </a:solidFill>
              <a:latin typeface="Mistral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00200" y="2133600"/>
            <a:ext cx="5486400" cy="4343400"/>
          </a:xfrm>
          <a:prstGeom prst="hear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791672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3.1"/>
</p:tagLst>
</file>

<file path=ppt/theme/theme1.xml><?xml version="1.0" encoding="utf-8"?>
<a:theme xmlns:a="http://schemas.openxmlformats.org/drawingml/2006/main" name="Spring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Spring</Template>
  <TotalTime>168</TotalTime>
  <Words>124</Words>
  <Application>Microsoft Office PowerPoint</Application>
  <PresentationFormat>On-screen Show (4:3)</PresentationFormat>
  <Paragraphs>17</Paragraphs>
  <Slides>17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Spring</vt:lpstr>
      <vt:lpstr>La vie de l’adolescent.</vt:lpstr>
      <vt:lpstr>Le conoë-kayak ,au printemps ,en été, en automne.</vt:lpstr>
      <vt:lpstr>La natation, en été.</vt:lpstr>
      <vt:lpstr>Le saut en hauteur,en été,   au printemps.</vt:lpstr>
      <vt:lpstr>Le saut à la pêrche               au printemps, en été, en automne.</vt:lpstr>
      <vt:lpstr>Le patinage artiastique          en hiver.</vt:lpstr>
      <vt:lpstr>Les Haies, en été, au printemps.</vt:lpstr>
      <vt:lpstr>Le plongeon, en été. </vt:lpstr>
      <vt:lpstr>Le ski,en Hiver.</vt:lpstr>
      <vt:lpstr>La voile , en été, au printemps.</vt:lpstr>
      <vt:lpstr>Le tennis , en été, au printemps</vt:lpstr>
      <vt:lpstr>Le football, en été, au printemps.</vt:lpstr>
      <vt:lpstr>Le vélo, en été, au printemps, en hiver.</vt:lpstr>
      <vt:lpstr>Le basket,on ete, printemps,hiver. </vt:lpstr>
      <vt:lpstr>Le volley-ball, en été.</vt:lpstr>
      <vt:lpstr>Le courir, en été , au  printemps, en automne.</vt:lpstr>
      <vt:lpstr>Aya Shammout.</vt:lpstr>
    </vt:vector>
  </TitlesOfParts>
  <Company>Ahmed-Under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GHGJHGHHHH</dc:title>
  <dc:creator>DELL</dc:creator>
  <cp:lastModifiedBy>TOSHIBA</cp:lastModifiedBy>
  <cp:revision>32</cp:revision>
  <dcterms:created xsi:type="dcterms:W3CDTF">2011-11-23T14:51:50Z</dcterms:created>
  <dcterms:modified xsi:type="dcterms:W3CDTF">2011-12-17T10:37:37Z</dcterms:modified>
</cp:coreProperties>
</file>