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257" r:id="rId3"/>
    <p:sldId id="258" r:id="rId4"/>
    <p:sldId id="259" r:id="rId5"/>
    <p:sldId id="264" r:id="rId6"/>
    <p:sldId id="260" r:id="rId7"/>
    <p:sldId id="261" r:id="rId8"/>
    <p:sldId id="262" r:id="rId9"/>
    <p:sldId id="265" r:id="rId10"/>
    <p:sldId id="266" r:id="rId11"/>
    <p:sldId id="263" r:id="rId12"/>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66"/>
    <a:srgbClr val="FF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2" d="100"/>
          <a:sy n="62" d="100"/>
        </p:scale>
        <p:origin x="-136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Y"/>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612AD47-B3D5-4F3D-A52C-D18D667638C7}" type="datetimeFigureOut">
              <a:rPr lang="ar-SY" smtClean="0"/>
              <a:pPr/>
              <a:t>21/01/1433</a:t>
            </a:fld>
            <a:endParaRPr lang="ar-SY"/>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Y"/>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Y"/>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0DCB96B-A04A-4764-ADC2-A8AD1E7CB9D1}" type="slidenum">
              <a:rPr lang="ar-SY" smtClean="0"/>
              <a:pPr/>
              <a:t>‹#›</a:t>
            </a:fld>
            <a:endParaRPr lang="ar-SY"/>
          </a:p>
        </p:txBody>
      </p:sp>
    </p:spTree>
    <p:extLst>
      <p:ext uri="{BB962C8B-B14F-4D97-AF65-F5344CB8AC3E}">
        <p14:creationId xmlns:p14="http://schemas.microsoft.com/office/powerpoint/2010/main" val="208262768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Y" dirty="0"/>
          </a:p>
        </p:txBody>
      </p:sp>
      <p:sp>
        <p:nvSpPr>
          <p:cNvPr id="4" name="عنصر نائب لرقم الشريحة 3"/>
          <p:cNvSpPr>
            <a:spLocks noGrp="1"/>
          </p:cNvSpPr>
          <p:nvPr>
            <p:ph type="sldNum" sz="quarter" idx="10"/>
          </p:nvPr>
        </p:nvSpPr>
        <p:spPr/>
        <p:txBody>
          <a:bodyPr/>
          <a:lstStyle/>
          <a:p>
            <a:fld id="{60DCB96B-A04A-4764-ADC2-A8AD1E7CB9D1}" type="slidenum">
              <a:rPr lang="ar-SY" smtClean="0"/>
              <a:pPr/>
              <a:t>9</a:t>
            </a:fld>
            <a:endParaRPr lang="ar-SY"/>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5" name="عنصر نائب للتاريخ 4"/>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7" name="عنصر نائب للتاريخ 6"/>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8" name="عنصر نائب للتذييل 7"/>
          <p:cNvSpPr>
            <a:spLocks noGrp="1"/>
          </p:cNvSpPr>
          <p:nvPr>
            <p:ph type="ftr" sz="quarter" idx="11"/>
          </p:nvPr>
        </p:nvSpPr>
        <p:spPr/>
        <p:txBody>
          <a:bodyPr/>
          <a:lstStyle/>
          <a:p>
            <a:endParaRPr lang="ar-SY" dirty="0"/>
          </a:p>
        </p:txBody>
      </p:sp>
      <p:sp>
        <p:nvSpPr>
          <p:cNvPr id="9" name="عنصر نائب لرقم الشريحة 8"/>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4" name="عنصر نائب للتذييل 3"/>
          <p:cNvSpPr>
            <a:spLocks noGrp="1"/>
          </p:cNvSpPr>
          <p:nvPr>
            <p:ph type="ftr" sz="quarter" idx="11"/>
          </p:nvPr>
        </p:nvSpPr>
        <p:spPr/>
        <p:txBody>
          <a:bodyPr/>
          <a:lstStyle/>
          <a:p>
            <a:endParaRPr lang="ar-SY" dirty="0"/>
          </a:p>
        </p:txBody>
      </p:sp>
      <p:sp>
        <p:nvSpPr>
          <p:cNvPr id="5" name="عنصر نائب لرقم الشريحة 4"/>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3" name="عنصر نائب للتذييل 2"/>
          <p:cNvSpPr>
            <a:spLocks noGrp="1"/>
          </p:cNvSpPr>
          <p:nvPr>
            <p:ph type="ftr" sz="quarter" idx="11"/>
          </p:nvPr>
        </p:nvSpPr>
        <p:spPr/>
        <p:txBody>
          <a:bodyPr/>
          <a:lstStyle/>
          <a:p>
            <a:endParaRPr lang="ar-SY" dirty="0"/>
          </a:p>
        </p:txBody>
      </p:sp>
      <p:sp>
        <p:nvSpPr>
          <p:cNvPr id="4" name="عنصر نائب لرقم الشريحة 3"/>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10"/>
          </p:nvPr>
        </p:nvSpPr>
        <p:spPr/>
        <p:txBody>
          <a:bodyPr/>
          <a:lstStyle/>
          <a:p>
            <a:fld id="{F218B903-9DFE-477F-A479-814C1AD677ED}" type="datetimeFigureOut">
              <a:rPr lang="ar-SY" smtClean="0"/>
              <a:pPr/>
              <a:t>21/01/1433</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4DBB5A11-8FCC-45D0-9E19-B3FB370B75E5}" type="slidenum">
              <a:rPr lang="ar-SY" smtClean="0"/>
              <a:pPr/>
              <a:t>‹#›</a:t>
            </a:fld>
            <a:endParaRPr lang="ar-SY"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218B903-9DFE-477F-A479-814C1AD677ED}" type="datetimeFigureOut">
              <a:rPr lang="ar-SY" smtClean="0"/>
              <a:pPr/>
              <a:t>21/01/1433</a:t>
            </a:fld>
            <a:endParaRPr lang="ar-SY"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DBB5A11-8FCC-45D0-9E19-B3FB370B75E5}" type="slidenum">
              <a:rPr lang="ar-SY" smtClean="0"/>
              <a:pPr/>
              <a:t>‹#›</a:t>
            </a:fld>
            <a:endParaRPr lang="ar-SY"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slide" Target="slide5.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42910" y="3429000"/>
            <a:ext cx="7772400" cy="1470025"/>
          </a:xfrm>
        </p:spPr>
        <p:txBody>
          <a:bodyPr>
            <a:scene3d>
              <a:camera prst="orthographicFront"/>
              <a:lightRig rig="balanced" dir="t">
                <a:rot lat="0" lon="0" rev="2100000"/>
              </a:lightRig>
            </a:scene3d>
            <a:sp3d extrusionH="57150" prstMaterial="metal">
              <a:bevelT w="38100" h="25400"/>
              <a:contourClr>
                <a:schemeClr val="bg2"/>
              </a:contourClr>
            </a:sp3d>
          </a:bodyPr>
          <a:lstStyle/>
          <a:p>
            <a:r>
              <a:rPr lang="ar-SA" b="1" dirty="0" smtClean="0">
                <a:ln w="50800"/>
                <a:solidFill>
                  <a:schemeClr val="tx1">
                    <a:lumMod val="75000"/>
                    <a:lumOff val="25000"/>
                  </a:schemeClr>
                </a:solidFill>
              </a:rPr>
              <a:t>تحريمُ الرّشوةِ</a:t>
            </a:r>
            <a:endParaRPr lang="ar-SY" b="1" dirty="0">
              <a:ln w="50800"/>
              <a:solidFill>
                <a:schemeClr val="tx1">
                  <a:lumMod val="75000"/>
                  <a:lumOff val="25000"/>
                </a:schemeClr>
              </a:solidFill>
            </a:endParaRPr>
          </a:p>
        </p:txBody>
      </p:sp>
      <p:sp>
        <p:nvSpPr>
          <p:cNvPr id="5" name="مربع نص 4"/>
          <p:cNvSpPr txBox="1"/>
          <p:nvPr/>
        </p:nvSpPr>
        <p:spPr>
          <a:xfrm>
            <a:off x="6429388" y="500042"/>
            <a:ext cx="1928826" cy="523220"/>
          </a:xfrm>
          <a:prstGeom prst="rect">
            <a:avLst/>
          </a:prstGeom>
          <a:noFill/>
        </p:spPr>
        <p:txBody>
          <a:bodyPr wrap="square" rtlCol="1">
            <a:spAutoFit/>
          </a:bodyPr>
          <a:lstStyle/>
          <a:p>
            <a:pPr algn="ct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الدّرس الثالث</a:t>
            </a:r>
            <a:endParaRPr lang="ar-SY"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مربع نص 6"/>
          <p:cNvSpPr txBox="1"/>
          <p:nvPr/>
        </p:nvSpPr>
        <p:spPr>
          <a:xfrm>
            <a:off x="642910" y="500042"/>
            <a:ext cx="2500330" cy="523220"/>
          </a:xfrm>
          <a:prstGeom prst="rect">
            <a:avLst/>
          </a:prstGeom>
          <a:noFill/>
        </p:spPr>
        <p:txBody>
          <a:bodyPr wrap="square" rtlCol="1">
            <a:spAutoFit/>
          </a:bodyPr>
          <a:lstStyle/>
          <a:p>
            <a:pPr algn="ct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الوحدة الثانية</a:t>
            </a:r>
            <a:endParaRPr lang="ar-SY"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مربع نص 8">
            <a:hlinkClick r:id="rId2" action="ppaction://hlinksldjump"/>
          </p:cNvPr>
          <p:cNvSpPr txBox="1"/>
          <p:nvPr/>
        </p:nvSpPr>
        <p:spPr>
          <a:xfrm>
            <a:off x="6143636" y="5214950"/>
            <a:ext cx="2428892"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1">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3200" b="1" dirty="0" smtClean="0">
                <a:ln>
                  <a:prstDash val="solid"/>
                </a:ln>
                <a:solidFill>
                  <a:schemeClr val="accent4">
                    <a:lumMod val="75000"/>
                  </a:schemeClr>
                </a:solidFill>
                <a:effectLst>
                  <a:outerShdw blurRad="88000" dist="50800" dir="5040000" algn="tl">
                    <a:schemeClr val="accent4">
                      <a:tint val="80000"/>
                      <a:satMod val="250000"/>
                      <a:alpha val="45000"/>
                    </a:schemeClr>
                  </a:outerShdw>
                </a:effectLst>
              </a:rPr>
              <a:t>نص الحديث</a:t>
            </a:r>
            <a:endParaRPr lang="ar-SY" sz="3200" b="1" dirty="0">
              <a:ln>
                <a:prstDash val="solid"/>
              </a:ln>
              <a:solidFill>
                <a:schemeClr val="accent4">
                  <a:lumMod val="75000"/>
                </a:schemeClr>
              </a:solidFill>
              <a:effectLst>
                <a:outerShdw blurRad="88000" dist="50800" dir="5040000" algn="tl">
                  <a:schemeClr val="accent4">
                    <a:tint val="80000"/>
                    <a:satMod val="250000"/>
                    <a:alpha val="45000"/>
                  </a:schemeClr>
                </a:outerShdw>
              </a:effectLst>
            </a:endParaRPr>
          </a:p>
        </p:txBody>
      </p:sp>
      <p:sp>
        <p:nvSpPr>
          <p:cNvPr id="6" name="مربع نص 5">
            <a:hlinkClick r:id="rId3" action="ppaction://hlinksldjump"/>
          </p:cNvPr>
          <p:cNvSpPr txBox="1"/>
          <p:nvPr/>
        </p:nvSpPr>
        <p:spPr>
          <a:xfrm>
            <a:off x="3286116" y="5214950"/>
            <a:ext cx="2428892"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1">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LB" sz="3200" b="1" dirty="0" smtClean="0">
                <a:ln>
                  <a:prstDash val="solid"/>
                </a:ln>
                <a:solidFill>
                  <a:schemeClr val="accent4">
                    <a:lumMod val="75000"/>
                  </a:schemeClr>
                </a:solidFill>
                <a:effectLst>
                  <a:outerShdw blurRad="88000" dist="50800" dir="5040000" algn="tl">
                    <a:schemeClr val="accent4">
                      <a:tint val="80000"/>
                      <a:satMod val="250000"/>
                      <a:alpha val="45000"/>
                    </a:schemeClr>
                  </a:outerShdw>
                </a:effectLst>
              </a:rPr>
              <a:t>حياة الراوي</a:t>
            </a:r>
            <a:endParaRPr lang="ar-SY" sz="3200" b="1" dirty="0">
              <a:ln>
                <a:prstDash val="solid"/>
              </a:ln>
              <a:solidFill>
                <a:schemeClr val="accent4">
                  <a:lumMod val="75000"/>
                </a:schemeClr>
              </a:solidFill>
              <a:effectLst>
                <a:outerShdw blurRad="88000" dist="50800" dir="5040000" algn="tl">
                  <a:schemeClr val="accent4">
                    <a:tint val="80000"/>
                    <a:satMod val="250000"/>
                    <a:alpha val="45000"/>
                  </a:schemeClr>
                </a:outerShdw>
              </a:effectLst>
            </a:endParaRPr>
          </a:p>
        </p:txBody>
      </p:sp>
      <p:sp>
        <p:nvSpPr>
          <p:cNvPr id="11" name="مربع نص 10">
            <a:hlinkClick r:id="rId4" action="ppaction://hlinksldjump"/>
          </p:cNvPr>
          <p:cNvSpPr txBox="1"/>
          <p:nvPr/>
        </p:nvSpPr>
        <p:spPr>
          <a:xfrm>
            <a:off x="428596" y="5214950"/>
            <a:ext cx="2428892"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1">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3200" b="1" dirty="0" smtClean="0">
                <a:ln>
                  <a:prstDash val="solid"/>
                </a:ln>
                <a:solidFill>
                  <a:schemeClr val="accent4">
                    <a:lumMod val="75000"/>
                  </a:schemeClr>
                </a:solidFill>
                <a:effectLst>
                  <a:outerShdw blurRad="88000" dist="50800" dir="5040000" algn="tl">
                    <a:schemeClr val="accent4">
                      <a:tint val="80000"/>
                      <a:satMod val="250000"/>
                      <a:alpha val="45000"/>
                    </a:schemeClr>
                  </a:outerShdw>
                </a:effectLst>
              </a:rPr>
              <a:t>أحلل وأناقش</a:t>
            </a:r>
            <a:endParaRPr lang="ar-SY" sz="3200" b="1" dirty="0">
              <a:ln>
                <a:prstDash val="solid"/>
              </a:ln>
              <a:solidFill>
                <a:schemeClr val="accent4">
                  <a:lumMod val="75000"/>
                </a:schemeClr>
              </a:solidFill>
              <a:effectLst>
                <a:outerShdw blurRad="88000" dist="50800" dir="5040000" algn="tl">
                  <a:schemeClr val="accent4">
                    <a:tint val="80000"/>
                    <a:satMod val="250000"/>
                    <a:alpha val="45000"/>
                  </a:schemeClr>
                </a:outerShdw>
              </a:effectLst>
            </a:endParaRPr>
          </a:p>
        </p:txBody>
      </p:sp>
      <p:pic>
        <p:nvPicPr>
          <p:cNvPr id="13" name="صورة 12" descr="1272506180.jpg"/>
          <p:cNvPicPr>
            <a:picLocks noChangeAspect="1"/>
          </p:cNvPicPr>
          <p:nvPr/>
        </p:nvPicPr>
        <p:blipFill>
          <a:blip r:embed="rId5"/>
          <a:stretch>
            <a:fillRect/>
          </a:stretch>
        </p:blipFill>
        <p:spPr>
          <a:xfrm>
            <a:off x="928662" y="1357298"/>
            <a:ext cx="7366000" cy="2286016"/>
          </a:xfrm>
          <a:prstGeom prst="rect">
            <a:avLst/>
          </a:prstGeom>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6"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14290"/>
            <a:ext cx="8229600" cy="1143000"/>
          </a:xfrm>
        </p:spPr>
        <p:txBody>
          <a:bodyPr/>
          <a:lstStyle/>
          <a:p>
            <a:r>
              <a:rPr lang="ar-SA" dirty="0" smtClean="0">
                <a:solidFill>
                  <a:schemeClr val="accent2">
                    <a:lumMod val="60000"/>
                    <a:lumOff val="40000"/>
                  </a:schemeClr>
                </a:solidFill>
              </a:rPr>
              <a:t>نص الحديث الشريف</a:t>
            </a:r>
            <a:endParaRPr lang="ar-SY" dirty="0">
              <a:solidFill>
                <a:schemeClr val="accent2">
                  <a:lumMod val="60000"/>
                  <a:lumOff val="40000"/>
                </a:schemeClr>
              </a:solidFill>
            </a:endParaRPr>
          </a:p>
        </p:txBody>
      </p:sp>
      <p:sp>
        <p:nvSpPr>
          <p:cNvPr id="3" name="عنصر نائب للمحتوى 2"/>
          <p:cNvSpPr>
            <a:spLocks noGrp="1"/>
          </p:cNvSpPr>
          <p:nvPr>
            <p:ph idx="1"/>
          </p:nvPr>
        </p:nvSpPr>
        <p:spPr>
          <a:xfrm>
            <a:off x="214282" y="1214422"/>
            <a:ext cx="8715436" cy="5143536"/>
          </a:xfrm>
        </p:spPr>
        <p:txBody>
          <a:bodyPr>
            <a:normAutofit/>
          </a:bodyPr>
          <a:lstStyle/>
          <a:p>
            <a:pPr>
              <a:buNone/>
            </a:pPr>
            <a:endParaRPr lang="ar-SA" dirty="0" smtClean="0">
              <a:latin typeface="Minion Pro" pitchFamily="18" charset="0"/>
              <a:cs typeface="DecoType Naskh" pitchFamily="2" charset="-78"/>
            </a:endParaRPr>
          </a:p>
          <a:p>
            <a:pPr algn="just">
              <a:buFont typeface="Wingdings" pitchFamily="2" charset="2"/>
              <a:buChar char="v"/>
            </a:pPr>
            <a:r>
              <a:rPr lang="ar-SA" dirty="0" smtClean="0">
                <a:solidFill>
                  <a:schemeClr val="accent2">
                    <a:lumMod val="50000"/>
                  </a:schemeClr>
                </a:solidFill>
                <a:latin typeface="Minion Pro" pitchFamily="18" charset="0"/>
                <a:cs typeface="DecoType Naskh" pitchFamily="2" charset="-78"/>
              </a:rPr>
              <a:t>عن أبي حُمَيدٍ السَّاعِديّ رضي الله عنه قال:</a:t>
            </a:r>
            <a:r>
              <a:rPr lang="ar-SA" dirty="0" smtClean="0">
                <a:latin typeface="Minion Pro" pitchFamily="18" charset="0"/>
                <a:cs typeface="DecoType Naskh" pitchFamily="2" charset="-78"/>
              </a:rPr>
              <a:t> </a:t>
            </a:r>
            <a:r>
              <a:rPr lang="ar-SA" dirty="0" smtClean="0">
                <a:solidFill>
                  <a:srgbClr val="FF0000"/>
                </a:solidFill>
                <a:latin typeface="Minion Pro" pitchFamily="18" charset="0"/>
                <a:cs typeface="DecoType Naskh" pitchFamily="2" charset="-78"/>
              </a:rPr>
              <a:t>استعملَ</a:t>
            </a:r>
            <a:r>
              <a:rPr lang="ar-SA" dirty="0" smtClean="0">
                <a:latin typeface="Minion Pro" pitchFamily="18" charset="0"/>
                <a:cs typeface="DecoType Naskh" pitchFamily="2" charset="-78"/>
              </a:rPr>
              <a:t> </a:t>
            </a:r>
            <a:r>
              <a:rPr lang="ar-SA" dirty="0" smtClean="0">
                <a:solidFill>
                  <a:schemeClr val="accent2">
                    <a:lumMod val="50000"/>
                  </a:schemeClr>
                </a:solidFill>
                <a:latin typeface="Minion Pro" pitchFamily="18" charset="0"/>
                <a:cs typeface="DecoType Naskh" pitchFamily="2" charset="-78"/>
              </a:rPr>
              <a:t>رسولُ الله صلى الله عليه وسلم رجلاً من الأسْد يقال لهُ ابنُ اللّتبيَّةِ على الصّدقة فلما قدم قال: هذا لكم وهذا لي،أُهديَ لي.قال: فقام رسول الله صلى الله عليه وسلم  على المنبر فحمد الله وأثنى عليه وقال:“ ما بال عاملٍ أبعثُهُ فيقول: هذا لكم وهذا أُهدي لي أفَلا قعد في بيت أبيه -أو في بيت أمِّه- حتى ينظر أيُهدي إليه أم لا؟ والذي نفسُ محمدٍ بيده،لا ينال أحدٌ منكم منها شيئاً إلا جاءَ به يوم القيامة يحملُهُ على عُنقِهِ،بعيرٌ له </a:t>
            </a:r>
            <a:r>
              <a:rPr lang="ar-SA" dirty="0" smtClean="0">
                <a:solidFill>
                  <a:srgbClr val="FF0000"/>
                </a:solidFill>
                <a:latin typeface="Minion Pro" pitchFamily="18" charset="0"/>
                <a:cs typeface="DecoType Naskh" pitchFamily="2" charset="-78"/>
              </a:rPr>
              <a:t>رُغاءٌ</a:t>
            </a:r>
            <a:r>
              <a:rPr lang="ar-SA" dirty="0" smtClean="0">
                <a:solidFill>
                  <a:schemeClr val="accent2">
                    <a:lumMod val="50000"/>
                  </a:schemeClr>
                </a:solidFill>
                <a:latin typeface="Minion Pro" pitchFamily="18" charset="0"/>
                <a:cs typeface="DecoType Naskh" pitchFamily="2" charset="-78"/>
              </a:rPr>
              <a:t>،أو</a:t>
            </a:r>
            <a:r>
              <a:rPr lang="ar-SA" dirty="0" smtClean="0">
                <a:latin typeface="Minion Pro" pitchFamily="18" charset="0"/>
                <a:cs typeface="DecoType Naskh" pitchFamily="2" charset="-78"/>
              </a:rPr>
              <a:t> </a:t>
            </a:r>
            <a:r>
              <a:rPr lang="ar-SA" dirty="0" smtClean="0">
                <a:solidFill>
                  <a:schemeClr val="accent2">
                    <a:lumMod val="50000"/>
                  </a:schemeClr>
                </a:solidFill>
                <a:latin typeface="Minion Pro" pitchFamily="18" charset="0"/>
                <a:cs typeface="DecoType Naskh" pitchFamily="2" charset="-78"/>
              </a:rPr>
              <a:t>بقرةٌ لها </a:t>
            </a:r>
            <a:r>
              <a:rPr lang="ar-SA" dirty="0" smtClean="0">
                <a:solidFill>
                  <a:srgbClr val="FF0000"/>
                </a:solidFill>
                <a:latin typeface="Minion Pro" pitchFamily="18" charset="0"/>
                <a:cs typeface="DecoType Naskh" pitchFamily="2" charset="-78"/>
              </a:rPr>
              <a:t>خُوارٌ</a:t>
            </a:r>
            <a:r>
              <a:rPr lang="ar-SA" dirty="0" smtClean="0">
                <a:latin typeface="Minion Pro" pitchFamily="18" charset="0"/>
                <a:cs typeface="DecoType Naskh" pitchFamily="2" charset="-78"/>
              </a:rPr>
              <a:t> </a:t>
            </a:r>
            <a:r>
              <a:rPr lang="ar-SA" dirty="0" smtClean="0">
                <a:solidFill>
                  <a:schemeClr val="accent2">
                    <a:lumMod val="50000"/>
                  </a:schemeClr>
                </a:solidFill>
                <a:latin typeface="Minion Pro" pitchFamily="18" charset="0"/>
                <a:cs typeface="DecoType Naskh" pitchFamily="2" charset="-78"/>
              </a:rPr>
              <a:t>أو شاةٌ </a:t>
            </a:r>
            <a:r>
              <a:rPr lang="ar-SA" dirty="0" err="1" smtClean="0">
                <a:solidFill>
                  <a:srgbClr val="FF0000"/>
                </a:solidFill>
                <a:latin typeface="Minion Pro" pitchFamily="18" charset="0"/>
                <a:cs typeface="DecoType Naskh" pitchFamily="2" charset="-78"/>
              </a:rPr>
              <a:t>تيعرُ</a:t>
            </a:r>
            <a:r>
              <a:rPr lang="ar-SA" dirty="0" smtClean="0">
                <a:solidFill>
                  <a:schemeClr val="accent2">
                    <a:lumMod val="75000"/>
                  </a:schemeClr>
                </a:solidFill>
                <a:latin typeface="Minion Pro" pitchFamily="18" charset="0"/>
                <a:cs typeface="DecoType Naskh" pitchFamily="2" charset="-78"/>
              </a:rPr>
              <a:t>“</a:t>
            </a:r>
            <a:r>
              <a:rPr lang="ar-SA" dirty="0" smtClean="0">
                <a:solidFill>
                  <a:schemeClr val="accent2">
                    <a:lumMod val="50000"/>
                  </a:schemeClr>
                </a:solidFill>
                <a:latin typeface="Minion Pro" pitchFamily="18" charset="0"/>
                <a:cs typeface="DecoType Naskh" pitchFamily="2" charset="-78"/>
              </a:rPr>
              <a:t>ثمَّ رفع يديه حتى رأينا </a:t>
            </a:r>
            <a:r>
              <a:rPr lang="ar-SA" dirty="0" smtClean="0">
                <a:solidFill>
                  <a:srgbClr val="FF0000"/>
                </a:solidFill>
                <a:latin typeface="Minion Pro" pitchFamily="18" charset="0"/>
                <a:cs typeface="DecoType Naskh" pitchFamily="2" charset="-78"/>
              </a:rPr>
              <a:t>عفرتَي إِبطَيهِ </a:t>
            </a:r>
            <a:r>
              <a:rPr lang="ar-SA" dirty="0" smtClean="0">
                <a:solidFill>
                  <a:schemeClr val="accent2">
                    <a:lumMod val="50000"/>
                  </a:schemeClr>
                </a:solidFill>
                <a:latin typeface="Minion Pro" pitchFamily="18" charset="0"/>
                <a:cs typeface="DecoType Naskh" pitchFamily="2" charset="-78"/>
              </a:rPr>
              <a:t>ثمّ قالَ:“اللّهمَّ هل بَلّغتُ“: مرّتين</a:t>
            </a:r>
          </a:p>
          <a:p>
            <a:pPr>
              <a:buNone/>
            </a:pPr>
            <a:r>
              <a:rPr lang="ar-SA" sz="2400" dirty="0" smtClean="0">
                <a:latin typeface="Browallia New" pitchFamily="34" charset="-34"/>
                <a:cs typeface="DecoType Naskh" pitchFamily="2" charset="-78"/>
              </a:rPr>
              <a:t> </a:t>
            </a:r>
          </a:p>
          <a:p>
            <a:pPr>
              <a:buNone/>
            </a:pPr>
            <a:endParaRPr lang="ar-SY" dirty="0">
              <a:latin typeface="Browallia New" pitchFamily="34" charset="-34"/>
              <a:cs typeface="DecoType Naskh" pitchFamily="2" charset="-78"/>
            </a:endParaRPr>
          </a:p>
        </p:txBody>
      </p:sp>
      <p:sp>
        <p:nvSpPr>
          <p:cNvPr id="6" name="مربع نص 5"/>
          <p:cNvSpPr txBox="1"/>
          <p:nvPr/>
        </p:nvSpPr>
        <p:spPr>
          <a:xfrm>
            <a:off x="214282" y="5929330"/>
            <a:ext cx="2071702" cy="523220"/>
          </a:xfrm>
          <a:prstGeom prst="rect">
            <a:avLst/>
          </a:prstGeom>
          <a:noFill/>
        </p:spPr>
        <p:txBody>
          <a:bodyPr wrap="square" rtlCol="1">
            <a:spAutoFit/>
          </a:bodyPr>
          <a:lstStyle/>
          <a:p>
            <a:pPr algn="ctr"/>
            <a:r>
              <a:rPr lang="ar-SA" sz="2800" dirty="0" smtClean="0">
                <a:solidFill>
                  <a:schemeClr val="accent2">
                    <a:lumMod val="60000"/>
                    <a:lumOff val="40000"/>
                  </a:schemeClr>
                </a:solidFill>
              </a:rPr>
              <a:t>أخرجه مسلم</a:t>
            </a:r>
            <a:endParaRPr lang="ar-SY" sz="2800" dirty="0">
              <a:solidFill>
                <a:schemeClr val="accent2">
                  <a:lumMod val="60000"/>
                  <a:lumOff val="40000"/>
                </a:schemeClr>
              </a:solidFill>
            </a:endParaRPr>
          </a:p>
        </p:txBody>
      </p:sp>
      <p:sp>
        <p:nvSpPr>
          <p:cNvPr id="7" name="مربع نص 6">
            <a:hlinkClick r:id="rId2" action="ppaction://hlinksldjump"/>
          </p:cNvPr>
          <p:cNvSpPr txBox="1"/>
          <p:nvPr/>
        </p:nvSpPr>
        <p:spPr>
          <a:xfrm>
            <a:off x="5929322" y="6072206"/>
            <a:ext cx="3000396"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LB"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شرح المفردات</a:t>
            </a:r>
            <a:endParaRPr lang="ar-SY"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
                                        </p:tgtEl>
                                        <p:attrNameLst>
                                          <p:attrName>ppt_w</p:attrName>
                                        </p:attrNameLst>
                                      </p:cBhvr>
                                      <p:tavLst>
                                        <p:tav tm="0">
                                          <p:val>
                                            <p:strVal val="#ppt_w*.05"/>
                                          </p:val>
                                        </p:tav>
                                        <p:tav tm="100000">
                                          <p:val>
                                            <p:strVal val="#ppt_w"/>
                                          </p:val>
                                        </p:tav>
                                      </p:tavLst>
                                    </p:anim>
                                    <p:anim calcmode="lin" valueType="num">
                                      <p:cBhvr>
                                        <p:cTn id="10" dur="2000" fill="hold"/>
                                        <p:tgtEl>
                                          <p:spTgt spid="2"/>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solidFill>
                  <a:schemeClr val="accent2">
                    <a:lumMod val="60000"/>
                    <a:lumOff val="40000"/>
                  </a:schemeClr>
                </a:solidFill>
              </a:rPr>
              <a:t>شرح المفردات:</a:t>
            </a:r>
            <a:endParaRPr lang="ar-SY" dirty="0">
              <a:solidFill>
                <a:schemeClr val="accent2">
                  <a:lumMod val="60000"/>
                  <a:lumOff val="40000"/>
                </a:schemeClr>
              </a:solidFill>
            </a:endParaRPr>
          </a:p>
        </p:txBody>
      </p:sp>
      <p:sp>
        <p:nvSpPr>
          <p:cNvPr id="3" name="عنصر نائب للمحتوى 2"/>
          <p:cNvSpPr>
            <a:spLocks noGrp="1"/>
          </p:cNvSpPr>
          <p:nvPr>
            <p:ph idx="1"/>
          </p:nvPr>
        </p:nvSpPr>
        <p:spPr/>
        <p:txBody>
          <a:bodyPr/>
          <a:lstStyle/>
          <a:p>
            <a:r>
              <a:rPr lang="ar-SA" dirty="0" smtClean="0">
                <a:solidFill>
                  <a:srgbClr val="FF0000"/>
                </a:solidFill>
              </a:rPr>
              <a:t>استعملَ: </a:t>
            </a:r>
            <a:r>
              <a:rPr lang="ar-SA" dirty="0" smtClean="0">
                <a:solidFill>
                  <a:schemeClr val="accent2">
                    <a:lumMod val="50000"/>
                  </a:schemeClr>
                </a:solidFill>
              </a:rPr>
              <a:t>وظف.</a:t>
            </a:r>
          </a:p>
          <a:p>
            <a:r>
              <a:rPr lang="ar-SA" dirty="0" smtClean="0">
                <a:solidFill>
                  <a:srgbClr val="FF0000"/>
                </a:solidFill>
              </a:rPr>
              <a:t>رُغَاء: </a:t>
            </a:r>
            <a:r>
              <a:rPr lang="ar-SA" dirty="0" smtClean="0">
                <a:solidFill>
                  <a:schemeClr val="accent2">
                    <a:lumMod val="50000"/>
                  </a:schemeClr>
                </a:solidFill>
              </a:rPr>
              <a:t>صوت الإبل.</a:t>
            </a:r>
          </a:p>
          <a:p>
            <a:r>
              <a:rPr lang="ar-SA" dirty="0" smtClean="0">
                <a:solidFill>
                  <a:srgbClr val="FF0000"/>
                </a:solidFill>
              </a:rPr>
              <a:t>خُوّار: </a:t>
            </a:r>
            <a:r>
              <a:rPr lang="ar-SA" dirty="0" smtClean="0">
                <a:solidFill>
                  <a:schemeClr val="accent2">
                    <a:lumMod val="50000"/>
                  </a:schemeClr>
                </a:solidFill>
              </a:rPr>
              <a:t>صوت البقر.</a:t>
            </a:r>
          </a:p>
          <a:p>
            <a:r>
              <a:rPr lang="ar-SA" dirty="0" smtClean="0">
                <a:solidFill>
                  <a:srgbClr val="FF0000"/>
                </a:solidFill>
              </a:rPr>
              <a:t>تَيْعَر: </a:t>
            </a:r>
            <a:r>
              <a:rPr lang="ar-SA" dirty="0" smtClean="0">
                <a:solidFill>
                  <a:schemeClr val="accent2">
                    <a:lumMod val="50000"/>
                  </a:schemeClr>
                </a:solidFill>
              </a:rPr>
              <a:t>تصيح،( اليُعارُ صوت الشاة).</a:t>
            </a:r>
          </a:p>
          <a:p>
            <a:r>
              <a:rPr lang="ar-SA" dirty="0" smtClean="0">
                <a:solidFill>
                  <a:srgbClr val="FF0000"/>
                </a:solidFill>
              </a:rPr>
              <a:t>عُفرتي إبطَبهِ:</a:t>
            </a:r>
            <a:r>
              <a:rPr lang="ar-SA" dirty="0" smtClean="0">
                <a:solidFill>
                  <a:schemeClr val="accent2">
                    <a:lumMod val="50000"/>
                  </a:schemeClr>
                </a:solidFill>
              </a:rPr>
              <a:t> بياض إبطيه.</a:t>
            </a:r>
            <a:endParaRPr lang="ar-SY" dirty="0">
              <a:solidFill>
                <a:schemeClr val="accent2">
                  <a:lumMod val="50000"/>
                </a:schemeClr>
              </a:solidFill>
            </a:endParaRPr>
          </a:p>
        </p:txBody>
      </p:sp>
      <p:sp>
        <p:nvSpPr>
          <p:cNvPr id="4" name="زر إجراء: الصفحة الرئيسية 3">
            <a:hlinkClick r:id="" action="ppaction://hlinkshowjump?jump=firstslide" highlightClick="1"/>
          </p:cNvPr>
          <p:cNvSpPr/>
          <p:nvPr/>
        </p:nvSpPr>
        <p:spPr>
          <a:xfrm>
            <a:off x="214282" y="214290"/>
            <a:ext cx="357190" cy="357190"/>
          </a:xfrm>
          <a:prstGeom prst="actionButtonHome">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Y" dirty="0"/>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to="" calcmode="lin" valueType="num">
                                      <p:cBhvr>
                                        <p:cTn id="16" dur="1" fill="hold"/>
                                        <p:tgtEl>
                                          <p:spTgt spid="3">
                                            <p:txEl>
                                              <p:pRg st="0" end="0"/>
                                            </p:txEl>
                                          </p:spTgt>
                                        </p:tgtEl>
                                        <p:attrNameLst>
                                          <p:attrName/>
                                        </p:attrNameLst>
                                      </p:cBhvr>
                                    </p:anim>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to="" calcmode="lin" valueType="num">
                                      <p:cBhvr>
                                        <p:cTn id="21" dur="1" fill="hold"/>
                                        <p:tgtEl>
                                          <p:spTgt spid="3">
                                            <p:txEl>
                                              <p:pRg st="1" end="1"/>
                                            </p:txEl>
                                          </p:spTgt>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to="" calcmode="lin" valueType="num">
                                      <p:cBhvr>
                                        <p:cTn id="26" dur="1" fill="hold"/>
                                        <p:tgtEl>
                                          <p:spTgt spid="3">
                                            <p:txEl>
                                              <p:pRg st="2" end="2"/>
                                            </p:txEl>
                                          </p:spTgt>
                                        </p:tgtEl>
                                        <p:attrNameLst>
                                          <p:attrName/>
                                        </p:attrNameLst>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to="" calcmode="lin" valueType="num">
                                      <p:cBhvr>
                                        <p:cTn id="31" dur="1" fill="hold"/>
                                        <p:tgtEl>
                                          <p:spTgt spid="3">
                                            <p:txEl>
                                              <p:pRg st="3" end="3"/>
                                            </p:txEl>
                                          </p:spTgt>
                                        </p:tgtEl>
                                        <p:attrNameLst>
                                          <p:attrName/>
                                        </p:attrNameLst>
                                      </p:cBhvr>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to="" calcmode="lin" valueType="num">
                                      <p:cBhvr>
                                        <p:cTn id="36"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1 (3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عنوان 1"/>
          <p:cNvSpPr>
            <a:spLocks noGrp="1"/>
          </p:cNvSpPr>
          <p:nvPr>
            <p:ph type="title"/>
          </p:nvPr>
        </p:nvSpPr>
        <p:spPr>
          <a:xfrm>
            <a:off x="1357290" y="1000108"/>
            <a:ext cx="8229600" cy="1143000"/>
          </a:xfrm>
        </p:spPr>
        <p:txBody>
          <a:bodyPr/>
          <a:lstStyle/>
          <a:p>
            <a:r>
              <a:rPr lang="ar-SA" dirty="0" smtClean="0">
                <a:solidFill>
                  <a:schemeClr val="accent3">
                    <a:lumMod val="50000"/>
                  </a:schemeClr>
                </a:solidFill>
                <a:effectLst>
                  <a:glow rad="101600">
                    <a:srgbClr val="FFFFCC">
                      <a:alpha val="60000"/>
                    </a:srgbClr>
                  </a:glow>
                </a:effectLst>
              </a:rPr>
              <a:t>إضاءاتٌ حولَ حياةِ الرَّاوي</a:t>
            </a:r>
            <a:endParaRPr lang="ar-SY" dirty="0">
              <a:solidFill>
                <a:schemeClr val="accent3">
                  <a:lumMod val="50000"/>
                </a:schemeClr>
              </a:solidFill>
              <a:effectLst>
                <a:glow rad="101600">
                  <a:srgbClr val="FFFFCC">
                    <a:alpha val="60000"/>
                  </a:srgbClr>
                </a:glow>
              </a:effectLst>
            </a:endParaRPr>
          </a:p>
        </p:txBody>
      </p:sp>
      <p:sp>
        <p:nvSpPr>
          <p:cNvPr id="3" name="عنصر نائب للمحتوى 2"/>
          <p:cNvSpPr>
            <a:spLocks noGrp="1"/>
          </p:cNvSpPr>
          <p:nvPr>
            <p:ph idx="1"/>
          </p:nvPr>
        </p:nvSpPr>
        <p:spPr>
          <a:xfrm>
            <a:off x="0" y="1928802"/>
            <a:ext cx="6872278" cy="3929090"/>
          </a:xfrm>
        </p:spPr>
        <p:txBody>
          <a:bodyPr>
            <a:normAutofit fontScale="77500" lnSpcReduction="20000"/>
          </a:bodyPr>
          <a:lstStyle/>
          <a:p>
            <a:pPr>
              <a:lnSpc>
                <a:spcPct val="170000"/>
              </a:lnSpc>
            </a:pPr>
            <a:r>
              <a:rPr lang="ar-SA" b="1" dirty="0" smtClean="0">
                <a:solidFill>
                  <a:schemeClr val="accent3">
                    <a:lumMod val="50000"/>
                  </a:schemeClr>
                </a:solidFill>
              </a:rPr>
              <a:t>اختُلِف في اسمهِ رضي الله عنه </a:t>
            </a:r>
          </a:p>
          <a:p>
            <a:pPr>
              <a:lnSpc>
                <a:spcPct val="170000"/>
              </a:lnSpc>
            </a:pPr>
            <a:r>
              <a:rPr lang="ar-SA" b="1" dirty="0" smtClean="0">
                <a:solidFill>
                  <a:schemeClr val="accent3">
                    <a:lumMod val="50000"/>
                  </a:schemeClr>
                </a:solidFill>
              </a:rPr>
              <a:t>فقيلَ عبدُ الرّحمنِ بن عمروٍ،</a:t>
            </a:r>
          </a:p>
          <a:p>
            <a:pPr>
              <a:lnSpc>
                <a:spcPct val="170000"/>
              </a:lnSpc>
            </a:pPr>
            <a:r>
              <a:rPr lang="ar-SA" b="1" dirty="0" smtClean="0">
                <a:solidFill>
                  <a:schemeClr val="accent3">
                    <a:lumMod val="50000"/>
                  </a:schemeClr>
                </a:solidFill>
              </a:rPr>
              <a:t> وقيل المنذرُ بنُ سعدٍ، كان رضي الله عنه</a:t>
            </a:r>
          </a:p>
          <a:p>
            <a:pPr>
              <a:lnSpc>
                <a:spcPct val="170000"/>
              </a:lnSpc>
            </a:pPr>
            <a:r>
              <a:rPr lang="ar-SA" b="1" dirty="0" smtClean="0">
                <a:solidFill>
                  <a:schemeClr val="accent3">
                    <a:lumMod val="50000"/>
                  </a:schemeClr>
                </a:solidFill>
              </a:rPr>
              <a:t> من فقهاءِ الصحابةِ رضوانُ الله ِعليهم،</a:t>
            </a:r>
          </a:p>
          <a:p>
            <a:pPr>
              <a:lnSpc>
                <a:spcPct val="170000"/>
              </a:lnSpc>
            </a:pPr>
            <a:r>
              <a:rPr lang="ar-SA" b="1" dirty="0" smtClean="0">
                <a:solidFill>
                  <a:schemeClr val="accent3">
                    <a:lumMod val="50000"/>
                  </a:schemeClr>
                </a:solidFill>
              </a:rPr>
              <a:t> شهدَ أُحداً وما بعدَها، توفّيَ رضي الله عنه</a:t>
            </a:r>
          </a:p>
          <a:p>
            <a:pPr>
              <a:lnSpc>
                <a:spcPct val="170000"/>
              </a:lnSpc>
            </a:pPr>
            <a:r>
              <a:rPr lang="ar-SA" b="1" dirty="0" smtClean="0">
                <a:solidFill>
                  <a:schemeClr val="accent3">
                    <a:lumMod val="50000"/>
                  </a:schemeClr>
                </a:solidFill>
              </a:rPr>
              <a:t> في آخرِ خلافةِ معاويةَ رضي الله عنه سنةَ 60هـ. </a:t>
            </a:r>
            <a:endParaRPr lang="ar-SY" b="1" dirty="0">
              <a:solidFill>
                <a:schemeClr val="accent3">
                  <a:lumMod val="50000"/>
                </a:schemeClr>
              </a:solidFill>
            </a:endParaRPr>
          </a:p>
        </p:txBody>
      </p:sp>
      <p:sp>
        <p:nvSpPr>
          <p:cNvPr id="4" name="زر إجراء: الصفحة الرئيسية 3">
            <a:hlinkClick r:id="" action="ppaction://hlinkshowjump?jump=firstslide" highlightClick="1"/>
          </p:cNvPr>
          <p:cNvSpPr/>
          <p:nvPr/>
        </p:nvSpPr>
        <p:spPr>
          <a:xfrm>
            <a:off x="214282" y="214290"/>
            <a:ext cx="357190" cy="357166"/>
          </a:xfrm>
          <a:prstGeom prst="actionButtonHome">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Y" dirty="0"/>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مربع نص 12"/>
          <p:cNvSpPr txBox="1"/>
          <p:nvPr/>
        </p:nvSpPr>
        <p:spPr>
          <a:xfrm>
            <a:off x="571472" y="642918"/>
            <a:ext cx="2357454" cy="369332"/>
          </a:xfrm>
          <a:prstGeom prst="rect">
            <a:avLst/>
          </a:prstGeom>
          <a:noFill/>
        </p:spPr>
        <p:txBody>
          <a:bodyPr wrap="square" rtlCol="1">
            <a:spAutoFit/>
          </a:bodyPr>
          <a:lstStyle/>
          <a:p>
            <a:endParaRPr lang="ar-SY" dirty="0"/>
          </a:p>
        </p:txBody>
      </p:sp>
      <p:sp>
        <p:nvSpPr>
          <p:cNvPr id="15" name="زاوية مطوية 14"/>
          <p:cNvSpPr/>
          <p:nvPr/>
        </p:nvSpPr>
        <p:spPr>
          <a:xfrm>
            <a:off x="642910" y="285728"/>
            <a:ext cx="4429156" cy="6143668"/>
          </a:xfrm>
          <a:prstGeom prst="foldedCorner">
            <a:avLst>
              <a:gd name="adj" fmla="val 29400"/>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Font typeface="Arial" pitchFamily="34" charset="0"/>
              <a:buChar char="•"/>
            </a:pPr>
            <a:r>
              <a:rPr lang="ar-LB" sz="2400" dirty="0" smtClean="0">
                <a:solidFill>
                  <a:schemeClr val="bg1"/>
                </a:solidFill>
              </a:rPr>
              <a:t> ألا يتطلّبُ حفظُ الأمنِ والاستقرارِ في الأرضِ قوانينَ ضابطةً؟</a:t>
            </a:r>
          </a:p>
          <a:p>
            <a:pPr>
              <a:buFont typeface="Arial" pitchFamily="34" charset="0"/>
              <a:buChar char="•"/>
            </a:pPr>
            <a:r>
              <a:rPr lang="ar-LB" sz="2400" dirty="0" smtClean="0">
                <a:solidFill>
                  <a:schemeClr val="bg1"/>
                </a:solidFill>
              </a:rPr>
              <a:t>هل يحقُّ للعاملِ استغلالُ عمله أو وظيفته؟</a:t>
            </a:r>
          </a:p>
          <a:p>
            <a:pPr>
              <a:buFont typeface="Arial" pitchFamily="34" charset="0"/>
              <a:buChar char="•"/>
            </a:pPr>
            <a:r>
              <a:rPr lang="ar-LB" sz="2400" dirty="0" smtClean="0">
                <a:solidFill>
                  <a:schemeClr val="bg1"/>
                </a:solidFill>
              </a:rPr>
              <a:t>من واجب الدولةِ أن تمنع الرشوة وتحاسب المرُتشينَ؟</a:t>
            </a:r>
          </a:p>
          <a:p>
            <a:pPr>
              <a:buFont typeface="Arial" pitchFamily="34" charset="0"/>
              <a:buChar char="•"/>
            </a:pPr>
            <a:r>
              <a:rPr lang="ar-LB" sz="2400" dirty="0" smtClean="0">
                <a:solidFill>
                  <a:schemeClr val="bg1"/>
                </a:solidFill>
              </a:rPr>
              <a:t>ألا يستحقُّ من خانَ في عملهِ أو وظيفته أن يُفتضحَ أمره؟</a:t>
            </a:r>
          </a:p>
          <a:p>
            <a:pPr>
              <a:buFont typeface="Courier New" pitchFamily="49" charset="0"/>
              <a:buChar char="o"/>
            </a:pPr>
            <a:r>
              <a:rPr lang="ar-LB" sz="2400" dirty="0" smtClean="0">
                <a:solidFill>
                  <a:schemeClr val="accent2">
                    <a:lumMod val="50000"/>
                  </a:schemeClr>
                </a:solidFill>
              </a:rPr>
              <a:t>لقد وجَّه رسول الله صلى الله عليه وسلم إلى عدم استغلال الفرد وظيفتهُ، وإلى التحرز من المكاسبِ غير المشروعيةِ.</a:t>
            </a:r>
          </a:p>
        </p:txBody>
      </p:sp>
      <p:pic>
        <p:nvPicPr>
          <p:cNvPr id="5" name="صورة 4" descr="1295273670.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331859">
            <a:off x="6126547" y="661901"/>
            <a:ext cx="2214578" cy="1785950"/>
          </a:xfrm>
          <a:prstGeom prst="rect">
            <a:avLst/>
          </a:prstGeom>
          <a:ln>
            <a:noFill/>
          </a:ln>
          <a:effectLst>
            <a:outerShdw blurRad="190500" algn="tl" rotWithShape="0">
              <a:srgbClr val="000000">
                <a:alpha val="70000"/>
              </a:srgbClr>
            </a:outerShdw>
          </a:effectLst>
        </p:spPr>
      </p:pic>
      <p:pic>
        <p:nvPicPr>
          <p:cNvPr id="11" name="صورة 10" descr="phpThumb_generated_thumbnailjpg.jpg"/>
          <p:cNvPicPr>
            <a:picLocks noChangeAspect="1"/>
          </p:cNvPicPr>
          <p:nvPr/>
        </p:nvPicPr>
        <p:blipFill>
          <a:blip r:embed="rId3"/>
          <a:stretch>
            <a:fillRect/>
          </a:stretch>
        </p:blipFill>
        <p:spPr>
          <a:xfrm rot="1223926">
            <a:off x="5766834" y="3258098"/>
            <a:ext cx="2905125" cy="2905125"/>
          </a:xfrm>
          <a:prstGeom prst="rect">
            <a:avLst/>
          </a:prstGeom>
        </p:spPr>
      </p:pic>
    </p:spTree>
  </p:cSld>
  <p:clrMapOvr>
    <a:masterClrMapping/>
  </p:clrMapOvr>
  <p:transition spd="med">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14290"/>
            <a:ext cx="8229600" cy="6357982"/>
          </a:xfrm>
        </p:spPr>
        <p:txBody>
          <a:bodyPr>
            <a:normAutofit fontScale="92500" lnSpcReduction="10000"/>
          </a:bodyPr>
          <a:lstStyle/>
          <a:p>
            <a:r>
              <a:rPr lang="ar-SA" sz="3500" dirty="0" smtClean="0">
                <a:solidFill>
                  <a:schemeClr val="accent1">
                    <a:lumMod val="75000"/>
                  </a:schemeClr>
                </a:solidFill>
              </a:rPr>
              <a:t>ما الرّشوة؟</a:t>
            </a:r>
          </a:p>
          <a:p>
            <a:pPr>
              <a:buFont typeface="Courier New" pitchFamily="49" charset="0"/>
              <a:buChar char="o"/>
            </a:pPr>
            <a:r>
              <a:rPr lang="ar-SA" sz="2800" dirty="0" smtClean="0">
                <a:solidFill>
                  <a:schemeClr val="tx2">
                    <a:lumMod val="60000"/>
                    <a:lumOff val="40000"/>
                  </a:schemeClr>
                </a:solidFill>
              </a:rPr>
              <a:t>إنها ما يقدم من مال أو غيره إلى من بأيديهم مصالح الناس، بغية إبطال حق أحد، أو الحصول على ما ليس للراشين بحق. </a:t>
            </a:r>
          </a:p>
          <a:p>
            <a:r>
              <a:rPr lang="ar-SA" sz="3500" dirty="0" smtClean="0">
                <a:solidFill>
                  <a:schemeClr val="accent1">
                    <a:lumMod val="75000"/>
                  </a:schemeClr>
                </a:solidFill>
              </a:rPr>
              <a:t>حكمُ الرّشوةِ:</a:t>
            </a:r>
          </a:p>
          <a:p>
            <a:pPr>
              <a:buFont typeface="Courier New" pitchFamily="49" charset="0"/>
              <a:buChar char="o"/>
            </a:pPr>
            <a:r>
              <a:rPr lang="ar-SA" sz="2800" dirty="0" smtClean="0">
                <a:solidFill>
                  <a:schemeClr val="tx2">
                    <a:lumMod val="75000"/>
                  </a:schemeClr>
                </a:solidFill>
              </a:rPr>
              <a:t>هل يحلُّ طلبُ الرّشوةِ أو بذلُها أو قَبولُها؟ </a:t>
            </a:r>
          </a:p>
          <a:p>
            <a:pPr>
              <a:buFont typeface="Courier New" pitchFamily="49" charset="0"/>
              <a:buChar char="o"/>
            </a:pPr>
            <a:r>
              <a:rPr lang="ar-SA" sz="2800" dirty="0" smtClean="0">
                <a:solidFill>
                  <a:schemeClr val="tx2">
                    <a:lumMod val="75000"/>
                  </a:schemeClr>
                </a:solidFill>
              </a:rPr>
              <a:t>هل يحلُّ لأحدٍ أن يكونَ وسيطاً بينَ الراشي والمرتشي؟ </a:t>
            </a:r>
          </a:p>
          <a:p>
            <a:pPr>
              <a:buFont typeface="Courier New" pitchFamily="49" charset="0"/>
              <a:buChar char="o"/>
            </a:pPr>
            <a:r>
              <a:rPr lang="ar-SA" sz="2800" dirty="0" smtClean="0">
                <a:solidFill>
                  <a:schemeClr val="tx2">
                    <a:lumMod val="60000"/>
                    <a:lumOff val="40000"/>
                  </a:schemeClr>
                </a:solidFill>
              </a:rPr>
              <a:t>لقد عد الإسلام الرشوة من كبائر الذنوب، وتوعد مرتكبها بأشد العقاب، قال صلى الله عليه وسلم:“لعنَ اللهُ الراشيَ والمرتشِيَ والرائشَ“ يعني الذي يمشي بينهما.</a:t>
            </a:r>
          </a:p>
          <a:p>
            <a:pPr>
              <a:buFont typeface="Courier New" pitchFamily="49" charset="0"/>
              <a:buChar char="o"/>
            </a:pPr>
            <a:r>
              <a:rPr lang="ar-SA" sz="2800" dirty="0" smtClean="0">
                <a:solidFill>
                  <a:schemeClr val="tx2">
                    <a:lumMod val="75000"/>
                  </a:schemeClr>
                </a:solidFill>
              </a:rPr>
              <a:t>هل يغيِّر من حكمِ الرشوةِ، تفنّنُ بعضِ النّاس في تسميتِها بغيرِ اسمِها؟</a:t>
            </a:r>
          </a:p>
          <a:p>
            <a:pPr>
              <a:buFont typeface="Courier New" pitchFamily="49" charset="0"/>
              <a:buChar char="o"/>
            </a:pPr>
            <a:r>
              <a:rPr lang="ar-SA" sz="2800" dirty="0" smtClean="0">
                <a:solidFill>
                  <a:schemeClr val="tx2">
                    <a:lumMod val="60000"/>
                    <a:lumOff val="40000"/>
                  </a:schemeClr>
                </a:solidFill>
              </a:rPr>
              <a:t>إنَّ تغييرَ اسمِها لا يخرجُها عن حكمِها، فهي حرامٌ مهما اختلفت مسمّياتُها، سواءً سمِّيت رشوةً أم هديةً أم أكراميةٍ ، أم أتعاباً، أم عمولةً.</a:t>
            </a:r>
          </a:p>
          <a:p>
            <a:pPr>
              <a:buNone/>
            </a:pPr>
            <a:endParaRPr lang="ar-SA" sz="2800" dirty="0" smtClean="0">
              <a:solidFill>
                <a:schemeClr val="accent1">
                  <a:lumMod val="75000"/>
                </a:schemeClr>
              </a:solidFill>
            </a:endParaRPr>
          </a:p>
          <a:p>
            <a:pPr>
              <a:buNone/>
            </a:pPr>
            <a:r>
              <a:rPr lang="ar-SA" sz="2800" dirty="0" smtClean="0">
                <a:solidFill>
                  <a:schemeClr val="tx2">
                    <a:lumMod val="75000"/>
                  </a:schemeClr>
                </a:solidFill>
              </a:rPr>
              <a:t>  </a:t>
            </a:r>
          </a:p>
          <a:p>
            <a:pPr>
              <a:buNone/>
            </a:pPr>
            <a:endParaRPr lang="ar-SA" sz="2800" dirty="0" smtClean="0">
              <a:solidFill>
                <a:schemeClr val="tx2">
                  <a:lumMod val="75000"/>
                </a:schemeClr>
              </a:solidFill>
            </a:endParaRPr>
          </a:p>
          <a:p>
            <a:pPr>
              <a:buNone/>
            </a:pPr>
            <a:endParaRPr lang="ar-SA" sz="2800" dirty="0" smtClean="0">
              <a:solidFill>
                <a:schemeClr val="tx2">
                  <a:lumMod val="75000"/>
                </a:schemeClr>
              </a:solidFill>
            </a:endParaRPr>
          </a:p>
        </p:txBody>
      </p:sp>
      <p:pic>
        <p:nvPicPr>
          <p:cNvPr id="4" name="صورة 3" descr="187909_146057882123177_6729413_n.jpg"/>
          <p:cNvPicPr>
            <a:picLocks noChangeAspect="1"/>
          </p:cNvPicPr>
          <p:nvPr/>
        </p:nvPicPr>
        <p:blipFill>
          <a:blip r:embed="rId2"/>
          <a:stretch>
            <a:fillRect/>
          </a:stretch>
        </p:blipFill>
        <p:spPr>
          <a:xfrm>
            <a:off x="214282" y="1142984"/>
            <a:ext cx="1928826" cy="1785950"/>
          </a:xfrm>
          <a:prstGeom prst="rect">
            <a:avLst/>
          </a:prstGeom>
        </p:spPr>
      </p:pic>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from="(-#ppt_w/2)" to="(#ppt_x)" calcmode="lin" valueType="num">
                                      <p:cBhvr>
                                        <p:cTn id="7" dur="1200" fill="hold">
                                          <p:stCondLst>
                                            <p:cond delay="0"/>
                                          </p:stCondLst>
                                        </p:cTn>
                                        <p:tgtEl>
                                          <p:spTgt spid="3">
                                            <p:txEl>
                                              <p:pRg st="1" end="1"/>
                                            </p:txEl>
                                          </p:spTgt>
                                        </p:tgtEl>
                                        <p:attrNameLst>
                                          <p:attrName>ppt_x</p:attrName>
                                        </p:attrNameLst>
                                      </p:cBhvr>
                                    </p:anim>
                                    <p:anim from="0" to="-1.0" calcmode="lin" valueType="num">
                                      <p:cBhvr>
                                        <p:cTn id="8" dur="400" decel="50000" autoRev="1" fill="hold">
                                          <p:stCondLst>
                                            <p:cond delay="1200"/>
                                          </p:stCondLst>
                                        </p:cTn>
                                        <p:tgtEl>
                                          <p:spTgt spid="3">
                                            <p:txEl>
                                              <p:pRg st="1" end="1"/>
                                            </p:txEl>
                                          </p:spTgt>
                                        </p:tgtEl>
                                        <p:attrNameLst>
                                          <p:attrName>xshear</p:attrName>
                                        </p:attrNameLst>
                                      </p:cBhvr>
                                    </p:anim>
                                    <p:animScale>
                                      <p:cBhvr>
                                        <p:cTn id="9" dur="400" decel="100000" autoRev="1" fill="hold">
                                          <p:stCondLst>
                                            <p:cond delay="1200"/>
                                          </p:stCondLst>
                                        </p:cTn>
                                        <p:tgtEl>
                                          <p:spTgt spid="3">
                                            <p:txEl>
                                              <p:pRg st="1" end="1"/>
                                            </p:txEl>
                                          </p:spTgt>
                                        </p:tgtEl>
                                      </p:cBhvr>
                                      <p:from x="100000" y="100000"/>
                                      <p:to x="80000" y="100000"/>
                                    </p:animScale>
                                    <p:anim by="(#ppt_h/3+#ppt_w*0.1)" calcmode="lin" valueType="num">
                                      <p:cBhvr additive="sum">
                                        <p:cTn id="10" dur="400" decel="100000" autoRev="1" fill="hold">
                                          <p:stCondLst>
                                            <p:cond delay="1200"/>
                                          </p:stCondLst>
                                        </p:cTn>
                                        <p:tgtEl>
                                          <p:spTgt spid="3">
                                            <p:txEl>
                                              <p:pRg st="1" end="1"/>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to="" calcmode="lin" valueType="num">
                                      <p:cBhvr>
                                        <p:cTn id="15" dur="1" fill="hold"/>
                                        <p:tgtEl>
                                          <p:spTgt spid="3">
                                            <p:txEl>
                                              <p:pRg st="5" end="5"/>
                                            </p:txEl>
                                          </p:spTgt>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 to="" calcmode="lin" valueType="num">
                                      <p:cBhvr>
                                        <p:cTn id="20"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57166"/>
            <a:ext cx="8229600" cy="5768997"/>
          </a:xfrm>
        </p:spPr>
        <p:txBody>
          <a:bodyPr/>
          <a:lstStyle/>
          <a:p>
            <a:r>
              <a:rPr lang="ar-SA" dirty="0" smtClean="0">
                <a:solidFill>
                  <a:schemeClr val="accent1">
                    <a:lumMod val="75000"/>
                  </a:schemeClr>
                </a:solidFill>
              </a:rPr>
              <a:t>أسباب تفشيّ الرّشوةِ:</a:t>
            </a:r>
          </a:p>
          <a:p>
            <a:pPr>
              <a:buFont typeface="Courier New" pitchFamily="49" charset="0"/>
              <a:buChar char="o"/>
            </a:pPr>
            <a:r>
              <a:rPr lang="ar-SA" sz="2600" dirty="0" smtClean="0">
                <a:solidFill>
                  <a:schemeClr val="tx2">
                    <a:lumMod val="60000"/>
                    <a:lumOff val="40000"/>
                  </a:schemeClr>
                </a:solidFill>
              </a:rPr>
              <a:t>إنّ المجتمعَ الذي تشيعُ فيه الرّشوةُ على نطاق واسع، مجتمعٌ تضمحلُّ فيه القيمُ الأخلاقيةُ والمبادئُ السامِيَةُ، وإنّ من أسبابِ تفشِي الرّشوةِ في المجتمعاتِ: </a:t>
            </a:r>
          </a:p>
          <a:p>
            <a:pPr marL="514350" indent="-514350">
              <a:buFont typeface="+mj-lt"/>
              <a:buAutoNum type="arabicPeriod"/>
            </a:pPr>
            <a:r>
              <a:rPr lang="ar-SA" sz="2600" dirty="0" smtClean="0">
                <a:solidFill>
                  <a:schemeClr val="accent1">
                    <a:lumMod val="50000"/>
                  </a:schemeClr>
                </a:solidFill>
              </a:rPr>
              <a:t>الرغبةَ في الثّراء السرّيعِ.              </a:t>
            </a:r>
          </a:p>
          <a:p>
            <a:pPr marL="514350" indent="-514350">
              <a:buFont typeface="+mj-lt"/>
              <a:buAutoNum type="arabicPeriod"/>
            </a:pPr>
            <a:r>
              <a:rPr lang="ar-SA" sz="2600" dirty="0" smtClean="0">
                <a:solidFill>
                  <a:schemeClr val="accent1">
                    <a:lumMod val="50000"/>
                  </a:schemeClr>
                </a:solidFill>
              </a:rPr>
              <a:t>ضياعَ الوازعِ الأخلاقي.</a:t>
            </a:r>
          </a:p>
          <a:p>
            <a:pPr marL="514350" indent="-514350">
              <a:buFont typeface="+mj-lt"/>
              <a:buAutoNum type="arabicPeriod"/>
            </a:pPr>
            <a:r>
              <a:rPr lang="ar-SA" sz="2600" dirty="0" smtClean="0">
                <a:solidFill>
                  <a:schemeClr val="accent1">
                    <a:lumMod val="50000"/>
                  </a:schemeClr>
                </a:solidFill>
              </a:rPr>
              <a:t>غيابَ المحاسبة الشديدة.</a:t>
            </a:r>
          </a:p>
          <a:p>
            <a:pPr marL="514350" indent="-514350">
              <a:buNone/>
            </a:pPr>
            <a:endParaRPr lang="ar-SA" sz="2600" dirty="0" smtClean="0">
              <a:solidFill>
                <a:schemeClr val="tx2">
                  <a:lumMod val="60000"/>
                  <a:lumOff val="40000"/>
                </a:schemeClr>
              </a:solidFill>
            </a:endParaRPr>
          </a:p>
          <a:p>
            <a:pPr marL="514350" indent="-514350">
              <a:buFont typeface="Courier New" pitchFamily="49" charset="0"/>
              <a:buChar char="o"/>
            </a:pPr>
            <a:endParaRPr lang="ar-SA" sz="2600" dirty="0" smtClean="0">
              <a:solidFill>
                <a:schemeClr val="tx2">
                  <a:lumMod val="60000"/>
                  <a:lumOff val="40000"/>
                </a:schemeClr>
              </a:solidFill>
            </a:endParaRPr>
          </a:p>
          <a:p>
            <a:pPr marL="514350" indent="-514350">
              <a:buFont typeface="Courier New" pitchFamily="49" charset="0"/>
              <a:buChar char="o"/>
            </a:pPr>
            <a:endParaRPr lang="ar-SA" sz="2600" dirty="0" smtClean="0">
              <a:solidFill>
                <a:schemeClr val="tx2">
                  <a:lumMod val="60000"/>
                  <a:lumOff val="40000"/>
                </a:schemeClr>
              </a:solidFill>
            </a:endParaRPr>
          </a:p>
          <a:p>
            <a:pPr marL="514350" indent="-514350">
              <a:buNone/>
            </a:pPr>
            <a:endParaRPr lang="ar-SA" sz="3600" dirty="0" smtClean="0">
              <a:solidFill>
                <a:schemeClr val="accent1">
                  <a:lumMod val="75000"/>
                </a:schemeClr>
              </a:solidFill>
            </a:endParaRPr>
          </a:p>
          <a:p>
            <a:pPr marL="514350" indent="-514350">
              <a:buFont typeface="Courier New" pitchFamily="49" charset="0"/>
              <a:buChar char="o"/>
            </a:pPr>
            <a:endParaRPr lang="ar-SA" dirty="0" smtClean="0">
              <a:solidFill>
                <a:schemeClr val="accent1">
                  <a:lumMod val="75000"/>
                </a:schemeClr>
              </a:solidFill>
            </a:endParaRPr>
          </a:p>
          <a:p>
            <a:pPr marL="514350" indent="-514350"/>
            <a:endParaRPr lang="ar-SA" sz="2600" dirty="0" smtClean="0">
              <a:solidFill>
                <a:schemeClr val="accent1">
                  <a:lumMod val="50000"/>
                </a:schemeClr>
              </a:solidFill>
            </a:endParaRPr>
          </a:p>
          <a:p>
            <a:pPr marL="514350" indent="-514350">
              <a:buNone/>
            </a:pPr>
            <a:endParaRPr lang="ar-SY" sz="2600" dirty="0">
              <a:solidFill>
                <a:schemeClr val="accent1"/>
              </a:solidFill>
            </a:endParaRPr>
          </a:p>
        </p:txBody>
      </p:sp>
      <p:pic>
        <p:nvPicPr>
          <p:cNvPr id="4" name="صورة 3" descr="rule-41-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855261">
            <a:off x="1175925" y="2883086"/>
            <a:ext cx="3487377" cy="3024731"/>
          </a:xfrm>
          <a:prstGeom prst="rect">
            <a:avLst/>
          </a:prstGeom>
          <a:ln>
            <a:noFill/>
          </a:ln>
          <a:effectLst>
            <a:outerShdw blurRad="190500" algn="tl" rotWithShape="0">
              <a:srgbClr val="000000">
                <a:alpha val="70000"/>
              </a:srgbClr>
            </a:outerShdw>
          </a:effectLst>
        </p:spPr>
      </p:pic>
      <p:pic>
        <p:nvPicPr>
          <p:cNvPr id="8" name="صورة 7" descr="1282435588.jpg"/>
          <p:cNvPicPr>
            <a:picLocks noChangeAspect="1"/>
          </p:cNvPicPr>
          <p:nvPr/>
        </p:nvPicPr>
        <p:blipFill>
          <a:blip r:embed="rId3"/>
          <a:stretch>
            <a:fillRect/>
          </a:stretch>
        </p:blipFill>
        <p:spPr>
          <a:xfrm>
            <a:off x="5786446" y="3786190"/>
            <a:ext cx="2857520" cy="2857520"/>
          </a:xfrm>
          <a:prstGeom prst="rect">
            <a:avLst/>
          </a:prstGeom>
        </p:spPr>
      </p:pic>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to="" calcmode="lin" valueType="num">
                                      <p:cBhvr>
                                        <p:cTn id="7" dur="1" fill="hold"/>
                                        <p:tgtEl>
                                          <p:spTgt spid="3">
                                            <p:txEl>
                                              <p:pRg st="1" end="1"/>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to="" calcmode="lin" valueType="num">
                                      <p:cBhvr>
                                        <p:cTn id="17" dur="1" fill="hold"/>
                                        <p:tgtEl>
                                          <p:spTgt spid="3">
                                            <p:txEl>
                                              <p:pRg st="3" end="3"/>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to="" calcmode="lin" valueType="num">
                                      <p:cBhvr>
                                        <p:cTn id="22"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85728"/>
            <a:ext cx="8229600" cy="6215106"/>
          </a:xfrm>
        </p:spPr>
        <p:txBody>
          <a:bodyPr>
            <a:normAutofit fontScale="92500"/>
          </a:bodyPr>
          <a:lstStyle/>
          <a:p>
            <a:pPr marL="514350" indent="-514350"/>
            <a:r>
              <a:rPr lang="ar-SA" dirty="0" smtClean="0">
                <a:solidFill>
                  <a:schemeClr val="accent1">
                    <a:lumMod val="75000"/>
                  </a:schemeClr>
                </a:solidFill>
              </a:rPr>
              <a:t>أضرارُ الرّشوةِ:</a:t>
            </a:r>
          </a:p>
          <a:p>
            <a:pPr marL="514350" indent="-514350">
              <a:buFont typeface="Courier New" pitchFamily="49" charset="0"/>
              <a:buChar char="o"/>
            </a:pPr>
            <a:r>
              <a:rPr lang="ar-SA" dirty="0" smtClean="0">
                <a:solidFill>
                  <a:schemeClr val="tx2">
                    <a:lumMod val="60000"/>
                    <a:lumOff val="40000"/>
                  </a:schemeClr>
                </a:solidFill>
              </a:rPr>
              <a:t>الرّشوةُ داءٌ يفتكُ بالأفرادِ والمجتمعاتِ!</a:t>
            </a:r>
          </a:p>
          <a:p>
            <a:pPr marL="514350" indent="-514350">
              <a:buFont typeface="Courier New" pitchFamily="49" charset="0"/>
              <a:buChar char="o"/>
            </a:pPr>
            <a:r>
              <a:rPr lang="ar-SA" dirty="0" smtClean="0">
                <a:solidFill>
                  <a:schemeClr val="tx2">
                    <a:lumMod val="75000"/>
                  </a:schemeClr>
                </a:solidFill>
              </a:rPr>
              <a:t>أليسَت تهدرُ الحقوقَ والمصالحَ العامّةَ والخاصّةَ؟</a:t>
            </a:r>
          </a:p>
          <a:p>
            <a:pPr marL="514350" indent="-514350">
              <a:buFont typeface="Courier New" pitchFamily="49" charset="0"/>
              <a:buChar char="o"/>
            </a:pPr>
            <a:r>
              <a:rPr lang="ar-SA" dirty="0" smtClean="0">
                <a:solidFill>
                  <a:schemeClr val="tx2">
                    <a:lumMod val="75000"/>
                  </a:schemeClr>
                </a:solidFill>
              </a:rPr>
              <a:t> ألا تعرقلُ التنميةَ وتهدمُ اقتصادَ البلادِ؟ </a:t>
            </a:r>
          </a:p>
          <a:p>
            <a:pPr marL="514350" indent="-514350">
              <a:buFont typeface="Courier New" pitchFamily="49" charset="0"/>
              <a:buChar char="o"/>
            </a:pPr>
            <a:r>
              <a:rPr lang="ar-SA" dirty="0" smtClean="0">
                <a:solidFill>
                  <a:schemeClr val="tx2">
                    <a:lumMod val="75000"/>
                  </a:schemeClr>
                </a:solidFill>
              </a:rPr>
              <a:t>ألا تُشيعُ الفسادَ وتنشرُ الظّلمَ؟ </a:t>
            </a:r>
          </a:p>
          <a:p>
            <a:pPr marL="514350" indent="-514350">
              <a:buFont typeface="Courier New" pitchFamily="49" charset="0"/>
              <a:buChar char="o"/>
            </a:pPr>
            <a:r>
              <a:rPr lang="ar-SA" dirty="0" smtClean="0">
                <a:solidFill>
                  <a:schemeClr val="tx2">
                    <a:lumMod val="75000"/>
                  </a:schemeClr>
                </a:solidFill>
              </a:rPr>
              <a:t>أليسَت تغرسُ الحقدَ والكراهيةَ بين الناسِ؟</a:t>
            </a:r>
          </a:p>
          <a:p>
            <a:pPr marL="514350" indent="-514350">
              <a:buFont typeface="Courier New" pitchFamily="49" charset="0"/>
              <a:buChar char="o"/>
            </a:pPr>
            <a:r>
              <a:rPr lang="ar-SA" dirty="0" smtClean="0">
                <a:solidFill>
                  <a:schemeClr val="tx2">
                    <a:lumMod val="60000"/>
                    <a:lumOff val="40000"/>
                  </a:schemeClr>
                </a:solidFill>
              </a:rPr>
              <a:t>وإذا ظهرت الرشوةُ انتشرَتِ الجريمةُ، واختلَّت موازينُ العدالةِ.</a:t>
            </a:r>
          </a:p>
          <a:p>
            <a:pPr marL="514350" indent="-514350"/>
            <a:r>
              <a:rPr lang="ar-SA" dirty="0" smtClean="0">
                <a:solidFill>
                  <a:schemeClr val="accent1">
                    <a:lumMod val="75000"/>
                  </a:schemeClr>
                </a:solidFill>
              </a:rPr>
              <a:t>وسائلُ القضاءِ على الرّشوةِ:</a:t>
            </a:r>
          </a:p>
          <a:p>
            <a:pPr marL="514350" indent="-514350">
              <a:buFont typeface="Courier New" pitchFamily="49" charset="0"/>
              <a:buChar char="o"/>
            </a:pPr>
            <a:r>
              <a:rPr lang="ar-SA" sz="2600" dirty="0" smtClean="0">
                <a:solidFill>
                  <a:schemeClr val="tx2">
                    <a:lumMod val="60000"/>
                    <a:lumOff val="40000"/>
                  </a:schemeClr>
                </a:solidFill>
              </a:rPr>
              <a:t>نشرُ الوعي بينَ أبناء المجتمعِ.</a:t>
            </a:r>
          </a:p>
          <a:p>
            <a:pPr marL="514350" indent="-514350">
              <a:buFont typeface="Courier New" pitchFamily="49" charset="0"/>
              <a:buChar char="o"/>
            </a:pPr>
            <a:r>
              <a:rPr lang="ar-SA" sz="2600" dirty="0" smtClean="0">
                <a:solidFill>
                  <a:schemeClr val="tx2">
                    <a:lumMod val="60000"/>
                    <a:lumOff val="40000"/>
                  </a:schemeClr>
                </a:solidFill>
              </a:rPr>
              <a:t>غرسُ القيمِ والأخلاق النّبيلةِ.</a:t>
            </a:r>
          </a:p>
          <a:p>
            <a:pPr marL="514350" indent="-514350">
              <a:buFont typeface="Courier New" pitchFamily="49" charset="0"/>
              <a:buChar char="o"/>
            </a:pPr>
            <a:r>
              <a:rPr lang="ar-SA" sz="2600" dirty="0" smtClean="0">
                <a:solidFill>
                  <a:schemeClr val="tx2">
                    <a:lumMod val="60000"/>
                    <a:lumOff val="40000"/>
                  </a:schemeClr>
                </a:solidFill>
              </a:rPr>
              <a:t>تطبيقُ القوانينِ والإجراءاتِ الزاجرةِ والرادعةِ لكلِّ من تسوِّل له نفسُهُ أن يستسيغَ الرّشوةَ .</a:t>
            </a:r>
          </a:p>
          <a:p>
            <a:endParaRPr lang="ar-SY" dirty="0"/>
          </a:p>
        </p:txBody>
      </p:sp>
      <p:sp>
        <p:nvSpPr>
          <p:cNvPr id="4" name="زر إجراء: الصفحة الرئيسية 3">
            <a:hlinkClick r:id="" action="ppaction://hlinkshowjump?jump=firstslide" highlightClick="1"/>
          </p:cNvPr>
          <p:cNvSpPr/>
          <p:nvPr/>
        </p:nvSpPr>
        <p:spPr>
          <a:xfrm>
            <a:off x="214282" y="214290"/>
            <a:ext cx="357190" cy="357190"/>
          </a:xfrm>
          <a:prstGeom prst="actionButtonHome">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Y" dirty="0"/>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to="" calcmode="lin" valueType="num">
                                      <p:cBhvr>
                                        <p:cTn id="7" dur="1" fill="hold"/>
                                        <p:tgtEl>
                                          <p:spTgt spid="3">
                                            <p:txEl>
                                              <p:pRg st="1" end="1"/>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to="" calcmode="lin" valueType="num">
                                      <p:cBhvr>
                                        <p:cTn id="12" dur="1" fill="hold"/>
                                        <p:tgtEl>
                                          <p:spTgt spid="3">
                                            <p:txEl>
                                              <p:pRg st="6" end="6"/>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 to="" calcmode="lin" valueType="num">
                                      <p:cBhvr>
                                        <p:cTn id="17" dur="1" fill="hold"/>
                                        <p:tgtEl>
                                          <p:spTgt spid="3">
                                            <p:txEl>
                                              <p:pRg st="8" end="8"/>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 to="" calcmode="lin" valueType="num">
                                      <p:cBhvr>
                                        <p:cTn id="22" dur="1" fill="hold"/>
                                        <p:tgtEl>
                                          <p:spTgt spid="3">
                                            <p:txEl>
                                              <p:pRg st="9" end="9"/>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 to="" calcmode="lin" valueType="num">
                                      <p:cBhvr>
                                        <p:cTn id="27" dur="1" fill="hold"/>
                                        <p:tgtEl>
                                          <p:spTgt spid="3">
                                            <p:txEl>
                                              <p:pRg st="10" end="1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285720" y="357166"/>
            <a:ext cx="4286280" cy="5929354"/>
          </a:xfrm>
          <a:prstGeom prst="roundRect">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LB" sz="4000" b="1" dirty="0" smtClean="0">
                <a:solidFill>
                  <a:srgbClr val="C00000"/>
                </a:solidFill>
                <a:cs typeface="AF_Hijaz" pitchFamily="2" charset="-78"/>
              </a:rPr>
              <a:t>عقوبة المرتشي:</a:t>
            </a:r>
          </a:p>
          <a:p>
            <a:pPr algn="ctr"/>
            <a:r>
              <a:rPr lang="ar-LB" sz="2400" dirty="0" smtClean="0">
                <a:solidFill>
                  <a:schemeClr val="bg2">
                    <a:lumMod val="10000"/>
                  </a:schemeClr>
                </a:solidFill>
              </a:rPr>
              <a:t>توعد النبيُّ صلى الله عليه وسلم المرتشيَ بعقوبةٍ شديدةٍ يوم القيامة ! إذ أقسم صلى الله عليه وسلم-هو الصَّادقُ الأمين- أنَّ من يتقاضى رشوةً مهما كان نوعها، سيأتي بها يوم القيامة يحملُها على عنقِهِ، وليس بعد هذا خزي أو فضيحةٌ فقد تقاضى المرتشي الرّشوة سرّاً في الدنيا، وسوفَ يقتضي أمره، ثمّ يكون مصيره إلى النّارِ.</a:t>
            </a:r>
          </a:p>
          <a:p>
            <a:pPr algn="ctr"/>
            <a:r>
              <a:rPr lang="ar-LB" sz="2400" dirty="0" smtClean="0">
                <a:solidFill>
                  <a:schemeClr val="bg2">
                    <a:lumMod val="10000"/>
                  </a:schemeClr>
                </a:solidFill>
              </a:rPr>
              <a:t>كلُّ ذلك بعد أن ينالَ العقوبة التي يحكمُ عليه القاضي بها في الدنيا. </a:t>
            </a:r>
            <a:endParaRPr lang="ar-SY" sz="2400" dirty="0">
              <a:solidFill>
                <a:schemeClr val="bg2">
                  <a:lumMod val="10000"/>
                </a:schemeClr>
              </a:solidFill>
            </a:endParaRPr>
          </a:p>
        </p:txBody>
      </p:sp>
      <p:pic>
        <p:nvPicPr>
          <p:cNvPr id="6" name="صورة 5" descr="corruption.jpg"/>
          <p:cNvPicPr>
            <a:picLocks noChangeAspect="1"/>
          </p:cNvPicPr>
          <p:nvPr/>
        </p:nvPicPr>
        <p:blipFill>
          <a:blip r:embed="rId3"/>
          <a:stretch>
            <a:fillRect/>
          </a:stretch>
        </p:blipFill>
        <p:spPr>
          <a:xfrm rot="672390">
            <a:off x="5452752" y="5335014"/>
            <a:ext cx="2857500" cy="1257300"/>
          </a:xfrm>
          <a:prstGeom prst="rect">
            <a:avLst/>
          </a:prstGeom>
        </p:spPr>
      </p:pic>
      <p:pic>
        <p:nvPicPr>
          <p:cNvPr id="5" name="صورة 4" descr="43bribery_136953412.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491850">
            <a:off x="5982557" y="172486"/>
            <a:ext cx="2557852" cy="1932041"/>
          </a:xfrm>
          <a:prstGeom prst="rect">
            <a:avLst/>
          </a:prstGeom>
        </p:spPr>
      </p:pic>
      <p:pic>
        <p:nvPicPr>
          <p:cNvPr id="8" name="صورة 7" descr="0169-0B58522400005.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112831">
            <a:off x="5357818" y="2000240"/>
            <a:ext cx="2419356" cy="3319472"/>
          </a:xfrm>
          <a:prstGeom prst="rect">
            <a:avLst/>
          </a:prstGeom>
        </p:spPr>
      </p:pic>
    </p:spTree>
  </p:cSld>
  <p:clrMapOvr>
    <a:masterClrMapping/>
  </p:clrMapOvr>
  <p:transition spd="med">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قوس كبير مزدوج 3"/>
          <p:cNvSpPr/>
          <p:nvPr/>
        </p:nvSpPr>
        <p:spPr>
          <a:xfrm>
            <a:off x="500034" y="214290"/>
            <a:ext cx="8358246" cy="3643338"/>
          </a:xfrm>
          <a:prstGeom prst="bracePair">
            <a:avLst>
              <a:gd name="adj" fmla="val 25000"/>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Y"/>
          </a:p>
        </p:txBody>
      </p:sp>
      <p:sp>
        <p:nvSpPr>
          <p:cNvPr id="5" name="مربع نص 4"/>
          <p:cNvSpPr txBox="1"/>
          <p:nvPr/>
        </p:nvSpPr>
        <p:spPr>
          <a:xfrm>
            <a:off x="1285852" y="214290"/>
            <a:ext cx="6072230" cy="3293209"/>
          </a:xfrm>
          <a:prstGeom prst="rect">
            <a:avLst/>
          </a:prstGeom>
          <a:noFill/>
        </p:spPr>
        <p:txBody>
          <a:bodyPr wrap="square" rtlCol="1">
            <a:spAutoFit/>
          </a:bodyPr>
          <a:lstStyle/>
          <a:p>
            <a:r>
              <a:rPr lang="ar-LB" sz="4000" dirty="0" smtClean="0">
                <a:solidFill>
                  <a:schemeClr val="accent6">
                    <a:lumMod val="50000"/>
                  </a:schemeClr>
                </a:solidFill>
              </a:rPr>
              <a:t>الخلاصة:</a:t>
            </a:r>
          </a:p>
          <a:p>
            <a:pPr>
              <a:buFont typeface="Wingdings" pitchFamily="2" charset="2"/>
              <a:buChar char="ü"/>
            </a:pPr>
            <a:r>
              <a:rPr lang="ar-LB" sz="2400" dirty="0" smtClean="0">
                <a:solidFill>
                  <a:schemeClr val="accent6">
                    <a:lumMod val="75000"/>
                  </a:schemeClr>
                </a:solidFill>
              </a:rPr>
              <a:t>إنّ من مسؤوليةِ الحاكمِ مراقبة سيرِ العملياتِ الإداريّةِ، ومحاسبةَ كلَّ من يخلُّ بالنظام الوظيفيّ.</a:t>
            </a:r>
          </a:p>
          <a:p>
            <a:pPr>
              <a:buFont typeface="Wingdings" pitchFamily="2" charset="2"/>
              <a:buChar char="ü"/>
            </a:pPr>
            <a:r>
              <a:rPr lang="ar-LB" sz="2400" dirty="0" smtClean="0">
                <a:solidFill>
                  <a:schemeClr val="accent6">
                    <a:lumMod val="75000"/>
                  </a:schemeClr>
                </a:solidFill>
              </a:rPr>
              <a:t>لا يجوزُ للإنسان استغلال وظيفته لتحقيق منافع شخصيّة. </a:t>
            </a:r>
          </a:p>
          <a:p>
            <a:pPr>
              <a:buFont typeface="Wingdings" pitchFamily="2" charset="2"/>
              <a:buChar char="ü"/>
            </a:pPr>
            <a:r>
              <a:rPr lang="ar-LB" sz="2400" dirty="0" smtClean="0">
                <a:solidFill>
                  <a:schemeClr val="accent6">
                    <a:lumMod val="75000"/>
                  </a:schemeClr>
                </a:solidFill>
              </a:rPr>
              <a:t>حرّم الإسلام الرّشوة بأيّةِ صورةٍ كانت، وبأيّ اسم سُمِّيت.</a:t>
            </a:r>
          </a:p>
          <a:p>
            <a:pPr>
              <a:buFont typeface="Wingdings" pitchFamily="2" charset="2"/>
              <a:buChar char="ü"/>
            </a:pPr>
            <a:r>
              <a:rPr lang="ar-LB" sz="2400" dirty="0" smtClean="0">
                <a:solidFill>
                  <a:schemeClr val="accent6">
                    <a:lumMod val="75000"/>
                  </a:schemeClr>
                </a:solidFill>
              </a:rPr>
              <a:t>توعّد النّبي صلى الله عليه وسلم  من أكلَ أموال النّاس بالباطلِ سرّاً في الدّنيا، بالفضيحة يومّ القيامة على رؤوس الأشهادِ.</a:t>
            </a:r>
            <a:endParaRPr lang="ar-SY" sz="2400" dirty="0">
              <a:solidFill>
                <a:schemeClr val="accent6">
                  <a:lumMod val="75000"/>
                </a:schemeClr>
              </a:solidFill>
            </a:endParaRPr>
          </a:p>
        </p:txBody>
      </p:sp>
      <p:pic>
        <p:nvPicPr>
          <p:cNvPr id="6" name="صورة 5" descr="%D9%84%D8%A7-%D9%84%D9%84%D8%B1%D8%B4%D9%88%D8%A9.jpg"/>
          <p:cNvPicPr>
            <a:picLocks noChangeAspect="1"/>
          </p:cNvPicPr>
          <p:nvPr/>
        </p:nvPicPr>
        <p:blipFill>
          <a:blip r:embed="rId2"/>
          <a:stretch>
            <a:fillRect/>
          </a:stretch>
        </p:blipFill>
        <p:spPr>
          <a:xfrm>
            <a:off x="3357554" y="3143248"/>
            <a:ext cx="2667000" cy="3533775"/>
          </a:xfrm>
          <a:prstGeom prst="rect">
            <a:avLst/>
          </a:prstGeom>
        </p:spPr>
      </p:pic>
    </p:spTree>
  </p:cSld>
  <p:clrMapOvr>
    <a:masterClrMapping/>
  </p:clrMapOvr>
  <p:transition spd="med">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7" name="صورة 6" descr="1 (39).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428736"/>
            <a:ext cx="9144000" cy="5429264"/>
          </a:xfrm>
          <a:prstGeom prst="rect">
            <a:avLst/>
          </a:prstGeom>
        </p:spPr>
      </p:pic>
      <p:sp>
        <p:nvSpPr>
          <p:cNvPr id="8" name="مربع نص 7"/>
          <p:cNvSpPr txBox="1"/>
          <p:nvPr/>
        </p:nvSpPr>
        <p:spPr>
          <a:xfrm rot="2101148">
            <a:off x="5024544" y="4260599"/>
            <a:ext cx="3247865" cy="1107996"/>
          </a:xfrm>
          <a:prstGeom prst="rect">
            <a:avLst/>
          </a:prstGeom>
          <a:noFill/>
        </p:spPr>
        <p:txBody>
          <a:bodyPr wrap="square" rtlCol="1">
            <a:spAutoFit/>
          </a:bodyPr>
          <a:lstStyle/>
          <a:p>
            <a:pPr algn="ctr"/>
            <a:r>
              <a:rPr lang="ar-SA" sz="6600" dirty="0" smtClean="0">
                <a:solidFill>
                  <a:schemeClr val="accent2">
                    <a:lumMod val="50000"/>
                  </a:schemeClr>
                </a:solidFill>
                <a:cs typeface="AF_Hijaz" pitchFamily="2" charset="-78"/>
              </a:rPr>
              <a:t>رفيقة الحلبي</a:t>
            </a:r>
            <a:endParaRPr lang="ar-SY" sz="6600" dirty="0">
              <a:solidFill>
                <a:schemeClr val="accent2">
                  <a:lumMod val="50000"/>
                </a:schemeClr>
              </a:solidFill>
              <a:cs typeface="AF_Hijaz" pitchFamily="2" charset="-78"/>
            </a:endParaRPr>
          </a:p>
        </p:txBody>
      </p:sp>
      <p:sp>
        <p:nvSpPr>
          <p:cNvPr id="9" name="مربع نص 8"/>
          <p:cNvSpPr txBox="1"/>
          <p:nvPr/>
        </p:nvSpPr>
        <p:spPr>
          <a:xfrm rot="19401246">
            <a:off x="1241491" y="3164656"/>
            <a:ext cx="3071802" cy="1107996"/>
          </a:xfrm>
          <a:prstGeom prst="rect">
            <a:avLst/>
          </a:prstGeom>
          <a:noFill/>
        </p:spPr>
        <p:txBody>
          <a:bodyPr wrap="square" rtlCol="1">
            <a:spAutoFit/>
          </a:bodyPr>
          <a:lstStyle/>
          <a:p>
            <a:pPr algn="ctr"/>
            <a:r>
              <a:rPr lang="ar-SA" sz="6600" dirty="0" err="1" smtClean="0">
                <a:solidFill>
                  <a:schemeClr val="accent2">
                    <a:lumMod val="50000"/>
                  </a:schemeClr>
                </a:solidFill>
                <a:cs typeface="AF_Hijaz" pitchFamily="2" charset="-78"/>
              </a:rPr>
              <a:t>رنيم</a:t>
            </a:r>
            <a:r>
              <a:rPr lang="ar-SA" sz="6600" dirty="0" smtClean="0">
                <a:solidFill>
                  <a:schemeClr val="accent2">
                    <a:lumMod val="50000"/>
                  </a:schemeClr>
                </a:solidFill>
                <a:cs typeface="AF_Hijaz" pitchFamily="2" charset="-78"/>
              </a:rPr>
              <a:t> القلم</a:t>
            </a:r>
            <a:endParaRPr lang="ar-SY" sz="6600" dirty="0" smtClean="0">
              <a:solidFill>
                <a:schemeClr val="accent2">
                  <a:lumMod val="50000"/>
                </a:schemeClr>
              </a:solidFill>
              <a:cs typeface="AF_Hijaz" pitchFamily="2" charset="-78"/>
            </a:endParaRPr>
          </a:p>
        </p:txBody>
      </p:sp>
      <p:sp>
        <p:nvSpPr>
          <p:cNvPr id="11" name="مستطيل 10"/>
          <p:cNvSpPr/>
          <p:nvPr/>
        </p:nvSpPr>
        <p:spPr>
          <a:xfrm>
            <a:off x="3071802" y="500042"/>
            <a:ext cx="3318537" cy="1015663"/>
          </a:xfrm>
          <a:prstGeom prst="rect">
            <a:avLst/>
          </a:prstGeom>
        </p:spPr>
        <p:txBody>
          <a:bodyPr wrap="none">
            <a:spAutoFit/>
          </a:bodyPr>
          <a:lstStyle/>
          <a:p>
            <a:pPr algn="ctr"/>
            <a:r>
              <a:rPr lang="ar-SA" sz="6000" dirty="0" smtClean="0">
                <a:solidFill>
                  <a:schemeClr val="accent2">
                    <a:lumMod val="50000"/>
                  </a:schemeClr>
                </a:solidFill>
                <a:cs typeface="AF_Hijaz" pitchFamily="2" charset="-78"/>
              </a:rPr>
              <a:t>شكراً للطالبتين:</a:t>
            </a:r>
            <a:endParaRPr lang="ar-SY" sz="6000" dirty="0">
              <a:solidFill>
                <a:schemeClr val="accent2">
                  <a:lumMod val="50000"/>
                </a:schemeClr>
              </a:solidFill>
              <a:cs typeface="AF_Hijaz" pitchFamily="2" charset="-78"/>
            </a:endParaRPr>
          </a:p>
        </p:txBody>
      </p:sp>
      <p:pic>
        <p:nvPicPr>
          <p:cNvPr id="12" name="صورة 11" descr="تقبل الله.gif"/>
          <p:cNvPicPr>
            <a:picLocks noChangeAspect="1"/>
          </p:cNvPicPr>
          <p:nvPr/>
        </p:nvPicPr>
        <p:blipFill>
          <a:blip r:embed="rId3"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42844" y="285728"/>
            <a:ext cx="1030428" cy="1000121"/>
          </a:xfrm>
          <a:prstGeom prst="rect">
            <a:avLst/>
          </a:prstGeom>
        </p:spPr>
      </p:pic>
      <p:pic>
        <p:nvPicPr>
          <p:cNvPr id="13" name="صورة 12" descr="رائع.gif"/>
          <p:cNvPicPr>
            <a:picLocks noChangeAspect="1"/>
          </p:cNvPicPr>
          <p:nvPr/>
        </p:nvPicPr>
        <p:blipFill>
          <a:blip r:embed="rId4"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2592207">
            <a:off x="4894216" y="5035716"/>
            <a:ext cx="2000264" cy="1315963"/>
          </a:xfrm>
          <a:prstGeom prst="rect">
            <a:avLst/>
          </a:prstGeom>
        </p:spPr>
      </p:pic>
      <p:pic>
        <p:nvPicPr>
          <p:cNvPr id="14" name="صورة 13" descr="رائع.gif"/>
          <p:cNvPicPr>
            <a:picLocks noChangeAspect="1"/>
          </p:cNvPicPr>
          <p:nvPr/>
        </p:nvPicPr>
        <p:blipFill>
          <a:blip r:embed="rId4"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19488481">
            <a:off x="2553830" y="4014359"/>
            <a:ext cx="2000264" cy="1315963"/>
          </a:xfrm>
          <a:prstGeom prst="rect">
            <a:avLst/>
          </a:prstGeom>
        </p:spPr>
      </p:pic>
    </p:spTree>
  </p:cSld>
  <p:clrMapOvr>
    <a:masterClrMapping/>
  </p:clrMapOvr>
  <p:transition spd="med">
    <p:newsflash/>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TotalTime>
  <Words>673</Words>
  <Application>Microsoft Office PowerPoint</Application>
  <PresentationFormat>عرض على الشاشة (3:4)‏</PresentationFormat>
  <Paragraphs>73</Paragraphs>
  <Slides>11</Slides>
  <Notes>1</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سمة Office</vt:lpstr>
      <vt:lpstr>تحريمُ الرّشوةِ</vt:lpstr>
      <vt:lpstr>نص الحديث الشريف</vt:lpstr>
      <vt:lpstr>شرح المفردات:</vt:lpstr>
      <vt:lpstr>إضاءاتٌ حولَ حياةِ الرَّاوي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تحريمُ الرّشوةِ</dc:title>
  <dc:creator>DGS</dc:creator>
  <cp:lastModifiedBy>Gomana</cp:lastModifiedBy>
  <cp:revision>53</cp:revision>
  <dcterms:created xsi:type="dcterms:W3CDTF">2011-10-27T17:15:46Z</dcterms:created>
  <dcterms:modified xsi:type="dcterms:W3CDTF">2011-12-16T14:42:30Z</dcterms:modified>
</cp:coreProperties>
</file>