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CC0099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779" autoAdjust="0"/>
    <p:restoredTop sz="94660"/>
  </p:normalViewPr>
  <p:slideViewPr>
    <p:cSldViewPr>
      <p:cViewPr varScale="1">
        <p:scale>
          <a:sx n="69" d="100"/>
          <a:sy n="69" d="100"/>
        </p:scale>
        <p:origin x="-12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prstTxWarp prst="textChevronInverted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ar-SY" sz="8800" b="1" dirty="0" smtClean="0">
                <a:ln>
                  <a:solidFill>
                    <a:srgbClr val="FF0000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60000" endA="900" endPos="60000" dist="60007" dir="5400000" sy="-100000" algn="bl" rotWithShape="0"/>
                </a:effectLst>
              </a:rPr>
              <a:t>المخدرات</a:t>
            </a:r>
            <a:endParaRPr lang="en-US" sz="8800" b="1" dirty="0">
              <a:ln>
                <a:solidFill>
                  <a:srgbClr val="FF0000"/>
                </a:solidFill>
              </a:ln>
              <a:solidFill>
                <a:srgbClr val="92D05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257800"/>
          </a:xfrm>
        </p:spPr>
        <p:txBody>
          <a:bodyPr>
            <a:noAutofit/>
          </a:bodyPr>
          <a:lstStyle/>
          <a:p>
            <a:pPr algn="r"/>
            <a:r>
              <a:rPr lang="ar-SA" sz="2400" b="1" dirty="0" smtClean="0">
                <a:solidFill>
                  <a:srgbClr val="0070C0"/>
                </a:solidFill>
              </a:rPr>
              <a:t>التعريف في اللغة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ar-SA" sz="2400" b="1" dirty="0" smtClean="0">
                <a:solidFill>
                  <a:srgbClr val="0070C0"/>
                </a:solidFill>
              </a:rPr>
              <a:t>أطلق اسم المخدر على كل ما يستر العقل و يغيبه</a:t>
            </a:r>
            <a:r>
              <a:rPr lang="en-US" sz="2400" b="1" dirty="0" smtClean="0">
                <a:solidFill>
                  <a:srgbClr val="0070C0"/>
                </a:solidFill>
              </a:rPr>
              <a:t> .</a:t>
            </a:r>
          </a:p>
          <a:p>
            <a:pPr algn="r"/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ar-SA" sz="2400" b="1" dirty="0" smtClean="0">
                <a:solidFill>
                  <a:srgbClr val="0070C0"/>
                </a:solidFill>
              </a:rPr>
              <a:t>التعريف العلمي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ar-SA" sz="2400" b="1" dirty="0" smtClean="0">
                <a:solidFill>
                  <a:srgbClr val="0070C0"/>
                </a:solidFill>
              </a:rPr>
              <a:t>المخدر مادة كيميائية تسبب النعاس و النوم أو غياب الوعي المصحوب بتسكين الألم</a:t>
            </a:r>
            <a:r>
              <a:rPr lang="en-US" sz="2400" b="1" dirty="0" smtClean="0">
                <a:solidFill>
                  <a:srgbClr val="0070C0"/>
                </a:solidFill>
              </a:rPr>
              <a:t>. </a:t>
            </a:r>
            <a:r>
              <a:rPr lang="ar-SA" sz="2400" b="1" dirty="0" smtClean="0">
                <a:solidFill>
                  <a:srgbClr val="0070C0"/>
                </a:solidFill>
              </a:rPr>
              <a:t>و كلمة مخدر ترجمة لكلمة</a:t>
            </a:r>
            <a:r>
              <a:rPr lang="en-US" sz="2400" b="1" dirty="0" smtClean="0">
                <a:solidFill>
                  <a:srgbClr val="0070C0"/>
                </a:solidFill>
              </a:rPr>
              <a:t> (Narcotic) </a:t>
            </a:r>
            <a:r>
              <a:rPr lang="ar-SA" sz="2400" b="1" dirty="0" smtClean="0">
                <a:solidFill>
                  <a:srgbClr val="0070C0"/>
                </a:solidFill>
              </a:rPr>
              <a:t>المشتقة من الإغريقية</a:t>
            </a:r>
            <a:r>
              <a:rPr lang="en-US" sz="2400" b="1" dirty="0" smtClean="0">
                <a:solidFill>
                  <a:srgbClr val="0070C0"/>
                </a:solidFill>
              </a:rPr>
              <a:t> (Narcosis) </a:t>
            </a:r>
            <a:r>
              <a:rPr lang="ar-SA" sz="2400" b="1" dirty="0" smtClean="0">
                <a:solidFill>
                  <a:srgbClr val="0070C0"/>
                </a:solidFill>
              </a:rPr>
              <a:t>التي تعني يخدر أو يجعله مخدراً</a:t>
            </a:r>
            <a:r>
              <a:rPr lang="en-US" sz="2400" b="1" dirty="0" smtClean="0">
                <a:solidFill>
                  <a:srgbClr val="0070C0"/>
                </a:solidFill>
              </a:rPr>
              <a:t> .</a:t>
            </a:r>
          </a:p>
          <a:p>
            <a:pPr algn="r"/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ar-SA" sz="2400" b="1" dirty="0" smtClean="0">
                <a:solidFill>
                  <a:srgbClr val="0070C0"/>
                </a:solidFill>
              </a:rPr>
              <a:t>التعريف القانوني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ar-SA" sz="2400" b="1" dirty="0" smtClean="0">
                <a:solidFill>
                  <a:srgbClr val="0070C0"/>
                </a:solidFill>
              </a:rPr>
              <a:t>المخدرات مجموعة من المواد التي تسبب الإدمان و تسمم الجهاز العصبي و يحظر تداولها أو زراعتها أو تصنيعها إلا لأغراض يحددها القانون و لا تستعمل إلا بواسطة من يرخص له بذلك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1524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5400" b="1" dirty="0" smtClean="0">
                <a:solidFill>
                  <a:srgbClr val="00B050"/>
                </a:solidFill>
              </a:rPr>
              <a:t>ما المخدرات</a:t>
            </a:r>
            <a:endParaRPr lang="en-US" sz="5400" b="1" dirty="0">
              <a:solidFill>
                <a:srgbClr val="00B050"/>
              </a:solidFill>
            </a:endParaRPr>
          </a:p>
        </p:txBody>
      </p:sp>
      <p:pic>
        <p:nvPicPr>
          <p:cNvPr id="5" name="صورة 4" descr="الكوكايين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85800"/>
            <a:ext cx="2286000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Y" sz="6600" b="1" dirty="0" smtClean="0">
                <a:solidFill>
                  <a:srgbClr val="FFC000"/>
                </a:solidFill>
              </a:rPr>
              <a:t>ما أسبابها؟؟؟</a:t>
            </a:r>
            <a:endParaRPr lang="en-US" sz="66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r"/>
            <a:r>
              <a:rPr lang="ar-SA" b="1" dirty="0" smtClean="0">
                <a:solidFill>
                  <a:srgbClr val="FF0066"/>
                </a:solidFill>
              </a:rPr>
              <a:t>أسباب عديدة لتعاطي المخدرات ومن أهمها مايلي</a:t>
            </a:r>
            <a:endParaRPr lang="en-US" dirty="0" smtClean="0">
              <a:solidFill>
                <a:srgbClr val="FF0066"/>
              </a:solidFill>
            </a:endParaRPr>
          </a:p>
          <a:p>
            <a:pPr algn="r"/>
            <a:r>
              <a:rPr lang="ar-SA" b="1" dirty="0" smtClean="0">
                <a:solidFill>
                  <a:srgbClr val="FF0066"/>
                </a:solidFill>
              </a:rPr>
              <a:t>ضعف الوازع الديني وعدم اللجوء إلى الله تعالى في الشدائد والمحن </a:t>
            </a:r>
            <a:endParaRPr lang="en-US" dirty="0" smtClean="0">
              <a:solidFill>
                <a:srgbClr val="FF0066"/>
              </a:solidFill>
            </a:endParaRPr>
          </a:p>
          <a:p>
            <a:pPr algn="r"/>
            <a:r>
              <a:rPr lang="ar-SA" b="1" dirty="0" smtClean="0">
                <a:solidFill>
                  <a:srgbClr val="FF0066"/>
                </a:solidFill>
              </a:rPr>
              <a:t>الترف الزائد ووفرة المال لدى كثير من الناس </a:t>
            </a:r>
            <a:endParaRPr lang="en-US" dirty="0" smtClean="0">
              <a:solidFill>
                <a:srgbClr val="FF0066"/>
              </a:solidFill>
            </a:endParaRPr>
          </a:p>
          <a:p>
            <a:pPr algn="r"/>
            <a:r>
              <a:rPr lang="en-US" b="1" dirty="0" smtClean="0">
                <a:solidFill>
                  <a:srgbClr val="FF0066"/>
                </a:solidFill>
              </a:rPr>
              <a:t>                       </a:t>
            </a:r>
            <a:r>
              <a:rPr lang="ar-SA" b="1" dirty="0" smtClean="0">
                <a:solidFill>
                  <a:srgbClr val="FF0066"/>
                </a:solidFill>
              </a:rPr>
              <a:t>أصدقاء السوء الذين يزينون للإنسان قبائح الأفعال </a:t>
            </a:r>
            <a:endParaRPr lang="en-US" dirty="0" smtClean="0">
              <a:solidFill>
                <a:srgbClr val="FF0066"/>
              </a:solidFill>
            </a:endParaRPr>
          </a:p>
          <a:p>
            <a:pPr algn="r"/>
            <a:r>
              <a:rPr lang="ar-SA" b="1" dirty="0" smtClean="0">
                <a:solidFill>
                  <a:srgbClr val="FF0066"/>
                </a:solidFill>
              </a:rPr>
              <a:t>الفراغ القاتل</a:t>
            </a:r>
            <a:r>
              <a:rPr lang="en-US" b="1" dirty="0" smtClean="0">
                <a:solidFill>
                  <a:srgbClr val="FF0066"/>
                </a:solidFill>
              </a:rPr>
              <a:t>  </a:t>
            </a:r>
            <a:r>
              <a:rPr lang="ar-SA" b="1" dirty="0" smtClean="0">
                <a:solidFill>
                  <a:srgbClr val="FF0066"/>
                </a:solidFill>
              </a:rPr>
              <a:t>ومحاولة شغله بأي وسيلة </a:t>
            </a:r>
            <a:endParaRPr lang="en-US" dirty="0" smtClean="0">
              <a:solidFill>
                <a:srgbClr val="FF0066"/>
              </a:solidFill>
            </a:endParaRPr>
          </a:p>
          <a:p>
            <a:pPr algn="r"/>
            <a:r>
              <a:rPr lang="ar-SA" b="1" dirty="0" smtClean="0">
                <a:solidFill>
                  <a:srgbClr val="FF0066"/>
                </a:solidFill>
              </a:rPr>
              <a:t>الهروب من مواجهة المشكلات وعدم القدرة على حلها ولكنه هروب إلى جحيم المخدرات </a:t>
            </a:r>
            <a:endParaRPr lang="en-US" dirty="0" smtClean="0">
              <a:solidFill>
                <a:srgbClr val="FF0066"/>
              </a:solidFill>
            </a:endParaRPr>
          </a:p>
          <a:p>
            <a:pPr algn="r"/>
            <a:endParaRPr lang="en-US" dirty="0">
              <a:solidFill>
                <a:srgbClr val="FF0066"/>
              </a:solidFill>
            </a:endParaRPr>
          </a:p>
        </p:txBody>
      </p:sp>
      <p:pic>
        <p:nvPicPr>
          <p:cNvPr id="4" name="Picture 3" descr="For You V.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200"/>
            <a:ext cx="2542256" cy="2080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Y" sz="6000" b="1" dirty="0" smtClean="0">
                <a:solidFill>
                  <a:schemeClr val="accent3">
                    <a:lumMod val="75000"/>
                  </a:schemeClr>
                </a:solidFill>
              </a:rPr>
              <a:t>و ما أشكالها؟؟؟؟</a:t>
            </a:r>
            <a:endParaRPr lang="en-US" sz="6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pPr lvl="1" algn="r"/>
            <a:r>
              <a:rPr lang="ar-SA" b="1" dirty="0" smtClean="0">
                <a:solidFill>
                  <a:srgbClr val="FFC000"/>
                </a:solidFill>
              </a:rPr>
              <a:t>عن طريق التدخين (سيجارة، سيجار)، ومن أشهر الدول العربية المنتشر فيها هذا الصنف مصر</a:t>
            </a:r>
            <a:r>
              <a:rPr lang="en-US" b="1" dirty="0" smtClean="0">
                <a:solidFill>
                  <a:srgbClr val="FFC000"/>
                </a:solidFill>
              </a:rPr>
              <a:t>. </a:t>
            </a:r>
            <a:endParaRPr lang="en-US" sz="3200" dirty="0" smtClean="0">
              <a:solidFill>
                <a:srgbClr val="FFC000"/>
              </a:solidFill>
            </a:endParaRPr>
          </a:p>
          <a:p>
            <a:pPr lvl="1" algn="r"/>
            <a:r>
              <a:rPr lang="ar-SA" b="1" dirty="0" smtClean="0">
                <a:solidFill>
                  <a:srgbClr val="FFC000"/>
                </a:solidFill>
              </a:rPr>
              <a:t>أو عن طريق الشراب حيث يقطع المتعاطي أوراق الحشيش وقممه الزهرية وينقعها في الماء ويذيبها ثم يشربها، وتنتشر هذه الطريقة في الهند</a:t>
            </a:r>
            <a:r>
              <a:rPr lang="en-US" b="1" dirty="0" smtClean="0">
                <a:solidFill>
                  <a:srgbClr val="FFC000"/>
                </a:solidFill>
              </a:rPr>
              <a:t>. </a:t>
            </a:r>
            <a:endParaRPr lang="en-US" sz="3200" dirty="0" smtClean="0">
              <a:solidFill>
                <a:srgbClr val="FFC000"/>
              </a:solidFill>
            </a:endParaRPr>
          </a:p>
          <a:p>
            <a:pPr algn="r"/>
            <a:r>
              <a:rPr lang="ar-SA" b="1" dirty="0" smtClean="0">
                <a:solidFill>
                  <a:srgbClr val="FFC000"/>
                </a:solidFill>
              </a:rPr>
              <a:t>أو عن طريق الأكل بحيث يخلط الحشيش بمواد دهنية أو بالتوابل ويقطع على هيئة قطع الشكولاته ويؤكل مع بعض الأطعمة </a:t>
            </a:r>
            <a:r>
              <a:rPr lang="en-US" b="1" dirty="0" smtClean="0">
                <a:solidFill>
                  <a:srgbClr val="FFC000"/>
                </a:solidFill>
              </a:rPr>
              <a:t/>
            </a:r>
            <a:br>
              <a:rPr lang="en-US" b="1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1" descr="الحشيش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00800" y="2438400"/>
            <a:ext cx="2743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239000" y="2667000"/>
            <a:ext cx="13163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3200" b="1" dirty="0" smtClean="0">
                <a:solidFill>
                  <a:srgbClr val="FF0066"/>
                </a:solidFill>
              </a:rPr>
              <a:t>الحشيش</a:t>
            </a:r>
            <a:endParaRPr lang="en-US" sz="3200" b="1" dirty="0">
              <a:solidFill>
                <a:srgbClr val="FF0066"/>
              </a:solidFill>
            </a:endParaRPr>
          </a:p>
        </p:txBody>
      </p:sp>
      <p:pic>
        <p:nvPicPr>
          <p:cNvPr id="7" name="صورة 2" descr="الأفيون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57400"/>
            <a:ext cx="2743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09600" y="3505200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4000" b="1" dirty="0" smtClean="0">
                <a:solidFill>
                  <a:srgbClr val="002060"/>
                </a:solidFill>
              </a:rPr>
              <a:t>الأفيون</a:t>
            </a:r>
            <a:endParaRPr lang="en-US" sz="4000" b="1" dirty="0">
              <a:solidFill>
                <a:srgbClr val="002060"/>
              </a:solidFill>
            </a:endParaRPr>
          </a:p>
        </p:txBody>
      </p:sp>
      <p:pic>
        <p:nvPicPr>
          <p:cNvPr id="9" name="صورة 3" descr="القات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1524000"/>
            <a:ext cx="3657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19400" y="1524000"/>
            <a:ext cx="11224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4400" b="1" dirty="0" smtClean="0">
                <a:solidFill>
                  <a:srgbClr val="CC0099"/>
                </a:solidFill>
              </a:rPr>
              <a:t>القات</a:t>
            </a:r>
            <a:endParaRPr lang="en-US" sz="4400" b="1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ttp://bjr.birjournals.org/content/vol78/issue931/images/large/BJR57811-5.jpe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 rot="20069376">
            <a:off x="653517" y="1459472"/>
            <a:ext cx="53046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Y" sz="6600" b="1" dirty="0" smtClean="0">
                <a:solidFill>
                  <a:schemeClr val="bg1"/>
                </a:solidFill>
              </a:rPr>
              <a:t>ماذا عن أضرارها؟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Y" sz="6600" b="1" dirty="0" smtClean="0">
                <a:solidFill>
                  <a:schemeClr val="bg1"/>
                </a:solidFill>
              </a:rPr>
              <a:t>الهذيان و عدم الاتزان</a:t>
            </a:r>
            <a:endParaRPr lang="en-US" sz="66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For You V.1 (1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3048000"/>
            <a:ext cx="4038600" cy="3810000"/>
          </a:xfrm>
          <a:prstGeom prst="rect">
            <a:avLst/>
          </a:prstGeom>
        </p:spPr>
      </p:pic>
      <p:pic>
        <p:nvPicPr>
          <p:cNvPr id="5" name="Picture 4" descr="For You V.1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1" y="2667000"/>
            <a:ext cx="4038600" cy="4191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4525963"/>
          </a:xfrm>
        </p:spPr>
        <p:txBody>
          <a:bodyPr>
            <a:normAutofit fontScale="92500"/>
          </a:bodyPr>
          <a:lstStyle/>
          <a:p>
            <a:pPr algn="r" rtl="1"/>
            <a:r>
              <a:rPr lang="ar-SA" b="1" dirty="0" smtClean="0"/>
              <a:t>العلاج الفردي </a:t>
            </a:r>
            <a:endParaRPr lang="en-US" b="1" dirty="0" smtClean="0"/>
          </a:p>
          <a:p>
            <a:pPr algn="r"/>
            <a:r>
              <a:rPr lang="ar-SA" b="1" dirty="0" smtClean="0"/>
              <a:t>ويركز فيه على العلاج المعرفي السلوكي ، حيث تصحح مفاهيم الفرد الخاطئة عن الإدمان والتعرف على العوامل والظروف المؤدية للانتكاسة وطرق التعامل معها ، وتحسين المهارات الاجتماعية والمهارات العامة</a:t>
            </a:r>
            <a:r>
              <a:rPr lang="en-US" b="1" dirty="0" smtClean="0"/>
              <a:t> .</a:t>
            </a:r>
          </a:p>
          <a:p>
            <a:pPr algn="r">
              <a:buNone/>
            </a:pPr>
            <a:r>
              <a:rPr lang="ar-SA" b="1" dirty="0" smtClean="0"/>
              <a:t>العلاج الأُسَري</a:t>
            </a:r>
            <a:endParaRPr lang="en-US" b="1" dirty="0" smtClean="0"/>
          </a:p>
          <a:p>
            <a:pPr algn="r"/>
            <a:r>
              <a:rPr lang="ar-SA" b="1" dirty="0" smtClean="0"/>
              <a:t>يعالج المراهق ضمن أفراد أسرته ، وتقيم العوامل الإيجابية والسلبية في الأسرة ، والتي يمكن أن تؤدي للانتكاسات ، أو تحمى منها كذلك تحسين المهارات العامة للوالدين وتحسين علاقات الأسرة ببعضها </a:t>
            </a:r>
            <a:endParaRPr lang="en-US" b="1" dirty="0"/>
          </a:p>
        </p:txBody>
      </p:sp>
      <p:pic>
        <p:nvPicPr>
          <p:cNvPr id="1026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2">
            <a:lum bright="20000" contrast="20000"/>
          </a:blip>
          <a:srcRect l="-88232" t="-7630" r="-36108"/>
          <a:stretch>
            <a:fillRect/>
          </a:stretch>
        </p:blipFill>
        <p:spPr bwMode="auto">
          <a:xfrm rot="21412220">
            <a:off x="-1125706" y="5318"/>
            <a:ext cx="2251412" cy="6796291"/>
          </a:xfrm>
          <a:prstGeom prst="flowChartInputOutput">
            <a:avLst/>
          </a:prstGeom>
          <a:noFill/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017643"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algn="ctr"/>
            <a:r>
              <a:rPr lang="ar-SY" sz="4400" b="1" dirty="0" smtClean="0">
                <a:solidFill>
                  <a:srgbClr val="0070C0"/>
                </a:solidFill>
              </a:rPr>
              <a:t>الطالبة : نور الهدى مز </a:t>
            </a:r>
          </a:p>
          <a:p>
            <a:pPr algn="ctr"/>
            <a:r>
              <a:rPr lang="ar-SY" sz="4400" b="1" dirty="0" smtClean="0">
                <a:solidFill>
                  <a:srgbClr val="0070C0"/>
                </a:solidFill>
              </a:rPr>
              <a:t>الصف : السابع </a:t>
            </a:r>
          </a:p>
          <a:p>
            <a:pPr algn="ctr"/>
            <a:r>
              <a:rPr lang="ar-SY" sz="4400" b="1" dirty="0" smtClean="0">
                <a:solidFill>
                  <a:srgbClr val="0070C0"/>
                </a:solidFill>
              </a:rPr>
              <a:t>الشعبة: الأولى</a:t>
            </a:r>
            <a:endParaRPr lang="en-US"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188</Words>
  <Application>Microsoft Office PowerPoint</Application>
  <PresentationFormat>On-screen Show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المخدرات</vt:lpstr>
      <vt:lpstr>Slide 2</vt:lpstr>
      <vt:lpstr>ما أسبابها؟؟؟</vt:lpstr>
      <vt:lpstr>و ما أشكالها؟؟؟؟</vt:lpstr>
      <vt:lpstr>Slide 5</vt:lpstr>
      <vt:lpstr>Slide 6</vt:lpstr>
      <vt:lpstr>الهذيان و عدم الاتزان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المخدرات</dc:title>
  <dc:creator/>
  <cp:lastModifiedBy>Joud</cp:lastModifiedBy>
  <cp:revision>6</cp:revision>
  <dcterms:created xsi:type="dcterms:W3CDTF">2006-08-16T00:00:00Z</dcterms:created>
  <dcterms:modified xsi:type="dcterms:W3CDTF">2011-04-03T18:04:02Z</dcterms:modified>
</cp:coreProperties>
</file>