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68"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42" d="100"/>
          <a:sy n="42" d="100"/>
        </p:scale>
        <p:origin x="-75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E0EBDE-9486-4ED0-A4D7-52E8D18F2F53}" type="doc">
      <dgm:prSet loTypeId="urn:microsoft.com/office/officeart/2005/8/layout/process2" loCatId="process" qsTypeId="urn:microsoft.com/office/officeart/2005/8/quickstyle/3d1" qsCatId="3D" csTypeId="urn:microsoft.com/office/officeart/2005/8/colors/colorful4" csCatId="colorful" phldr="1"/>
      <dgm:spPr/>
    </dgm:pt>
    <dgm:pt modelId="{FB307FB8-29C3-42A2-988B-7843A0E84467}">
      <dgm:prSet phldrT="[نص]"/>
      <dgm:spPr/>
      <dgm:t>
        <a:bodyPr/>
        <a:lstStyle/>
        <a:p>
          <a:pPr rtl="1"/>
          <a:r>
            <a:rPr lang="ar-SA" dirty="0" smtClean="0"/>
            <a:t>الوفاء مع الله</a:t>
          </a:r>
          <a:endParaRPr lang="ar-SA" dirty="0"/>
        </a:p>
      </dgm:t>
    </dgm:pt>
    <dgm:pt modelId="{C8F0BE2C-B02D-4FA2-B922-925B851F36BE}" type="parTrans" cxnId="{4D53F7D5-166C-45F8-ABF8-44401592874E}">
      <dgm:prSet/>
      <dgm:spPr/>
      <dgm:t>
        <a:bodyPr/>
        <a:lstStyle/>
        <a:p>
          <a:pPr rtl="1"/>
          <a:endParaRPr lang="ar-SA"/>
        </a:p>
      </dgm:t>
    </dgm:pt>
    <dgm:pt modelId="{DEA2C1EC-AE7A-4273-8EC2-3D6F2D7A0EA7}" type="sibTrans" cxnId="{4D53F7D5-166C-45F8-ABF8-44401592874E}">
      <dgm:prSet/>
      <dgm:spPr/>
      <dgm:t>
        <a:bodyPr/>
        <a:lstStyle/>
        <a:p>
          <a:pPr rtl="1"/>
          <a:endParaRPr lang="ar-SA"/>
        </a:p>
      </dgm:t>
    </dgm:pt>
    <dgm:pt modelId="{0540036A-4DD6-47A4-BA4C-138B31100E62}">
      <dgm:prSet phldrT="[نص]"/>
      <dgm:spPr/>
      <dgm:t>
        <a:bodyPr/>
        <a:lstStyle/>
        <a:p>
          <a:pPr rtl="1"/>
          <a:r>
            <a:rPr lang="ar-SA" dirty="0" smtClean="0"/>
            <a:t>الوفاء مع الناس </a:t>
          </a:r>
          <a:r>
            <a:rPr lang="ar-SA" dirty="0" err="1" smtClean="0"/>
            <a:t>و</a:t>
          </a:r>
          <a:r>
            <a:rPr lang="ar-SA" dirty="0" smtClean="0"/>
            <a:t> الأهل</a:t>
          </a:r>
          <a:endParaRPr lang="ar-SA" dirty="0"/>
        </a:p>
      </dgm:t>
    </dgm:pt>
    <dgm:pt modelId="{7A3CE97C-688C-4E50-9563-E5A07FED3750}" type="parTrans" cxnId="{3CBCE2B0-D963-4F44-966B-FD8B3D4BECA6}">
      <dgm:prSet/>
      <dgm:spPr/>
      <dgm:t>
        <a:bodyPr/>
        <a:lstStyle/>
        <a:p>
          <a:pPr rtl="1"/>
          <a:endParaRPr lang="ar-SA"/>
        </a:p>
      </dgm:t>
    </dgm:pt>
    <dgm:pt modelId="{1906B4FB-5575-483D-8F91-96CDC3C78FAA}" type="sibTrans" cxnId="{3CBCE2B0-D963-4F44-966B-FD8B3D4BECA6}">
      <dgm:prSet/>
      <dgm:spPr/>
      <dgm:t>
        <a:bodyPr/>
        <a:lstStyle/>
        <a:p>
          <a:pPr rtl="1"/>
          <a:endParaRPr lang="ar-SA"/>
        </a:p>
      </dgm:t>
    </dgm:pt>
    <dgm:pt modelId="{E49FE570-A4D0-4867-BAB3-ADD8B2835C6C}">
      <dgm:prSet phldrT="[نص]"/>
      <dgm:spPr/>
      <dgm:t>
        <a:bodyPr/>
        <a:lstStyle/>
        <a:p>
          <a:pPr rtl="1"/>
          <a:r>
            <a:rPr lang="ar-SA" dirty="0" smtClean="0"/>
            <a:t>الوفاء بالنصيحة </a:t>
          </a:r>
          <a:r>
            <a:rPr lang="ar-SA" dirty="0" err="1" smtClean="0"/>
            <a:t>و</a:t>
          </a:r>
          <a:r>
            <a:rPr lang="ar-SA" dirty="0" smtClean="0"/>
            <a:t> العلم</a:t>
          </a:r>
          <a:endParaRPr lang="ar-SA" dirty="0"/>
        </a:p>
      </dgm:t>
    </dgm:pt>
    <dgm:pt modelId="{FFD56D40-42D6-4851-A683-9E9CED92E302}" type="parTrans" cxnId="{454EE3F5-5238-4CA5-9F9E-14D7667668F8}">
      <dgm:prSet/>
      <dgm:spPr/>
      <dgm:t>
        <a:bodyPr/>
        <a:lstStyle/>
        <a:p>
          <a:pPr rtl="1"/>
          <a:endParaRPr lang="ar-SA"/>
        </a:p>
      </dgm:t>
    </dgm:pt>
    <dgm:pt modelId="{A29995F9-3A29-4AE3-9193-E317B26BA136}" type="sibTrans" cxnId="{454EE3F5-5238-4CA5-9F9E-14D7667668F8}">
      <dgm:prSet/>
      <dgm:spPr/>
      <dgm:t>
        <a:bodyPr/>
        <a:lstStyle/>
        <a:p>
          <a:pPr rtl="1"/>
          <a:endParaRPr lang="ar-SA"/>
        </a:p>
      </dgm:t>
    </dgm:pt>
    <dgm:pt modelId="{296989E6-A5B3-49FD-BB4A-4B5D2A8003D4}">
      <dgm:prSet phldrT="[نص]"/>
      <dgm:spPr/>
      <dgm:t>
        <a:bodyPr/>
        <a:lstStyle/>
        <a:p>
          <a:pPr rtl="1"/>
          <a:r>
            <a:rPr lang="ar-SA" dirty="0" smtClean="0"/>
            <a:t>الوفاء للمجتمع </a:t>
          </a:r>
          <a:r>
            <a:rPr lang="ar-SA" dirty="0" err="1" smtClean="0"/>
            <a:t>و</a:t>
          </a:r>
          <a:r>
            <a:rPr lang="ar-SA" dirty="0" smtClean="0"/>
            <a:t> الوطن</a:t>
          </a:r>
          <a:endParaRPr lang="ar-SA" dirty="0"/>
        </a:p>
      </dgm:t>
    </dgm:pt>
    <dgm:pt modelId="{6E944D23-FBF2-4E4A-A313-A7607FADF296}" type="parTrans" cxnId="{FA367B6E-D796-49EA-8A8E-5CAEA4BA18EC}">
      <dgm:prSet/>
      <dgm:spPr/>
      <dgm:t>
        <a:bodyPr/>
        <a:lstStyle/>
        <a:p>
          <a:pPr rtl="1"/>
          <a:endParaRPr lang="ar-SA"/>
        </a:p>
      </dgm:t>
    </dgm:pt>
    <dgm:pt modelId="{79059CE2-F510-46A1-977A-ED97379FC327}" type="sibTrans" cxnId="{FA367B6E-D796-49EA-8A8E-5CAEA4BA18EC}">
      <dgm:prSet/>
      <dgm:spPr/>
      <dgm:t>
        <a:bodyPr/>
        <a:lstStyle/>
        <a:p>
          <a:pPr rtl="1"/>
          <a:endParaRPr lang="ar-SA"/>
        </a:p>
      </dgm:t>
    </dgm:pt>
    <dgm:pt modelId="{C7051A64-9423-45D3-98DC-1B4E28B3C539}" type="pres">
      <dgm:prSet presAssocID="{19E0EBDE-9486-4ED0-A4D7-52E8D18F2F53}" presName="linearFlow" presStyleCnt="0">
        <dgm:presLayoutVars>
          <dgm:resizeHandles val="exact"/>
        </dgm:presLayoutVars>
      </dgm:prSet>
      <dgm:spPr/>
    </dgm:pt>
    <dgm:pt modelId="{A541205E-931B-42E4-A248-72E8FF28ADF9}" type="pres">
      <dgm:prSet presAssocID="{FB307FB8-29C3-42A2-988B-7843A0E84467}" presName="node" presStyleLbl="node1" presStyleIdx="0" presStyleCnt="4" custScaleX="126818">
        <dgm:presLayoutVars>
          <dgm:bulletEnabled val="1"/>
        </dgm:presLayoutVars>
      </dgm:prSet>
      <dgm:spPr/>
      <dgm:t>
        <a:bodyPr/>
        <a:lstStyle/>
        <a:p>
          <a:pPr rtl="1"/>
          <a:endParaRPr lang="ar-SY"/>
        </a:p>
      </dgm:t>
    </dgm:pt>
    <dgm:pt modelId="{AB291198-1897-4808-A2BB-049DEBBB8C02}" type="pres">
      <dgm:prSet presAssocID="{DEA2C1EC-AE7A-4273-8EC2-3D6F2D7A0EA7}" presName="sibTrans" presStyleLbl="sibTrans2D1" presStyleIdx="0" presStyleCnt="3"/>
      <dgm:spPr/>
      <dgm:t>
        <a:bodyPr/>
        <a:lstStyle/>
        <a:p>
          <a:pPr rtl="1"/>
          <a:endParaRPr lang="ar-SY"/>
        </a:p>
      </dgm:t>
    </dgm:pt>
    <dgm:pt modelId="{F533AAA5-1C27-48B4-A481-B4054A6B9BDE}" type="pres">
      <dgm:prSet presAssocID="{DEA2C1EC-AE7A-4273-8EC2-3D6F2D7A0EA7}" presName="connectorText" presStyleLbl="sibTrans2D1" presStyleIdx="0" presStyleCnt="3"/>
      <dgm:spPr/>
      <dgm:t>
        <a:bodyPr/>
        <a:lstStyle/>
        <a:p>
          <a:pPr rtl="1"/>
          <a:endParaRPr lang="ar-SY"/>
        </a:p>
      </dgm:t>
    </dgm:pt>
    <dgm:pt modelId="{E477A270-4354-4020-AF3E-4AF87283EC45}" type="pres">
      <dgm:prSet presAssocID="{0540036A-4DD6-47A4-BA4C-138B31100E62}" presName="node" presStyleLbl="node1" presStyleIdx="1" presStyleCnt="4" custScaleX="161286">
        <dgm:presLayoutVars>
          <dgm:bulletEnabled val="1"/>
        </dgm:presLayoutVars>
      </dgm:prSet>
      <dgm:spPr/>
      <dgm:t>
        <a:bodyPr/>
        <a:lstStyle/>
        <a:p>
          <a:pPr rtl="1"/>
          <a:endParaRPr lang="ar-SY"/>
        </a:p>
      </dgm:t>
    </dgm:pt>
    <dgm:pt modelId="{7C8A1685-F710-4AA1-BE63-2D6A75AAC1E3}" type="pres">
      <dgm:prSet presAssocID="{1906B4FB-5575-483D-8F91-96CDC3C78FAA}" presName="sibTrans" presStyleLbl="sibTrans2D1" presStyleIdx="1" presStyleCnt="3"/>
      <dgm:spPr/>
      <dgm:t>
        <a:bodyPr/>
        <a:lstStyle/>
        <a:p>
          <a:pPr rtl="1"/>
          <a:endParaRPr lang="ar-SY"/>
        </a:p>
      </dgm:t>
    </dgm:pt>
    <dgm:pt modelId="{3FB709F8-F310-4263-8F89-72E79CEB2C63}" type="pres">
      <dgm:prSet presAssocID="{1906B4FB-5575-483D-8F91-96CDC3C78FAA}" presName="connectorText" presStyleLbl="sibTrans2D1" presStyleIdx="1" presStyleCnt="3"/>
      <dgm:spPr/>
      <dgm:t>
        <a:bodyPr/>
        <a:lstStyle/>
        <a:p>
          <a:pPr rtl="1"/>
          <a:endParaRPr lang="ar-SY"/>
        </a:p>
      </dgm:t>
    </dgm:pt>
    <dgm:pt modelId="{89F5A405-86B8-4582-8194-928514CA93E7}" type="pres">
      <dgm:prSet presAssocID="{E49FE570-A4D0-4867-BAB3-ADD8B2835C6C}" presName="node" presStyleLbl="node1" presStyleIdx="2" presStyleCnt="4" custScaleX="201416">
        <dgm:presLayoutVars>
          <dgm:bulletEnabled val="1"/>
        </dgm:presLayoutVars>
      </dgm:prSet>
      <dgm:spPr/>
      <dgm:t>
        <a:bodyPr/>
        <a:lstStyle/>
        <a:p>
          <a:pPr rtl="1"/>
          <a:endParaRPr lang="ar-SY"/>
        </a:p>
      </dgm:t>
    </dgm:pt>
    <dgm:pt modelId="{3902A3A8-63F8-4407-906E-73243F82FF98}" type="pres">
      <dgm:prSet presAssocID="{A29995F9-3A29-4AE3-9193-E317B26BA136}" presName="sibTrans" presStyleLbl="sibTrans2D1" presStyleIdx="2" presStyleCnt="3"/>
      <dgm:spPr/>
      <dgm:t>
        <a:bodyPr/>
        <a:lstStyle/>
        <a:p>
          <a:pPr rtl="1"/>
          <a:endParaRPr lang="ar-SY"/>
        </a:p>
      </dgm:t>
    </dgm:pt>
    <dgm:pt modelId="{A9DA8060-AE7F-4FFA-8DC1-F6FAA378CC25}" type="pres">
      <dgm:prSet presAssocID="{A29995F9-3A29-4AE3-9193-E317B26BA136}" presName="connectorText" presStyleLbl="sibTrans2D1" presStyleIdx="2" presStyleCnt="3"/>
      <dgm:spPr/>
      <dgm:t>
        <a:bodyPr/>
        <a:lstStyle/>
        <a:p>
          <a:pPr rtl="1"/>
          <a:endParaRPr lang="ar-SY"/>
        </a:p>
      </dgm:t>
    </dgm:pt>
    <dgm:pt modelId="{D89CD2CE-018E-4872-BAD4-CA4C31021ED5}" type="pres">
      <dgm:prSet presAssocID="{296989E6-A5B3-49FD-BB4A-4B5D2A8003D4}" presName="node" presStyleLbl="node1" presStyleIdx="3" presStyleCnt="4" custScaleX="313314">
        <dgm:presLayoutVars>
          <dgm:bulletEnabled val="1"/>
        </dgm:presLayoutVars>
      </dgm:prSet>
      <dgm:spPr/>
      <dgm:t>
        <a:bodyPr/>
        <a:lstStyle/>
        <a:p>
          <a:pPr rtl="1"/>
          <a:endParaRPr lang="ar-SY"/>
        </a:p>
      </dgm:t>
    </dgm:pt>
  </dgm:ptLst>
  <dgm:cxnLst>
    <dgm:cxn modelId="{B4F46250-8F3F-4DCF-9482-B2DEF0FB2E2C}" type="presOf" srcId="{DEA2C1EC-AE7A-4273-8EC2-3D6F2D7A0EA7}" destId="{AB291198-1897-4808-A2BB-049DEBBB8C02}" srcOrd="0" destOrd="0" presId="urn:microsoft.com/office/officeart/2005/8/layout/process2"/>
    <dgm:cxn modelId="{E72155F2-1A4A-45F0-B350-C5724F7A1290}" type="presOf" srcId="{DEA2C1EC-AE7A-4273-8EC2-3D6F2D7A0EA7}" destId="{F533AAA5-1C27-48B4-A481-B4054A6B9BDE}" srcOrd="1" destOrd="0" presId="urn:microsoft.com/office/officeart/2005/8/layout/process2"/>
    <dgm:cxn modelId="{88501A1F-6959-40EF-A649-34FAF9295B24}" type="presOf" srcId="{A29995F9-3A29-4AE3-9193-E317B26BA136}" destId="{3902A3A8-63F8-4407-906E-73243F82FF98}" srcOrd="0" destOrd="0" presId="urn:microsoft.com/office/officeart/2005/8/layout/process2"/>
    <dgm:cxn modelId="{3CBCE2B0-D963-4F44-966B-FD8B3D4BECA6}" srcId="{19E0EBDE-9486-4ED0-A4D7-52E8D18F2F53}" destId="{0540036A-4DD6-47A4-BA4C-138B31100E62}" srcOrd="1" destOrd="0" parTransId="{7A3CE97C-688C-4E50-9563-E5A07FED3750}" sibTransId="{1906B4FB-5575-483D-8F91-96CDC3C78FAA}"/>
    <dgm:cxn modelId="{668F925A-5CA2-407B-BBFF-4001150302B3}" type="presOf" srcId="{0540036A-4DD6-47A4-BA4C-138B31100E62}" destId="{E477A270-4354-4020-AF3E-4AF87283EC45}" srcOrd="0" destOrd="0" presId="urn:microsoft.com/office/officeart/2005/8/layout/process2"/>
    <dgm:cxn modelId="{993CB15C-0987-401A-BACF-FE1C746343D6}" type="presOf" srcId="{296989E6-A5B3-49FD-BB4A-4B5D2A8003D4}" destId="{D89CD2CE-018E-4872-BAD4-CA4C31021ED5}" srcOrd="0" destOrd="0" presId="urn:microsoft.com/office/officeart/2005/8/layout/process2"/>
    <dgm:cxn modelId="{454EE3F5-5238-4CA5-9F9E-14D7667668F8}" srcId="{19E0EBDE-9486-4ED0-A4D7-52E8D18F2F53}" destId="{E49FE570-A4D0-4867-BAB3-ADD8B2835C6C}" srcOrd="2" destOrd="0" parTransId="{FFD56D40-42D6-4851-A683-9E9CED92E302}" sibTransId="{A29995F9-3A29-4AE3-9193-E317B26BA136}"/>
    <dgm:cxn modelId="{C7625B96-4732-40F6-BC4B-8294558D35BD}" type="presOf" srcId="{E49FE570-A4D0-4867-BAB3-ADD8B2835C6C}" destId="{89F5A405-86B8-4582-8194-928514CA93E7}" srcOrd="0" destOrd="0" presId="urn:microsoft.com/office/officeart/2005/8/layout/process2"/>
    <dgm:cxn modelId="{103C44B9-EDC4-40B2-9235-3F7A3C6AA4E6}" type="presOf" srcId="{19E0EBDE-9486-4ED0-A4D7-52E8D18F2F53}" destId="{C7051A64-9423-45D3-98DC-1B4E28B3C539}" srcOrd="0" destOrd="0" presId="urn:microsoft.com/office/officeart/2005/8/layout/process2"/>
    <dgm:cxn modelId="{425D510F-0405-47ED-B034-F51EA5E5A7E5}" type="presOf" srcId="{1906B4FB-5575-483D-8F91-96CDC3C78FAA}" destId="{7C8A1685-F710-4AA1-BE63-2D6A75AAC1E3}" srcOrd="0" destOrd="0" presId="urn:microsoft.com/office/officeart/2005/8/layout/process2"/>
    <dgm:cxn modelId="{F9662F13-2F77-4B96-A6DF-42E9185159B6}" type="presOf" srcId="{1906B4FB-5575-483D-8F91-96CDC3C78FAA}" destId="{3FB709F8-F310-4263-8F89-72E79CEB2C63}" srcOrd="1" destOrd="0" presId="urn:microsoft.com/office/officeart/2005/8/layout/process2"/>
    <dgm:cxn modelId="{4D53F7D5-166C-45F8-ABF8-44401592874E}" srcId="{19E0EBDE-9486-4ED0-A4D7-52E8D18F2F53}" destId="{FB307FB8-29C3-42A2-988B-7843A0E84467}" srcOrd="0" destOrd="0" parTransId="{C8F0BE2C-B02D-4FA2-B922-925B851F36BE}" sibTransId="{DEA2C1EC-AE7A-4273-8EC2-3D6F2D7A0EA7}"/>
    <dgm:cxn modelId="{DD318D4A-BD1A-4E8C-899D-AF1A9125F11C}" type="presOf" srcId="{FB307FB8-29C3-42A2-988B-7843A0E84467}" destId="{A541205E-931B-42E4-A248-72E8FF28ADF9}" srcOrd="0" destOrd="0" presId="urn:microsoft.com/office/officeart/2005/8/layout/process2"/>
    <dgm:cxn modelId="{FA367B6E-D796-49EA-8A8E-5CAEA4BA18EC}" srcId="{19E0EBDE-9486-4ED0-A4D7-52E8D18F2F53}" destId="{296989E6-A5B3-49FD-BB4A-4B5D2A8003D4}" srcOrd="3" destOrd="0" parTransId="{6E944D23-FBF2-4E4A-A313-A7607FADF296}" sibTransId="{79059CE2-F510-46A1-977A-ED97379FC327}"/>
    <dgm:cxn modelId="{46D4A188-5182-41A1-B267-4CBFCF4E7BB4}" type="presOf" srcId="{A29995F9-3A29-4AE3-9193-E317B26BA136}" destId="{A9DA8060-AE7F-4FFA-8DC1-F6FAA378CC25}" srcOrd="1" destOrd="0" presId="urn:microsoft.com/office/officeart/2005/8/layout/process2"/>
    <dgm:cxn modelId="{739F9F70-C5BB-45EB-A628-DE2A6AC23B8A}" type="presParOf" srcId="{C7051A64-9423-45D3-98DC-1B4E28B3C539}" destId="{A541205E-931B-42E4-A248-72E8FF28ADF9}" srcOrd="0" destOrd="0" presId="urn:microsoft.com/office/officeart/2005/8/layout/process2"/>
    <dgm:cxn modelId="{52B183FE-BDAB-4CDD-92E8-9ADE5366AF1F}" type="presParOf" srcId="{C7051A64-9423-45D3-98DC-1B4E28B3C539}" destId="{AB291198-1897-4808-A2BB-049DEBBB8C02}" srcOrd="1" destOrd="0" presId="urn:microsoft.com/office/officeart/2005/8/layout/process2"/>
    <dgm:cxn modelId="{E79E3C78-5EEF-406C-A050-57035A6E4361}" type="presParOf" srcId="{AB291198-1897-4808-A2BB-049DEBBB8C02}" destId="{F533AAA5-1C27-48B4-A481-B4054A6B9BDE}" srcOrd="0" destOrd="0" presId="urn:microsoft.com/office/officeart/2005/8/layout/process2"/>
    <dgm:cxn modelId="{99B1953F-2FC0-471E-8EBA-1D5D761AA278}" type="presParOf" srcId="{C7051A64-9423-45D3-98DC-1B4E28B3C539}" destId="{E477A270-4354-4020-AF3E-4AF87283EC45}" srcOrd="2" destOrd="0" presId="urn:microsoft.com/office/officeart/2005/8/layout/process2"/>
    <dgm:cxn modelId="{84D8C3EC-AE91-45D2-B0FE-0C5CC8ADEA82}" type="presParOf" srcId="{C7051A64-9423-45D3-98DC-1B4E28B3C539}" destId="{7C8A1685-F710-4AA1-BE63-2D6A75AAC1E3}" srcOrd="3" destOrd="0" presId="urn:microsoft.com/office/officeart/2005/8/layout/process2"/>
    <dgm:cxn modelId="{31AEC00B-A490-45B5-9D27-9354A5DDD015}" type="presParOf" srcId="{7C8A1685-F710-4AA1-BE63-2D6A75AAC1E3}" destId="{3FB709F8-F310-4263-8F89-72E79CEB2C63}" srcOrd="0" destOrd="0" presId="urn:microsoft.com/office/officeart/2005/8/layout/process2"/>
    <dgm:cxn modelId="{C97976D4-6C4F-445F-84F2-6C4C0E45F895}" type="presParOf" srcId="{C7051A64-9423-45D3-98DC-1B4E28B3C539}" destId="{89F5A405-86B8-4582-8194-928514CA93E7}" srcOrd="4" destOrd="0" presId="urn:microsoft.com/office/officeart/2005/8/layout/process2"/>
    <dgm:cxn modelId="{45314595-02D8-4F56-A00F-7CF7C0363BD2}" type="presParOf" srcId="{C7051A64-9423-45D3-98DC-1B4E28B3C539}" destId="{3902A3A8-63F8-4407-906E-73243F82FF98}" srcOrd="5" destOrd="0" presId="urn:microsoft.com/office/officeart/2005/8/layout/process2"/>
    <dgm:cxn modelId="{C7C89454-7923-4675-A917-04A1EE83C11C}" type="presParOf" srcId="{3902A3A8-63F8-4407-906E-73243F82FF98}" destId="{A9DA8060-AE7F-4FFA-8DC1-F6FAA378CC25}" srcOrd="0" destOrd="0" presId="urn:microsoft.com/office/officeart/2005/8/layout/process2"/>
    <dgm:cxn modelId="{52CC8DF1-CF80-4701-8744-88259062F596}" type="presParOf" srcId="{C7051A64-9423-45D3-98DC-1B4E28B3C539}" destId="{D89CD2CE-018E-4872-BAD4-CA4C31021ED5}" srcOrd="6" destOrd="0" presId="urn:microsoft.com/office/officeart/2005/8/layout/process2"/>
  </dgm:cxnLst>
  <dgm:bg/>
  <dgm:whole/>
</dgm:dataModel>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E574BC2-8147-406C-AB66-1010274B285A}" type="datetimeFigureOut">
              <a:rPr lang="ar-SA" smtClean="0"/>
              <a:pPr/>
              <a:t>10/05/1432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D7E3F0F-F589-47B6-B42F-526632FA9388}"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E574BC2-8147-406C-AB66-1010274B285A}" type="datetimeFigureOut">
              <a:rPr lang="ar-SA" smtClean="0"/>
              <a:pPr/>
              <a:t>10/05/1432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D7E3F0F-F589-47B6-B42F-526632FA9388}"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slam_TN_by_koweitian.jpg"/>
          <p:cNvPicPr>
            <a:picLocks noChangeAspect="1"/>
          </p:cNvPicPr>
          <p:nvPr/>
        </p:nvPicPr>
        <p:blipFill>
          <a:blip r:embed="rId2"/>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_isalmicWallpaper33-456851.jpeg"/>
          <p:cNvPicPr>
            <a:picLocks noChangeAspect="1"/>
          </p:cNvPicPr>
          <p:nvPr/>
        </p:nvPicPr>
        <p:blipFill>
          <a:blip r:embed="rId2"/>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3" name="مستطيل 2"/>
          <p:cNvSpPr/>
          <p:nvPr/>
        </p:nvSpPr>
        <p:spPr>
          <a:xfrm>
            <a:off x="3428096" y="381000"/>
            <a:ext cx="3277503" cy="1446550"/>
          </a:xfrm>
          <a:prstGeom prst="rect">
            <a:avLst/>
          </a:prstGeom>
          <a:noFill/>
        </p:spPr>
        <p:txBody>
          <a:bodyPr wrap="square" lIns="91440" tIns="45720" rIns="91440" bIns="45720">
            <a:spAutoFit/>
          </a:bodyPr>
          <a:lstStyle/>
          <a:p>
            <a:pPr algn="ctr"/>
            <a:r>
              <a:rPr lang="ar-SA" sz="88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الوفاء</a:t>
            </a:r>
            <a:endParaRPr lang="ar-SA" sz="88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0">
              <a:schemeClr val="accent1">
                <a:lumMod val="75000"/>
              </a:schemeClr>
            </a:gs>
            <a:gs pos="0">
              <a:schemeClr val="accent1">
                <a:lumMod val="75000"/>
              </a:schemeClr>
            </a:gs>
            <a:gs pos="0">
              <a:schemeClr val="accent1">
                <a:lumMod val="75000"/>
              </a:schemeClr>
            </a:gs>
            <a:gs pos="0">
              <a:schemeClr val="accent1">
                <a:lumMod val="75000"/>
              </a:schemeClr>
            </a:gs>
            <a:gs pos="0">
              <a:schemeClr val="accent1">
                <a:lumMod val="75000"/>
              </a:schemeClr>
            </a:gs>
            <a:gs pos="0">
              <a:schemeClr val="accent1">
                <a:lumMod val="75000"/>
              </a:schemeClr>
            </a:gs>
            <a:gs pos="0">
              <a:schemeClr val="accent1">
                <a:lumMod val="75000"/>
              </a:schemeClr>
            </a:gs>
            <a:gs pos="50000">
              <a:schemeClr val="accent1">
                <a:tint val="44500"/>
                <a:satMod val="160000"/>
              </a:schemeClr>
            </a:gs>
            <a:gs pos="84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مربع نص 2"/>
          <p:cNvSpPr txBox="1"/>
          <p:nvPr/>
        </p:nvSpPr>
        <p:spPr>
          <a:xfrm>
            <a:off x="609600" y="609600"/>
            <a:ext cx="8153400" cy="5601533"/>
          </a:xfrm>
          <a:prstGeom prst="rect">
            <a:avLst/>
          </a:prstGeom>
          <a:noFill/>
        </p:spPr>
        <p:txBody>
          <a:bodyPr wrap="square" rtlCol="1">
            <a:spAutoFit/>
          </a:bodyPr>
          <a:lstStyle/>
          <a:p>
            <a:r>
              <a:rPr lang="ar-SA" sz="3600" dirty="0" smtClean="0">
                <a:solidFill>
                  <a:schemeClr val="accent5">
                    <a:lumMod val="60000"/>
                    <a:lumOff val="40000"/>
                  </a:schemeClr>
                </a:solidFill>
                <a:latin typeface="Adobe Arabic" pitchFamily="18" charset="-78"/>
                <a:cs typeface="Adobe Arabic" pitchFamily="18" charset="-78"/>
              </a:rPr>
              <a:t>تعريف الوفاء : </a:t>
            </a:r>
          </a:p>
          <a:p>
            <a:r>
              <a:rPr lang="ar-SA" sz="3200" dirty="0" smtClean="0">
                <a:solidFill>
                  <a:schemeClr val="bg1"/>
                </a:solidFill>
                <a:latin typeface="Adobe Arabic" pitchFamily="18" charset="-78"/>
                <a:cs typeface="Adobe Arabic" pitchFamily="18" charset="-78"/>
              </a:rPr>
              <a:t>صدق في القول </a:t>
            </a:r>
            <a:r>
              <a:rPr lang="ar-SA" sz="3200" dirty="0" err="1" smtClean="0">
                <a:solidFill>
                  <a:schemeClr val="bg1"/>
                </a:solidFill>
                <a:latin typeface="Adobe Arabic" pitchFamily="18" charset="-78"/>
                <a:cs typeface="Adobe Arabic" pitchFamily="18" charset="-78"/>
              </a:rPr>
              <a:t>و</a:t>
            </a:r>
            <a:r>
              <a:rPr lang="ar-SA" sz="3200" dirty="0" smtClean="0">
                <a:solidFill>
                  <a:schemeClr val="bg1"/>
                </a:solidFill>
                <a:latin typeface="Adobe Arabic" pitchFamily="18" charset="-78"/>
                <a:cs typeface="Adobe Arabic" pitchFamily="18" charset="-78"/>
              </a:rPr>
              <a:t> الفعل , </a:t>
            </a:r>
            <a:r>
              <a:rPr lang="ar-SA" sz="3200" dirty="0" err="1" smtClean="0">
                <a:solidFill>
                  <a:schemeClr val="bg1"/>
                </a:solidFill>
                <a:latin typeface="Adobe Arabic" pitchFamily="18" charset="-78"/>
                <a:cs typeface="Adobe Arabic" pitchFamily="18" charset="-78"/>
              </a:rPr>
              <a:t>و</a:t>
            </a:r>
            <a:r>
              <a:rPr lang="ar-SA" sz="3200" dirty="0" smtClean="0">
                <a:solidFill>
                  <a:schemeClr val="bg1"/>
                </a:solidFill>
                <a:latin typeface="Adobe Arabic" pitchFamily="18" charset="-78"/>
                <a:cs typeface="Adobe Arabic" pitchFamily="18" charset="-78"/>
              </a:rPr>
              <a:t> الغدر كذب فيهما , </a:t>
            </a:r>
            <a:r>
              <a:rPr lang="ar-SA" sz="3200" dirty="0" err="1" smtClean="0">
                <a:solidFill>
                  <a:schemeClr val="bg1"/>
                </a:solidFill>
                <a:latin typeface="Adobe Arabic" pitchFamily="18" charset="-78"/>
                <a:cs typeface="Adobe Arabic" pitchFamily="18" charset="-78"/>
              </a:rPr>
              <a:t>و</a:t>
            </a:r>
            <a:r>
              <a:rPr lang="ar-SA" sz="3200" dirty="0" smtClean="0">
                <a:solidFill>
                  <a:schemeClr val="bg1"/>
                </a:solidFill>
                <a:latin typeface="Adobe Arabic" pitchFamily="18" charset="-78"/>
                <a:cs typeface="Adobe Arabic" pitchFamily="18" charset="-78"/>
              </a:rPr>
              <a:t> فيه مع الكذب نقض للعهد </a:t>
            </a:r>
          </a:p>
          <a:p>
            <a:r>
              <a:rPr lang="ar-SA" sz="3200" dirty="0" smtClean="0">
                <a:solidFill>
                  <a:schemeClr val="bg1"/>
                </a:solidFill>
                <a:latin typeface="Adobe Arabic" pitchFamily="18" charset="-78"/>
                <a:cs typeface="Adobe Arabic" pitchFamily="18" charset="-78"/>
              </a:rPr>
              <a:t>لذا قيل الصدق </a:t>
            </a:r>
            <a:r>
              <a:rPr lang="ar-SA" sz="3200" dirty="0" err="1" smtClean="0">
                <a:solidFill>
                  <a:schemeClr val="bg1"/>
                </a:solidFill>
                <a:latin typeface="Adobe Arabic" pitchFamily="18" charset="-78"/>
                <a:cs typeface="Adobe Arabic" pitchFamily="18" charset="-78"/>
              </a:rPr>
              <a:t>و</a:t>
            </a:r>
            <a:r>
              <a:rPr lang="ar-SA" sz="3200" dirty="0" smtClean="0">
                <a:solidFill>
                  <a:schemeClr val="bg1"/>
                </a:solidFill>
                <a:latin typeface="Adobe Arabic" pitchFamily="18" charset="-78"/>
                <a:cs typeface="Adobe Arabic" pitchFamily="18" charset="-78"/>
              </a:rPr>
              <a:t> الوفاء توأمان ينتجهما التدين </a:t>
            </a:r>
            <a:r>
              <a:rPr lang="ar-SA" sz="3200" dirty="0" err="1" smtClean="0">
                <a:solidFill>
                  <a:schemeClr val="bg1"/>
                </a:solidFill>
                <a:latin typeface="Adobe Arabic" pitchFamily="18" charset="-78"/>
                <a:cs typeface="Adobe Arabic" pitchFamily="18" charset="-78"/>
              </a:rPr>
              <a:t>و</a:t>
            </a:r>
            <a:r>
              <a:rPr lang="ar-SA" sz="3200" dirty="0" smtClean="0">
                <a:solidFill>
                  <a:schemeClr val="bg1"/>
                </a:solidFill>
                <a:latin typeface="Adobe Arabic" pitchFamily="18" charset="-78"/>
                <a:cs typeface="Adobe Arabic" pitchFamily="18" charset="-78"/>
              </a:rPr>
              <a:t> الاستقامة </a:t>
            </a:r>
          </a:p>
          <a:p>
            <a:r>
              <a:rPr lang="ar-SA" sz="3200" dirty="0" smtClean="0">
                <a:solidFill>
                  <a:schemeClr val="bg1"/>
                </a:solidFill>
                <a:latin typeface="Adobe Arabic" pitchFamily="18" charset="-78"/>
                <a:cs typeface="Adobe Arabic" pitchFamily="18" charset="-78"/>
              </a:rPr>
              <a:t>و الوفاء المتصل بالصدق هو الوفاء بالعهد .. فمن يعد </a:t>
            </a:r>
            <a:r>
              <a:rPr lang="ar-SA" sz="3200" dirty="0" err="1" smtClean="0">
                <a:solidFill>
                  <a:schemeClr val="bg1"/>
                </a:solidFill>
                <a:latin typeface="Adobe Arabic" pitchFamily="18" charset="-78"/>
                <a:cs typeface="Adobe Arabic" pitchFamily="18" charset="-78"/>
              </a:rPr>
              <a:t>و</a:t>
            </a:r>
            <a:r>
              <a:rPr lang="ar-SA" sz="3200" dirty="0" smtClean="0">
                <a:solidFill>
                  <a:schemeClr val="bg1"/>
                </a:solidFill>
                <a:latin typeface="Adobe Arabic" pitchFamily="18" charset="-78"/>
                <a:cs typeface="Adobe Arabic" pitchFamily="18" charset="-78"/>
              </a:rPr>
              <a:t> يخلف ينفي عن نفسه صفة الصدق </a:t>
            </a:r>
            <a:r>
              <a:rPr lang="ar-SA" sz="3200" dirty="0" err="1" smtClean="0">
                <a:solidFill>
                  <a:schemeClr val="bg1"/>
                </a:solidFill>
                <a:latin typeface="Adobe Arabic" pitchFamily="18" charset="-78"/>
                <a:cs typeface="Adobe Arabic" pitchFamily="18" charset="-78"/>
              </a:rPr>
              <a:t>و</a:t>
            </a:r>
            <a:r>
              <a:rPr lang="ar-SA" sz="3200" dirty="0" smtClean="0">
                <a:solidFill>
                  <a:schemeClr val="bg1"/>
                </a:solidFill>
                <a:latin typeface="Adobe Arabic" pitchFamily="18" charset="-78"/>
                <a:cs typeface="Adobe Arabic" pitchFamily="18" charset="-78"/>
              </a:rPr>
              <a:t> الوفاء</a:t>
            </a:r>
          </a:p>
          <a:p>
            <a:r>
              <a:rPr lang="ar-SA" sz="3200" dirty="0" smtClean="0">
                <a:solidFill>
                  <a:schemeClr val="bg1"/>
                </a:solidFill>
                <a:latin typeface="Adobe Arabic" pitchFamily="18" charset="-78"/>
                <a:cs typeface="Adobe Arabic" pitchFamily="18" charset="-78"/>
              </a:rPr>
              <a:t>و يكون بذلك غدارا .. و الغدر أصله الكذب </a:t>
            </a:r>
            <a:r>
              <a:rPr lang="ar-SA" sz="3200" dirty="0" err="1" smtClean="0">
                <a:solidFill>
                  <a:schemeClr val="bg1"/>
                </a:solidFill>
                <a:latin typeface="Adobe Arabic" pitchFamily="18" charset="-78"/>
                <a:cs typeface="Adobe Arabic" pitchFamily="18" charset="-78"/>
              </a:rPr>
              <a:t>و</a:t>
            </a:r>
            <a:r>
              <a:rPr lang="ar-SA" sz="3200" dirty="0" smtClean="0">
                <a:solidFill>
                  <a:schemeClr val="bg1"/>
                </a:solidFill>
                <a:latin typeface="Adobe Arabic" pitchFamily="18" charset="-78"/>
                <a:cs typeface="Adobe Arabic" pitchFamily="18" charset="-78"/>
              </a:rPr>
              <a:t> الفجور</a:t>
            </a:r>
          </a:p>
          <a:p>
            <a:r>
              <a:rPr lang="ar-SA" sz="3200" dirty="0" smtClean="0">
                <a:solidFill>
                  <a:schemeClr val="tx2">
                    <a:lumMod val="75000"/>
                  </a:schemeClr>
                </a:solidFill>
                <a:latin typeface="Adobe Arabic" pitchFamily="18" charset="-78"/>
                <a:cs typeface="Adobe Arabic" pitchFamily="18" charset="-78"/>
              </a:rPr>
              <a:t>وقد جعل الله الوفاء قواماً لصلاح أمور الناس، وقد قال الله عز وجل: </a:t>
            </a:r>
            <a:br>
              <a:rPr lang="ar-SA" sz="3200" dirty="0" smtClean="0">
                <a:solidFill>
                  <a:schemeClr val="tx2">
                    <a:lumMod val="75000"/>
                  </a:schemeClr>
                </a:solidFill>
                <a:latin typeface="Adobe Arabic" pitchFamily="18" charset="-78"/>
                <a:cs typeface="Adobe Arabic" pitchFamily="18" charset="-78"/>
              </a:rPr>
            </a:br>
            <a:r>
              <a:rPr lang="ar-SA" sz="3200" dirty="0" smtClean="0">
                <a:solidFill>
                  <a:schemeClr val="tx2">
                    <a:lumMod val="75000"/>
                  </a:schemeClr>
                </a:solidFill>
                <a:latin typeface="Adobe Arabic" pitchFamily="18" charset="-78"/>
                <a:cs typeface="Adobe Arabic" pitchFamily="18" charset="-78"/>
              </a:rPr>
              <a:t>﴿وَأَوْفُوا بِعَهْدِي أُوفِ بِعَهْدِكُمْ وَإِيَّايَ فَارْهَبُونِ (40) ﴾</a:t>
            </a:r>
            <a:br>
              <a:rPr lang="ar-SA" sz="3200" dirty="0" smtClean="0">
                <a:solidFill>
                  <a:schemeClr val="tx2">
                    <a:lumMod val="75000"/>
                  </a:schemeClr>
                </a:solidFill>
                <a:latin typeface="Adobe Arabic" pitchFamily="18" charset="-78"/>
                <a:cs typeface="Adobe Arabic" pitchFamily="18" charset="-78"/>
              </a:rPr>
            </a:br>
            <a:r>
              <a:rPr lang="ar-SA" sz="3200" dirty="0" smtClean="0">
                <a:solidFill>
                  <a:schemeClr val="tx2">
                    <a:lumMod val="75000"/>
                  </a:schemeClr>
                </a:solidFill>
                <a:latin typeface="Adobe Arabic" pitchFamily="18" charset="-78"/>
                <a:cs typeface="Adobe Arabic" pitchFamily="18" charset="-78"/>
              </a:rPr>
              <a:t>(سورة البقرة)</a:t>
            </a:r>
          </a:p>
          <a:p>
            <a:endParaRPr lang="ar-SA" sz="2400" dirty="0" smtClean="0">
              <a:solidFill>
                <a:schemeClr val="bg1"/>
              </a:solidFill>
              <a:latin typeface="Adobe Arabic" pitchFamily="18" charset="-78"/>
              <a:cs typeface="Adobe Arabic" pitchFamily="18" charset="-78"/>
            </a:endParaRPr>
          </a:p>
          <a:p>
            <a:endParaRPr lang="ar-SA" sz="2400" dirty="0" smtClean="0">
              <a:solidFill>
                <a:schemeClr val="bg1"/>
              </a:solidFill>
              <a:latin typeface="Adobe Arabic" pitchFamily="18" charset="-78"/>
              <a:cs typeface="Adobe Arabic" pitchFamily="18" charset="-78"/>
            </a:endParaRPr>
          </a:p>
          <a:p>
            <a:endParaRPr lang="ar-SA"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22840213133card5.jpg"/>
          <p:cNvPicPr>
            <a:picLocks noChangeAspect="1"/>
          </p:cNvPicPr>
          <p:nvPr/>
        </p:nvPicPr>
        <p:blipFill>
          <a:blip r:embed="rId2"/>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75000"/>
              </a:schemeClr>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304800" y="304800"/>
            <a:ext cx="8534400" cy="6155531"/>
          </a:xfrm>
          <a:prstGeom prst="rect">
            <a:avLst/>
          </a:prstGeom>
          <a:noFill/>
        </p:spPr>
        <p:txBody>
          <a:bodyPr wrap="square" rtlCol="1">
            <a:spAutoFit/>
          </a:bodyPr>
          <a:lstStyle/>
          <a:p>
            <a:r>
              <a:rPr lang="ar-SA" sz="3200" dirty="0" smtClean="0">
                <a:solidFill>
                  <a:schemeClr val="accent4">
                    <a:lumMod val="20000"/>
                    <a:lumOff val="80000"/>
                  </a:schemeClr>
                </a:solidFill>
              </a:rPr>
              <a:t>صور الوفاء :</a:t>
            </a:r>
          </a:p>
          <a:p>
            <a:r>
              <a:rPr lang="ar-SA" sz="2800" b="1" dirty="0" smtClean="0">
                <a:solidFill>
                  <a:schemeClr val="accent4">
                    <a:lumMod val="50000"/>
                  </a:schemeClr>
                </a:solidFill>
                <a:latin typeface="Adobe Arabic" pitchFamily="18" charset="-78"/>
                <a:cs typeface="Adobe Arabic" pitchFamily="18" charset="-78"/>
              </a:rPr>
              <a:t>1</a:t>
            </a:r>
            <a:r>
              <a:rPr lang="ar-SA" sz="3200" b="1" dirty="0" smtClean="0">
                <a:solidFill>
                  <a:schemeClr val="accent4">
                    <a:lumMod val="50000"/>
                  </a:schemeClr>
                </a:solidFill>
                <a:latin typeface="Adobe Arabic" pitchFamily="18" charset="-78"/>
                <a:cs typeface="Adobe Arabic" pitchFamily="18" charset="-78"/>
              </a:rPr>
              <a:t>-الوفاء مع الله</a:t>
            </a:r>
            <a:r>
              <a:rPr lang="ar-SA" sz="3200" b="1" dirty="0" smtClean="0">
                <a:latin typeface="Adobe Arabic" pitchFamily="18" charset="-78"/>
                <a:cs typeface="Adobe Arabic" pitchFamily="18" charset="-78"/>
              </a:rPr>
              <a:t>:</a:t>
            </a:r>
            <a:endParaRPr lang="ar-SA" sz="2800" b="1" dirty="0" smtClean="0">
              <a:latin typeface="Adobe Arabic" pitchFamily="18" charset="-78"/>
              <a:cs typeface="Adobe Arabic" pitchFamily="18" charset="-78"/>
            </a:endParaRPr>
          </a:p>
          <a:p>
            <a:r>
              <a:rPr lang="ar-SA" sz="2800" b="1" dirty="0" smtClean="0">
                <a:latin typeface="Adobe Arabic" pitchFamily="18" charset="-78"/>
                <a:cs typeface="Adobe Arabic" pitchFamily="18" charset="-78"/>
              </a:rPr>
              <a:t>بين الإنسان وبين الله -سبحانه- عهد عظيم مقدس هو أن يعبده وحده لا يشرك </a:t>
            </a:r>
            <a:r>
              <a:rPr lang="ar-SA" sz="2800" b="1" dirty="0" err="1" smtClean="0">
                <a:latin typeface="Adobe Arabic" pitchFamily="18" charset="-78"/>
                <a:cs typeface="Adobe Arabic" pitchFamily="18" charset="-78"/>
              </a:rPr>
              <a:t>به</a:t>
            </a:r>
            <a:r>
              <a:rPr lang="ar-SA" sz="2800" b="1" dirty="0" smtClean="0">
                <a:latin typeface="Adobe Arabic" pitchFamily="18" charset="-78"/>
                <a:cs typeface="Adobe Arabic" pitchFamily="18" charset="-78"/>
              </a:rPr>
              <a:t> شيئًا، وأن يبتعد عن عبادة الشيطان </a:t>
            </a:r>
            <a:r>
              <a:rPr lang="ar-SA" sz="2800" b="1" dirty="0" err="1" smtClean="0">
                <a:latin typeface="Adobe Arabic" pitchFamily="18" charset="-78"/>
                <a:cs typeface="Adobe Arabic" pitchFamily="18" charset="-78"/>
              </a:rPr>
              <a:t>واتباع</a:t>
            </a:r>
            <a:r>
              <a:rPr lang="ar-SA" sz="2800" b="1" dirty="0" smtClean="0">
                <a:latin typeface="Adobe Arabic" pitchFamily="18" charset="-78"/>
                <a:cs typeface="Adobe Arabic" pitchFamily="18" charset="-78"/>
              </a:rPr>
              <a:t> سبيله، يقول الله عز وجل: {ألم أعهد إليكم يا بني آدم ألا تعبدوا الشيطان إنه لكم عدو مبين. وأن اعبدوني هذا صراط مستقيم} [يـس: 60-61].</a:t>
            </a:r>
          </a:p>
          <a:p>
            <a:endParaRPr lang="ar-SA" sz="2800" b="1" dirty="0" smtClean="0">
              <a:latin typeface="Adobe Arabic" pitchFamily="18" charset="-78"/>
              <a:cs typeface="Adobe Arabic" pitchFamily="18" charset="-78"/>
            </a:endParaRPr>
          </a:p>
          <a:p>
            <a:r>
              <a:rPr lang="ar-SA" sz="3200" b="1" dirty="0" smtClean="0">
                <a:solidFill>
                  <a:schemeClr val="accent4">
                    <a:lumMod val="50000"/>
                  </a:schemeClr>
                </a:solidFill>
                <a:latin typeface="Adobe Arabic" pitchFamily="18" charset="-78"/>
                <a:cs typeface="Adobe Arabic" pitchFamily="18" charset="-78"/>
              </a:rPr>
              <a:t>2-الوفاء بالعهود </a:t>
            </a:r>
            <a:r>
              <a:rPr lang="ar-SA" sz="3200" b="1" dirty="0" err="1" smtClean="0">
                <a:solidFill>
                  <a:schemeClr val="accent4">
                    <a:lumMod val="50000"/>
                  </a:schemeClr>
                </a:solidFill>
                <a:latin typeface="Adobe Arabic" pitchFamily="18" charset="-78"/>
                <a:cs typeface="Adobe Arabic" pitchFamily="18" charset="-78"/>
              </a:rPr>
              <a:t>و</a:t>
            </a:r>
            <a:r>
              <a:rPr lang="ar-SA" sz="3200" b="1" dirty="0" smtClean="0">
                <a:solidFill>
                  <a:schemeClr val="accent4">
                    <a:lumMod val="50000"/>
                  </a:schemeClr>
                </a:solidFill>
                <a:latin typeface="Adobe Arabic" pitchFamily="18" charset="-78"/>
                <a:cs typeface="Adobe Arabic" pitchFamily="18" charset="-78"/>
              </a:rPr>
              <a:t> المواثيق </a:t>
            </a:r>
            <a:r>
              <a:rPr lang="ar-SA" sz="2800" b="1" dirty="0" smtClean="0">
                <a:solidFill>
                  <a:schemeClr val="accent4">
                    <a:lumMod val="50000"/>
                  </a:schemeClr>
                </a:solidFill>
                <a:latin typeface="Adobe Arabic" pitchFamily="18" charset="-78"/>
                <a:cs typeface="Adobe Arabic" pitchFamily="18" charset="-78"/>
              </a:rPr>
              <a:t>:</a:t>
            </a:r>
          </a:p>
          <a:p>
            <a:r>
              <a:rPr lang="ar-SA" sz="2800" b="1" dirty="0" smtClean="0">
                <a:solidFill>
                  <a:schemeClr val="tx1">
                    <a:lumMod val="95000"/>
                    <a:lumOff val="5000"/>
                  </a:schemeClr>
                </a:solidFill>
                <a:latin typeface="Adobe Arabic" pitchFamily="18" charset="-78"/>
                <a:cs typeface="Adobe Arabic" pitchFamily="18" charset="-78"/>
              </a:rPr>
              <a:t>أن </a:t>
            </a:r>
            <a:r>
              <a:rPr lang="ar-SA" sz="2800" b="1" dirty="0" err="1" smtClean="0">
                <a:solidFill>
                  <a:schemeClr val="tx1">
                    <a:lumMod val="95000"/>
                    <a:lumOff val="5000"/>
                  </a:schemeClr>
                </a:solidFill>
                <a:latin typeface="Adobe Arabic" pitchFamily="18" charset="-78"/>
                <a:cs typeface="Adobe Arabic" pitchFamily="18" charset="-78"/>
              </a:rPr>
              <a:t>يأخد</a:t>
            </a:r>
            <a:r>
              <a:rPr lang="ar-SA" sz="2800" b="1" dirty="0" smtClean="0">
                <a:solidFill>
                  <a:schemeClr val="tx1">
                    <a:lumMod val="95000"/>
                    <a:lumOff val="5000"/>
                  </a:schemeClr>
                </a:solidFill>
                <a:latin typeface="Adobe Arabic" pitchFamily="18" charset="-78"/>
                <a:cs typeface="Adobe Arabic" pitchFamily="18" charset="-78"/>
              </a:rPr>
              <a:t> الإنسان على نفسه عهدا فيتممه </a:t>
            </a:r>
            <a:r>
              <a:rPr lang="ar-SA" sz="2800" b="1" dirty="0" err="1" smtClean="0">
                <a:solidFill>
                  <a:schemeClr val="tx1">
                    <a:lumMod val="95000"/>
                    <a:lumOff val="5000"/>
                  </a:schemeClr>
                </a:solidFill>
                <a:latin typeface="Adobe Arabic" pitchFamily="18" charset="-78"/>
                <a:cs typeface="Adobe Arabic" pitchFamily="18" charset="-78"/>
              </a:rPr>
              <a:t>و</a:t>
            </a:r>
            <a:r>
              <a:rPr lang="ar-SA" sz="2800" b="1" dirty="0" smtClean="0">
                <a:solidFill>
                  <a:schemeClr val="tx1">
                    <a:lumMod val="95000"/>
                    <a:lumOff val="5000"/>
                  </a:schemeClr>
                </a:solidFill>
                <a:latin typeface="Adobe Arabic" pitchFamily="18" charset="-78"/>
                <a:cs typeface="Adobe Arabic" pitchFamily="18" charset="-78"/>
              </a:rPr>
              <a:t> يعمل بما عاهد نفسه عليه .. فالإسلام يوصي باحترام العقود وتنفيذ الشروط التي تم الاتفاق عليها،</a:t>
            </a:r>
            <a:r>
              <a:rPr lang="ar-SA" sz="2800" b="1" dirty="0" smtClean="0"/>
              <a:t> </a:t>
            </a:r>
            <a:r>
              <a:rPr lang="ar-SA" sz="2800" b="1" dirty="0" smtClean="0">
                <a:latin typeface="Adobe Arabic" pitchFamily="18" charset="-78"/>
                <a:cs typeface="Adobe Arabic" pitchFamily="18" charset="-78"/>
              </a:rPr>
              <a:t>والمسلم يفي بعهده ما دام هذا العهد فيه طاعة لله رب العالمين، أما إذا كان فيه معصية وضرر بالآخرين، فيجب عليه ألا يؤديه.</a:t>
            </a:r>
            <a:r>
              <a:rPr lang="ar-SA" sz="2800" b="1" dirty="0" smtClean="0">
                <a:solidFill>
                  <a:schemeClr val="tx1">
                    <a:lumMod val="95000"/>
                    <a:lumOff val="5000"/>
                  </a:schemeClr>
                </a:solidFill>
                <a:latin typeface="Adobe Arabic" pitchFamily="18" charset="-78"/>
                <a:cs typeface="Adobe Arabic" pitchFamily="18" charset="-78"/>
              </a:rPr>
              <a:t>وقد قال النبي صلى الله عليه وسلم: (المسلمون عند شروطهم) [البخاري]</a:t>
            </a:r>
            <a:endParaRPr lang="ar-SA" sz="2800" b="1" dirty="0">
              <a:solidFill>
                <a:schemeClr val="tx1">
                  <a:lumMod val="95000"/>
                  <a:lumOff val="5000"/>
                </a:schemeClr>
              </a:solidFill>
              <a:latin typeface="Adobe Arabic" pitchFamily="18" charset="-78"/>
              <a:cs typeface="Adobe Arabic" pitchFamily="18" charset="-78"/>
            </a:endParaRPr>
          </a:p>
          <a:p>
            <a:r>
              <a:rPr lang="ar-SA" sz="2800" dirty="0" smtClean="0">
                <a:latin typeface="Adobe Arabic" pitchFamily="18" charset="-78"/>
                <a:cs typeface="Adobe Arabic" pitchFamily="18" charset="-78"/>
              </a:rPr>
              <a:t>﴿وَمَنْ أَوْفَى بِمَا عَاهَدَ عَلَيْهُ اللَّهَ فَسَيُؤْتِيهِ أَجْراً عَظِيماً (10) ﴾</a:t>
            </a:r>
            <a:br>
              <a:rPr lang="ar-SA" sz="2800" dirty="0" smtClean="0">
                <a:latin typeface="Adobe Arabic" pitchFamily="18" charset="-78"/>
                <a:cs typeface="Adobe Arabic" pitchFamily="18" charset="-78"/>
              </a:rPr>
            </a:br>
            <a:r>
              <a:rPr lang="ar-SA" sz="2800" dirty="0" smtClean="0">
                <a:latin typeface="Adobe Arabic" pitchFamily="18" charset="-78"/>
                <a:cs typeface="Adobe Arabic" pitchFamily="18" charset="-78"/>
              </a:rPr>
              <a:t>(سورة الفتح)</a:t>
            </a:r>
            <a:endParaRPr lang="ar-SA" sz="2800" dirty="0" smtClean="0">
              <a:solidFill>
                <a:schemeClr val="tx1">
                  <a:lumMod val="95000"/>
                  <a:lumOff val="5000"/>
                </a:schemeClr>
              </a:solidFill>
              <a:latin typeface="Adobe Arabic" pitchFamily="18" charset="-78"/>
              <a:cs typeface="Adobe Arabic" pitchFamily="18" charset="-78"/>
            </a:endParaRPr>
          </a:p>
          <a:p>
            <a:endParaRPr lang="ar-SA" dirty="0"/>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75000"/>
              </a:schemeClr>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304800" y="228600"/>
            <a:ext cx="8610600" cy="6740307"/>
          </a:xfrm>
          <a:prstGeom prst="rect">
            <a:avLst/>
          </a:prstGeom>
          <a:noFill/>
        </p:spPr>
        <p:txBody>
          <a:bodyPr wrap="square" rtlCol="1">
            <a:spAutoFit/>
          </a:bodyPr>
          <a:lstStyle/>
          <a:p>
            <a:r>
              <a:rPr lang="ar-SA" sz="3200" dirty="0" smtClean="0">
                <a:solidFill>
                  <a:schemeClr val="accent4">
                    <a:lumMod val="50000"/>
                  </a:schemeClr>
                </a:solidFill>
                <a:latin typeface="Adobe Arabic" pitchFamily="18" charset="-78"/>
                <a:cs typeface="Adobe Arabic" pitchFamily="18" charset="-78"/>
              </a:rPr>
              <a:t>3-ا</a:t>
            </a:r>
            <a:r>
              <a:rPr lang="ar-SA" sz="3200" b="1" dirty="0" smtClean="0">
                <a:solidFill>
                  <a:schemeClr val="accent4">
                    <a:lumMod val="50000"/>
                  </a:schemeClr>
                </a:solidFill>
                <a:latin typeface="Adobe Arabic" pitchFamily="18" charset="-78"/>
                <a:cs typeface="Adobe Arabic" pitchFamily="18" charset="-78"/>
              </a:rPr>
              <a:t>لوفاء بالكيل والميزان:</a:t>
            </a:r>
          </a:p>
          <a:p>
            <a:r>
              <a:rPr lang="ar-SA" sz="2800" b="1" dirty="0" smtClean="0">
                <a:latin typeface="Adobe Arabic" pitchFamily="18" charset="-78"/>
                <a:cs typeface="Adobe Arabic" pitchFamily="18" charset="-78"/>
              </a:rPr>
              <a:t>فالمسلم يفي بالوزن، فلا ينقصه، لأن الله -تعالى- قال: {أوفوا المكيال والميزان بالقسط ولا تبخسوا الناس أشياءهم} [هود: 85].</a:t>
            </a:r>
          </a:p>
          <a:p>
            <a:endParaRPr lang="ar-SA" sz="2800" b="1" dirty="0">
              <a:solidFill>
                <a:schemeClr val="accent4">
                  <a:lumMod val="50000"/>
                </a:schemeClr>
              </a:solidFill>
              <a:latin typeface="Adobe Arabic" pitchFamily="18" charset="-78"/>
              <a:cs typeface="Adobe Arabic" pitchFamily="18" charset="-78"/>
            </a:endParaRPr>
          </a:p>
          <a:p>
            <a:r>
              <a:rPr lang="ar-SA" sz="3200" b="1" dirty="0" smtClean="0">
                <a:solidFill>
                  <a:schemeClr val="accent4">
                    <a:lumMod val="50000"/>
                  </a:schemeClr>
                </a:solidFill>
                <a:latin typeface="Adobe Arabic" pitchFamily="18" charset="-78"/>
                <a:cs typeface="Adobe Arabic" pitchFamily="18" charset="-78"/>
              </a:rPr>
              <a:t>4-الوفاء بالنذر:</a:t>
            </a:r>
          </a:p>
          <a:p>
            <a:r>
              <a:rPr lang="ar-SA" sz="2800" b="1" dirty="0" smtClean="0">
                <a:latin typeface="Adobe Arabic" pitchFamily="18" charset="-78"/>
                <a:cs typeface="Adobe Arabic" pitchFamily="18" charset="-78"/>
              </a:rPr>
              <a:t>والمسلم يفي بنذره ويؤدي ما عاهد الله على أدائه. والنذر: هو أن يلتزم الإنسان بفعل طاعة لله -سبحانه-. ومن صفات أهل الجنة أنهم يوفون بالنذر، يقول تعالى: {يوفون بالنذر ويخافون يومًا كان شره مستطيرًا}.[الإنسان: 7].</a:t>
            </a:r>
          </a:p>
          <a:p>
            <a:r>
              <a:rPr lang="ar-SA" sz="2800" b="1" dirty="0" smtClean="0">
                <a:latin typeface="Adobe Arabic" pitchFamily="18" charset="-78"/>
                <a:cs typeface="Adobe Arabic" pitchFamily="18" charset="-78"/>
              </a:rPr>
              <a:t>ويشترط أن يكون النذر في خير، أما إن كان غير ذلك فلا وفاء فيه.</a:t>
            </a:r>
          </a:p>
          <a:p>
            <a:endParaRPr lang="ar-SA" sz="2800" b="1" dirty="0">
              <a:solidFill>
                <a:schemeClr val="accent4">
                  <a:lumMod val="50000"/>
                </a:schemeClr>
              </a:solidFill>
              <a:latin typeface="Adobe Arabic" pitchFamily="18" charset="-78"/>
              <a:cs typeface="Adobe Arabic" pitchFamily="18" charset="-78"/>
            </a:endParaRPr>
          </a:p>
          <a:p>
            <a:r>
              <a:rPr lang="ar-SA" sz="3200" b="1" dirty="0" smtClean="0">
                <a:solidFill>
                  <a:schemeClr val="accent4">
                    <a:lumMod val="50000"/>
                  </a:schemeClr>
                </a:solidFill>
                <a:latin typeface="Adobe Arabic" pitchFamily="18" charset="-78"/>
                <a:cs typeface="Adobe Arabic" pitchFamily="18" charset="-78"/>
              </a:rPr>
              <a:t>5-الوفاء بالوعد: </a:t>
            </a:r>
          </a:p>
          <a:p>
            <a:r>
              <a:rPr lang="ar-SA" sz="2800" b="1" dirty="0" smtClean="0">
                <a:latin typeface="Adobe Arabic" pitchFamily="18" charset="-78"/>
                <a:cs typeface="Adobe Arabic" pitchFamily="18" charset="-78"/>
              </a:rPr>
              <a:t>المسلم يفي بوعده ولا يخلفه، فإذا ما وعد أحدًا، وفي بوعده ولم يخلف؛ لأنه يعلم أن إخلاف الوعد من صفات المنافقين. قال الرسول صلى الله عليه وسلم: (آية المنافق ثلاث: إذا حدَّث كذب، وإذا وعد أخلف، وإذا ائتمن خان) [متفق عليه].</a:t>
            </a:r>
            <a:br>
              <a:rPr lang="ar-SA" sz="2800" b="1" dirty="0" smtClean="0">
                <a:latin typeface="Adobe Arabic" pitchFamily="18" charset="-78"/>
                <a:cs typeface="Adobe Arabic" pitchFamily="18" charset="-78"/>
              </a:rPr>
            </a:br>
            <a:endParaRPr lang="ar-SA" sz="2800" dirty="0">
              <a:solidFill>
                <a:schemeClr val="accent4">
                  <a:lumMod val="50000"/>
                </a:schemeClr>
              </a:solidFill>
              <a:latin typeface="Adobe Arabic" pitchFamily="18" charset="-78"/>
              <a:cs typeface="Adobe Arabic" pitchFamily="18" charset="-78"/>
            </a:endParaRP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75000"/>
              </a:schemeClr>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457200" y="533400"/>
            <a:ext cx="8153400" cy="1908215"/>
          </a:xfrm>
          <a:prstGeom prst="rect">
            <a:avLst/>
          </a:prstGeom>
          <a:noFill/>
        </p:spPr>
        <p:txBody>
          <a:bodyPr wrap="square" rtlCol="1">
            <a:spAutoFit/>
          </a:bodyPr>
          <a:lstStyle/>
          <a:p>
            <a:r>
              <a:rPr lang="ar-SA" sz="3600" dirty="0" smtClean="0">
                <a:solidFill>
                  <a:schemeClr val="accent4">
                    <a:lumMod val="50000"/>
                  </a:schemeClr>
                </a:solidFill>
                <a:latin typeface="Adobe Arabic" pitchFamily="18" charset="-78"/>
                <a:cs typeface="Adobe Arabic" pitchFamily="18" charset="-78"/>
              </a:rPr>
              <a:t>صور أخرى للوفاء :</a:t>
            </a:r>
          </a:p>
          <a:p>
            <a:endParaRPr lang="ar-SA" sz="2800" dirty="0" smtClean="0">
              <a:solidFill>
                <a:schemeClr val="tx1">
                  <a:lumMod val="95000"/>
                  <a:lumOff val="5000"/>
                </a:schemeClr>
              </a:solidFill>
              <a:latin typeface="Adobe Arabic" pitchFamily="18" charset="-78"/>
              <a:cs typeface="Adobe Arabic" pitchFamily="18" charset="-78"/>
            </a:endParaRPr>
          </a:p>
          <a:p>
            <a:endParaRPr lang="ar-SA" sz="3600" dirty="0" smtClean="0">
              <a:solidFill>
                <a:schemeClr val="tx1">
                  <a:lumMod val="95000"/>
                  <a:lumOff val="5000"/>
                </a:schemeClr>
              </a:solidFill>
              <a:latin typeface="Adobe Arabic" pitchFamily="18" charset="-78"/>
              <a:cs typeface="Adobe Arabic" pitchFamily="18" charset="-78"/>
            </a:endParaRPr>
          </a:p>
          <a:p>
            <a:endParaRPr lang="ar-SA" dirty="0"/>
          </a:p>
        </p:txBody>
      </p:sp>
      <p:graphicFrame>
        <p:nvGraphicFramePr>
          <p:cNvPr id="3" name="رسم تخطيطي 2"/>
          <p:cNvGraphicFramePr/>
          <p:nvPr/>
        </p:nvGraphicFramePr>
        <p:xfrm>
          <a:off x="304800" y="304800"/>
          <a:ext cx="8839200" cy="624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457200" y="381001"/>
            <a:ext cx="8229600" cy="4861382"/>
          </a:xfrm>
          <a:prstGeom prst="rect">
            <a:avLst/>
          </a:prstGeom>
          <a:noFill/>
        </p:spPr>
        <p:txBody>
          <a:bodyPr wrap="square" rtlCol="1">
            <a:spAutoFit/>
          </a:bodyPr>
          <a:lstStyle/>
          <a:p>
            <a:r>
              <a:rPr lang="ar-SA" sz="3600" dirty="0" smtClean="0">
                <a:solidFill>
                  <a:schemeClr val="accent3">
                    <a:lumMod val="50000"/>
                  </a:schemeClr>
                </a:solidFill>
                <a:latin typeface="Adobe Arabic" pitchFamily="18" charset="-78"/>
                <a:cs typeface="Adobe Arabic" pitchFamily="18" charset="-78"/>
              </a:rPr>
              <a:t>ضد الوفاء : </a:t>
            </a:r>
            <a:r>
              <a:rPr lang="ar-SA" sz="3600" b="1" dirty="0" smtClean="0">
                <a:solidFill>
                  <a:srgbClr val="C00000"/>
                </a:solidFill>
                <a:latin typeface="Adobe Arabic" pitchFamily="18" charset="-78"/>
                <a:cs typeface="Adobe Arabic" pitchFamily="18" charset="-78"/>
              </a:rPr>
              <a:t>الغدر </a:t>
            </a:r>
            <a:r>
              <a:rPr lang="ar-SA" sz="3600" b="1" dirty="0" err="1" smtClean="0">
                <a:solidFill>
                  <a:srgbClr val="C00000"/>
                </a:solidFill>
                <a:latin typeface="Adobe Arabic" pitchFamily="18" charset="-78"/>
                <a:cs typeface="Adobe Arabic" pitchFamily="18" charset="-78"/>
              </a:rPr>
              <a:t>و</a:t>
            </a:r>
            <a:r>
              <a:rPr lang="ar-SA" sz="3600" b="1" dirty="0" smtClean="0">
                <a:solidFill>
                  <a:srgbClr val="C00000"/>
                </a:solidFill>
                <a:latin typeface="Adobe Arabic" pitchFamily="18" charset="-78"/>
                <a:cs typeface="Adobe Arabic" pitchFamily="18" charset="-78"/>
              </a:rPr>
              <a:t> الخيانة</a:t>
            </a:r>
          </a:p>
          <a:p>
            <a:r>
              <a:rPr lang="ar-SA" sz="2800" b="1" dirty="0" smtClean="0">
                <a:latin typeface="Adobe Arabic" pitchFamily="18" charset="-78"/>
                <a:cs typeface="Adobe Arabic" pitchFamily="18" charset="-78"/>
              </a:rPr>
              <a:t>الغدر خلق ذميم، والخيانة هي عدم الوفاء بالعهود، وهي الغش في الكيل والميزان.. وما شابه ذلك. يقول الله -تعالى-: {إن الله لا يحب الخائنين} [الأنفال: 58]. وقال تعالى: {الذين ينقضون عهد الله من بعد ميثاقه ويقطعون ما أمر الله </a:t>
            </a:r>
            <a:r>
              <a:rPr lang="ar-SA" sz="2800" b="1" dirty="0" err="1" smtClean="0">
                <a:latin typeface="Adobe Arabic" pitchFamily="18" charset="-78"/>
                <a:cs typeface="Adobe Arabic" pitchFamily="18" charset="-78"/>
              </a:rPr>
              <a:t>به</a:t>
            </a:r>
            <a:r>
              <a:rPr lang="ar-SA" sz="2800" b="1" dirty="0" smtClean="0">
                <a:latin typeface="Adobe Arabic" pitchFamily="18" charset="-78"/>
                <a:cs typeface="Adobe Arabic" pitchFamily="18" charset="-78"/>
              </a:rPr>
              <a:t> أن يوصل ويفسدون في الأرض أولئك هم الخاسرون} [البقرة: 27].</a:t>
            </a:r>
          </a:p>
          <a:p>
            <a:endParaRPr lang="ar-SA" sz="2800" b="1" dirty="0">
              <a:latin typeface="Adobe Arabic" pitchFamily="18" charset="-78"/>
              <a:cs typeface="Adobe Arabic" pitchFamily="18" charset="-78"/>
            </a:endParaRPr>
          </a:p>
          <a:p>
            <a:r>
              <a:rPr lang="ar-SA" sz="2800" b="1" dirty="0" smtClean="0">
                <a:latin typeface="Adobe Arabic" pitchFamily="18" charset="-78"/>
                <a:cs typeface="Adobe Arabic" pitchFamily="18" charset="-78"/>
              </a:rPr>
              <a:t>فمن تخلى عن الوفاء فقد انسلخ عن </a:t>
            </a:r>
            <a:r>
              <a:rPr lang="ar-SA" sz="2800" b="1" dirty="0" err="1" smtClean="0">
                <a:latin typeface="Adobe Arabic" pitchFamily="18" charset="-78"/>
                <a:cs typeface="Adobe Arabic" pitchFamily="18" charset="-78"/>
              </a:rPr>
              <a:t>انسانيته</a:t>
            </a:r>
            <a:r>
              <a:rPr lang="ar-SA" sz="2800" b="1" dirty="0" smtClean="0">
                <a:latin typeface="Adobe Arabic" pitchFamily="18" charset="-78"/>
                <a:cs typeface="Adobe Arabic" pitchFamily="18" charset="-78"/>
              </a:rPr>
              <a:t> و تخلى عن مروءته</a:t>
            </a:r>
          </a:p>
          <a:p>
            <a:r>
              <a:rPr lang="ar-SA" sz="2800" b="1" dirty="0" smtClean="0">
                <a:latin typeface="Adobe Arabic" pitchFamily="18" charset="-78"/>
                <a:cs typeface="Adobe Arabic" pitchFamily="18" charset="-78"/>
              </a:rPr>
              <a:t>و كان أقل شأنا من بعض أنواع الحيوانات المطبوعة على الوفاء</a:t>
            </a:r>
            <a:r>
              <a:rPr lang="ar-SA" sz="3600" b="1" dirty="0" smtClean="0"/>
              <a:t/>
            </a:r>
            <a:br>
              <a:rPr lang="ar-SA" sz="3600" b="1" dirty="0" smtClean="0"/>
            </a:br>
            <a:r>
              <a:rPr lang="ar-SA" sz="3600" b="1" dirty="0" smtClean="0">
                <a:solidFill>
                  <a:schemeClr val="accent4">
                    <a:lumMod val="50000"/>
                  </a:schemeClr>
                </a:solidFill>
                <a:latin typeface="Adobe Arabic" pitchFamily="18" charset="-78"/>
                <a:cs typeface="Adobe Arabic" pitchFamily="18" charset="-78"/>
              </a:rPr>
              <a:t> </a:t>
            </a:r>
          </a:p>
          <a:p>
            <a:endParaRPr lang="ar-SA" sz="3200" dirty="0">
              <a:solidFill>
                <a:schemeClr val="accent4">
                  <a:lumMod val="50000"/>
                </a:schemeClr>
              </a:solidFill>
              <a:latin typeface="Adobe Arabic" pitchFamily="18" charset="-78"/>
              <a:cs typeface="Adobe Arabic" pitchFamily="18" charset="-78"/>
            </a:endParaRPr>
          </a:p>
        </p:txBody>
      </p:sp>
      <p:pic>
        <p:nvPicPr>
          <p:cNvPr id="3" name="صورة 2" descr="41570_108896552486958_3405190_n.jpg"/>
          <p:cNvPicPr>
            <a:picLocks noChangeAspect="1"/>
          </p:cNvPicPr>
          <p:nvPr/>
        </p:nvPicPr>
        <p:blipFill>
          <a:blip r:embed="rId2"/>
          <a:stretch>
            <a:fillRect/>
          </a:stretch>
        </p:blipFill>
        <p:spPr>
          <a:xfrm>
            <a:off x="228600" y="3581400"/>
            <a:ext cx="2743200" cy="3124200"/>
          </a:xfrm>
          <a:prstGeom prst="ellipse">
            <a:avLst/>
          </a:prstGeom>
          <a:ln>
            <a:noFill/>
          </a:ln>
          <a:effectLst>
            <a:softEdge rad="112500"/>
          </a:effectLst>
        </p:spPr>
      </p:pic>
      <p:pic>
        <p:nvPicPr>
          <p:cNvPr id="4" name="صورة 3" descr="2-faces.jpg"/>
          <p:cNvPicPr>
            <a:picLocks noChangeAspect="1"/>
          </p:cNvPicPr>
          <p:nvPr/>
        </p:nvPicPr>
        <p:blipFill>
          <a:blip r:embed="rId3"/>
          <a:stretch>
            <a:fillRect/>
          </a:stretch>
        </p:blipFill>
        <p:spPr>
          <a:xfrm>
            <a:off x="3429000" y="4038600"/>
            <a:ext cx="5324475" cy="2667000"/>
          </a:xfrm>
          <a:prstGeom prst="rect">
            <a:avLst/>
          </a:prstGeom>
          <a:ln>
            <a:noFill/>
          </a:ln>
          <a:effectLst>
            <a:softEdge rad="112500"/>
          </a:effectLst>
        </p:spPr>
      </p:pic>
    </p:spTree>
  </p:cSld>
  <p:clrMapOvr>
    <a:masterClrMapping/>
  </p:clrMapOvr>
  <p:transition spd="med">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4800" b="1" dirty="0" smtClean="0">
                <a:solidFill>
                  <a:schemeClr val="accent4">
                    <a:lumMod val="50000"/>
                  </a:schemeClr>
                </a:solidFill>
                <a:latin typeface="Adobe Arabic" pitchFamily="18" charset="-78"/>
                <a:cs typeface="Adobe Arabic" pitchFamily="18" charset="-78"/>
              </a:rPr>
              <a:t>قصص في الوفاء</a:t>
            </a:r>
            <a:endParaRPr lang="ar-SA" sz="4800" b="1" dirty="0">
              <a:solidFill>
                <a:schemeClr val="accent4">
                  <a:lumMod val="50000"/>
                </a:schemeClr>
              </a:solidFill>
              <a:latin typeface="Adobe Arabic" pitchFamily="18" charset="-78"/>
              <a:cs typeface="Adobe Arabic" pitchFamily="18" charset="-78"/>
            </a:endParaRPr>
          </a:p>
        </p:txBody>
      </p:sp>
      <p:sp>
        <p:nvSpPr>
          <p:cNvPr id="6" name="مربع نص 5"/>
          <p:cNvSpPr txBox="1"/>
          <p:nvPr/>
        </p:nvSpPr>
        <p:spPr>
          <a:xfrm>
            <a:off x="457200" y="1752600"/>
            <a:ext cx="8229600" cy="4678204"/>
          </a:xfrm>
          <a:prstGeom prst="rect">
            <a:avLst/>
          </a:prstGeom>
          <a:noFill/>
        </p:spPr>
        <p:txBody>
          <a:bodyPr wrap="square" rtlCol="1">
            <a:spAutoFit/>
          </a:bodyPr>
          <a:lstStyle/>
          <a:p>
            <a:r>
              <a:rPr lang="ar-SA" sz="2800" b="1" dirty="0" smtClean="0">
                <a:latin typeface="Adobe Arabic" pitchFamily="18" charset="-78"/>
                <a:cs typeface="Adobe Arabic" pitchFamily="18" charset="-78"/>
              </a:rPr>
              <a:t>بعد </a:t>
            </a:r>
            <a:r>
              <a:rPr lang="ar-SA" sz="2800" b="1" dirty="0">
                <a:latin typeface="Adobe Arabic" pitchFamily="18" charset="-78"/>
                <a:cs typeface="Adobe Arabic" pitchFamily="18" charset="-78"/>
              </a:rPr>
              <a:t>أن مَـنَ الله على المسلمين بنصر مُؤزر على الفرس في معركة القادسية </a:t>
            </a:r>
            <a:r>
              <a:rPr lang="en-US" sz="2800" b="1" dirty="0">
                <a:latin typeface="Adobe Arabic" pitchFamily="18" charset="-78"/>
                <a:cs typeface="Adobe Arabic" pitchFamily="18" charset="-78"/>
              </a:rPr>
              <a:t/>
            </a:r>
            <a:br>
              <a:rPr lang="en-US" sz="2800" b="1" dirty="0">
                <a:latin typeface="Adobe Arabic" pitchFamily="18" charset="-78"/>
                <a:cs typeface="Adobe Arabic" pitchFamily="18" charset="-78"/>
              </a:rPr>
            </a:br>
            <a:r>
              <a:rPr lang="en-US" sz="2800" b="1" dirty="0">
                <a:latin typeface="Adobe Arabic" pitchFamily="18" charset="-78"/>
                <a:cs typeface="Adobe Arabic" pitchFamily="18" charset="-78"/>
              </a:rPr>
              <a:t>.. </a:t>
            </a:r>
            <a:r>
              <a:rPr lang="ar-SA" sz="2800" b="1" dirty="0">
                <a:latin typeface="Adobe Arabic" pitchFamily="18" charset="-78"/>
                <a:cs typeface="Adobe Arabic" pitchFamily="18" charset="-78"/>
              </a:rPr>
              <a:t>وقُتل قائدهم </a:t>
            </a:r>
            <a:r>
              <a:rPr lang="ar-SA" sz="2800" b="1" dirty="0" err="1">
                <a:latin typeface="Adobe Arabic" pitchFamily="18" charset="-78"/>
                <a:cs typeface="Adobe Arabic" pitchFamily="18" charset="-78"/>
              </a:rPr>
              <a:t>رستم</a:t>
            </a:r>
            <a:r>
              <a:rPr lang="ar-SA" sz="2800" b="1" dirty="0">
                <a:latin typeface="Adobe Arabic" pitchFamily="18" charset="-78"/>
                <a:cs typeface="Adobe Arabic" pitchFamily="18" charset="-78"/>
              </a:rPr>
              <a:t> ، </a:t>
            </a:r>
            <a:r>
              <a:rPr lang="ar-SA" sz="2800" b="1" dirty="0" smtClean="0">
                <a:latin typeface="Adobe Arabic" pitchFamily="18" charset="-78"/>
                <a:cs typeface="Adobe Arabic" pitchFamily="18" charset="-78"/>
              </a:rPr>
              <a:t>أسر </a:t>
            </a:r>
            <a:r>
              <a:rPr lang="ar-SA" sz="2800" b="1" dirty="0">
                <a:latin typeface="Adobe Arabic" pitchFamily="18" charset="-78"/>
                <a:cs typeface="Adobe Arabic" pitchFamily="18" charset="-78"/>
              </a:rPr>
              <a:t>المسلمون نائبه وصاحبه وكان يسمى </a:t>
            </a:r>
            <a:r>
              <a:rPr lang="ar-SA" sz="2800" b="1" dirty="0" err="1">
                <a:latin typeface="Adobe Arabic" pitchFamily="18" charset="-78"/>
                <a:cs typeface="Adobe Arabic" pitchFamily="18" charset="-78"/>
              </a:rPr>
              <a:t>الهرمزان</a:t>
            </a:r>
            <a:r>
              <a:rPr lang="ar-SA" sz="2800" b="1" dirty="0">
                <a:latin typeface="Adobe Arabic" pitchFamily="18" charset="-78"/>
                <a:cs typeface="Adobe Arabic" pitchFamily="18" charset="-78"/>
              </a:rPr>
              <a:t> ، </a:t>
            </a:r>
            <a:r>
              <a:rPr lang="en-US" sz="2800" b="1" dirty="0">
                <a:latin typeface="Adobe Arabic" pitchFamily="18" charset="-78"/>
                <a:cs typeface="Adobe Arabic" pitchFamily="18" charset="-78"/>
              </a:rPr>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وأتوا </a:t>
            </a:r>
            <a:r>
              <a:rPr lang="ar-SA" sz="2800" b="1" dirty="0" err="1">
                <a:latin typeface="Adobe Arabic" pitchFamily="18" charset="-78"/>
                <a:cs typeface="Adobe Arabic" pitchFamily="18" charset="-78"/>
              </a:rPr>
              <a:t>به</a:t>
            </a:r>
            <a:r>
              <a:rPr lang="ar-SA" sz="2800" b="1" dirty="0">
                <a:latin typeface="Adobe Arabic" pitchFamily="18" charset="-78"/>
                <a:cs typeface="Adobe Arabic" pitchFamily="18" charset="-78"/>
              </a:rPr>
              <a:t> إلى أمير المؤمنين عمر بن الخطاب </a:t>
            </a:r>
            <a:r>
              <a:rPr lang="ar-SA" sz="2800" b="1" dirty="0" err="1">
                <a:latin typeface="Adobe Arabic" pitchFamily="18" charset="-78"/>
                <a:cs typeface="Adobe Arabic" pitchFamily="18" charset="-78"/>
              </a:rPr>
              <a:t>رضى</a:t>
            </a:r>
            <a:r>
              <a:rPr lang="ar-SA" sz="2800" b="1" dirty="0">
                <a:latin typeface="Adobe Arabic" pitchFamily="18" charset="-78"/>
                <a:cs typeface="Adobe Arabic" pitchFamily="18" charset="-78"/>
              </a:rPr>
              <a:t> الله عنه</a:t>
            </a:r>
            <a:r>
              <a:rPr lang="en-US" sz="2800" b="1" dirty="0">
                <a:latin typeface="Adobe Arabic" pitchFamily="18" charset="-78"/>
                <a:cs typeface="Adobe Arabic" pitchFamily="18" charset="-78"/>
              </a:rPr>
              <a:t>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فلما وقف بين يديه قال له عمر : (( أعرض عليك الإسلام نُصحاً </a:t>
            </a:r>
            <a:r>
              <a:rPr lang="ar-SA" sz="2800" b="1" dirty="0" err="1">
                <a:latin typeface="Adobe Arabic" pitchFamily="18" charset="-78"/>
                <a:cs typeface="Adobe Arabic" pitchFamily="18" charset="-78"/>
              </a:rPr>
              <a:t>لك</a:t>
            </a:r>
            <a:r>
              <a:rPr lang="ar-SA" sz="2800" b="1" dirty="0">
                <a:latin typeface="Adobe Arabic" pitchFamily="18" charset="-78"/>
                <a:cs typeface="Adobe Arabic" pitchFamily="18" charset="-78"/>
              </a:rPr>
              <a:t> في عاجلك </a:t>
            </a:r>
            <a:r>
              <a:rPr lang="ar-SA" sz="2800" b="1" dirty="0" err="1">
                <a:latin typeface="Adobe Arabic" pitchFamily="18" charset="-78"/>
                <a:cs typeface="Adobe Arabic" pitchFamily="18" charset="-78"/>
              </a:rPr>
              <a:t>وآجلك</a:t>
            </a:r>
            <a:r>
              <a:rPr lang="en-US" sz="2800" b="1" dirty="0">
                <a:latin typeface="Adobe Arabic" pitchFamily="18" charset="-78"/>
                <a:cs typeface="Adobe Arabic" pitchFamily="18" charset="-78"/>
              </a:rPr>
              <a:t> ))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فقال </a:t>
            </a:r>
            <a:r>
              <a:rPr lang="ar-SA" sz="2800" b="1" dirty="0" err="1">
                <a:latin typeface="Adobe Arabic" pitchFamily="18" charset="-78"/>
                <a:cs typeface="Adobe Arabic" pitchFamily="18" charset="-78"/>
              </a:rPr>
              <a:t>الهرمزان</a:t>
            </a:r>
            <a:r>
              <a:rPr lang="ar-SA" sz="2800" b="1" dirty="0">
                <a:latin typeface="Adobe Arabic" pitchFamily="18" charset="-78"/>
                <a:cs typeface="Adobe Arabic" pitchFamily="18" charset="-78"/>
              </a:rPr>
              <a:t> : (( إنما أعتقد ما أنا عليه ، ولا أرغب في الإسلام</a:t>
            </a:r>
            <a:r>
              <a:rPr lang="en-US" sz="2800" b="1" dirty="0">
                <a:latin typeface="Adobe Arabic" pitchFamily="18" charset="-78"/>
                <a:cs typeface="Adobe Arabic" pitchFamily="18" charset="-78"/>
              </a:rPr>
              <a:t> ))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فدعا عمر </a:t>
            </a:r>
            <a:r>
              <a:rPr lang="ar-SA" sz="2800" b="1" dirty="0" err="1">
                <a:latin typeface="Adobe Arabic" pitchFamily="18" charset="-78"/>
                <a:cs typeface="Adobe Arabic" pitchFamily="18" charset="-78"/>
              </a:rPr>
              <a:t>رضى</a:t>
            </a:r>
            <a:r>
              <a:rPr lang="ar-SA" sz="2800" b="1" dirty="0">
                <a:latin typeface="Adobe Arabic" pitchFamily="18" charset="-78"/>
                <a:cs typeface="Adobe Arabic" pitchFamily="18" charset="-78"/>
              </a:rPr>
              <a:t> الله عنه بالسيف وأمر بقتله .. فقال </a:t>
            </a:r>
            <a:r>
              <a:rPr lang="ar-SA" sz="2800" b="1" dirty="0" err="1">
                <a:latin typeface="Adobe Arabic" pitchFamily="18" charset="-78"/>
                <a:cs typeface="Adobe Arabic" pitchFamily="18" charset="-78"/>
              </a:rPr>
              <a:t>الهرمزان</a:t>
            </a:r>
            <a:r>
              <a:rPr lang="ar-SA" sz="2800" b="1" dirty="0">
                <a:latin typeface="Adobe Arabic" pitchFamily="18" charset="-78"/>
                <a:cs typeface="Adobe Arabic" pitchFamily="18" charset="-78"/>
              </a:rPr>
              <a:t> وكان </a:t>
            </a:r>
            <a:r>
              <a:rPr lang="ar-SA" sz="2800" b="1" dirty="0" err="1">
                <a:latin typeface="Adobe Arabic" pitchFamily="18" charset="-78"/>
                <a:cs typeface="Adobe Arabic" pitchFamily="18" charset="-78"/>
              </a:rPr>
              <a:t>ظمآناً</a:t>
            </a:r>
            <a:r>
              <a:rPr lang="en-US" sz="2800" b="1" dirty="0">
                <a:latin typeface="Adobe Arabic" pitchFamily="18" charset="-78"/>
                <a:cs typeface="Adobe Arabic" pitchFamily="18" charset="-78"/>
              </a:rPr>
              <a:t> :</a:t>
            </a:r>
            <a:br>
              <a:rPr lang="en-US" sz="2800" b="1" dirty="0">
                <a:latin typeface="Adobe Arabic" pitchFamily="18" charset="-78"/>
                <a:cs typeface="Adobe Arabic" pitchFamily="18" charset="-78"/>
              </a:rPr>
            </a:br>
            <a:r>
              <a:rPr lang="en-US" sz="2800" b="1" dirty="0">
                <a:latin typeface="Adobe Arabic" pitchFamily="18" charset="-78"/>
                <a:cs typeface="Adobe Arabic" pitchFamily="18" charset="-78"/>
              </a:rPr>
              <a:t>(( </a:t>
            </a:r>
            <a:r>
              <a:rPr lang="ar-SA" sz="2800" b="1" dirty="0">
                <a:latin typeface="Adobe Arabic" pitchFamily="18" charset="-78"/>
                <a:cs typeface="Adobe Arabic" pitchFamily="18" charset="-78"/>
              </a:rPr>
              <a:t>شربة ماء هي أفضل من قتلي على الظمأ</a:t>
            </a:r>
            <a:r>
              <a:rPr lang="en-US" sz="2800" b="1" dirty="0">
                <a:latin typeface="Adobe Arabic" pitchFamily="18" charset="-78"/>
                <a:cs typeface="Adobe Arabic" pitchFamily="18" charset="-78"/>
              </a:rPr>
              <a:t> ))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فأمر له عمر </a:t>
            </a:r>
            <a:r>
              <a:rPr lang="ar-SA" sz="2800" b="1" dirty="0" err="1">
                <a:latin typeface="Adobe Arabic" pitchFamily="18" charset="-78"/>
                <a:cs typeface="Adobe Arabic" pitchFamily="18" charset="-78"/>
              </a:rPr>
              <a:t>رضى</a:t>
            </a:r>
            <a:r>
              <a:rPr lang="ar-SA" sz="2800" b="1" dirty="0">
                <a:latin typeface="Adobe Arabic" pitchFamily="18" charset="-78"/>
                <a:cs typeface="Adobe Arabic" pitchFamily="18" charset="-78"/>
              </a:rPr>
              <a:t> الله عنه بشربة من الماء .. فلما أخذها </a:t>
            </a:r>
            <a:r>
              <a:rPr lang="ar-SA" sz="2800" b="1" dirty="0" err="1">
                <a:latin typeface="Adobe Arabic" pitchFamily="18" charset="-78"/>
                <a:cs typeface="Adobe Arabic" pitchFamily="18" charset="-78"/>
              </a:rPr>
              <a:t>الهرمزان</a:t>
            </a:r>
            <a:r>
              <a:rPr lang="ar-SA" sz="2800" b="1" dirty="0">
                <a:latin typeface="Adobe Arabic" pitchFamily="18" charset="-78"/>
                <a:cs typeface="Adobe Arabic" pitchFamily="18" charset="-78"/>
              </a:rPr>
              <a:t> في يده قال</a:t>
            </a:r>
            <a:r>
              <a:rPr lang="en-US" sz="2800" b="1" dirty="0">
                <a:latin typeface="Adobe Arabic" pitchFamily="18" charset="-78"/>
                <a:cs typeface="Adobe Arabic" pitchFamily="18" charset="-78"/>
              </a:rPr>
              <a:t> :</a:t>
            </a:r>
            <a:br>
              <a:rPr lang="en-US" sz="2800" b="1" dirty="0">
                <a:latin typeface="Adobe Arabic" pitchFamily="18" charset="-78"/>
                <a:cs typeface="Adobe Arabic" pitchFamily="18" charset="-78"/>
              </a:rPr>
            </a:br>
            <a:r>
              <a:rPr lang="en-US" sz="2800" b="1" dirty="0">
                <a:latin typeface="Adobe Arabic" pitchFamily="18" charset="-78"/>
                <a:cs typeface="Adobe Arabic" pitchFamily="18" charset="-78"/>
              </a:rPr>
              <a:t>(( </a:t>
            </a:r>
            <a:r>
              <a:rPr lang="ar-SA" sz="2800" b="1" dirty="0">
                <a:latin typeface="Adobe Arabic" pitchFamily="18" charset="-78"/>
                <a:cs typeface="Adobe Arabic" pitchFamily="18" charset="-78"/>
              </a:rPr>
              <a:t>يا أمير المؤمنين .. هل أنا آمن حتى أشربها ؟</a:t>
            </a:r>
            <a:r>
              <a:rPr lang="en-US" sz="2800" b="1" dirty="0">
                <a:latin typeface="Adobe Arabic" pitchFamily="18" charset="-78"/>
                <a:cs typeface="Adobe Arabic" pitchFamily="18" charset="-78"/>
              </a:rPr>
              <a:t> ))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فقال عمر : (( نعم</a:t>
            </a:r>
            <a:r>
              <a:rPr lang="en-US" sz="2800" b="1" dirty="0">
                <a:latin typeface="Adobe Arabic" pitchFamily="18" charset="-78"/>
                <a:cs typeface="Adobe Arabic" pitchFamily="18" charset="-78"/>
              </a:rPr>
              <a:t> )) ..</a:t>
            </a:r>
            <a:r>
              <a:rPr lang="en-US" b="1" dirty="0"/>
              <a:t/>
            </a:r>
            <a:br>
              <a:rPr lang="en-US" b="1" dirty="0"/>
            </a:br>
            <a:endParaRPr lang="ar-SA" dirty="0"/>
          </a:p>
        </p:txBody>
      </p:sp>
    </p:spTree>
  </p:cSld>
  <p:clrMapOvr>
    <a:masterClrMapping/>
  </p:clrMapOvr>
  <p:transition spd="med">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381000" y="304800"/>
            <a:ext cx="8305800" cy="6555641"/>
          </a:xfrm>
          <a:prstGeom prst="rect">
            <a:avLst/>
          </a:prstGeom>
          <a:noFill/>
        </p:spPr>
        <p:txBody>
          <a:bodyPr wrap="square" rtlCol="1">
            <a:spAutoFit/>
          </a:bodyPr>
          <a:lstStyle/>
          <a:p>
            <a:r>
              <a:rPr lang="ar-SA" sz="2800" b="1" dirty="0">
                <a:latin typeface="Adobe Arabic" pitchFamily="18" charset="-78"/>
                <a:cs typeface="Adobe Arabic" pitchFamily="18" charset="-78"/>
              </a:rPr>
              <a:t>فألقى </a:t>
            </a:r>
            <a:r>
              <a:rPr lang="ar-SA" sz="2800" b="1" dirty="0" err="1">
                <a:latin typeface="Adobe Arabic" pitchFamily="18" charset="-78"/>
                <a:cs typeface="Adobe Arabic" pitchFamily="18" charset="-78"/>
              </a:rPr>
              <a:t>بها</a:t>
            </a:r>
            <a:r>
              <a:rPr lang="ar-SA" sz="2800" b="1" dirty="0">
                <a:latin typeface="Adobe Arabic" pitchFamily="18" charset="-78"/>
                <a:cs typeface="Adobe Arabic" pitchFamily="18" charset="-78"/>
              </a:rPr>
              <a:t> </a:t>
            </a:r>
            <a:r>
              <a:rPr lang="ar-SA" sz="2800" b="1" dirty="0" err="1">
                <a:latin typeface="Adobe Arabic" pitchFamily="18" charset="-78"/>
                <a:cs typeface="Adobe Arabic" pitchFamily="18" charset="-78"/>
              </a:rPr>
              <a:t>الهرمزان</a:t>
            </a:r>
            <a:r>
              <a:rPr lang="ar-SA" sz="2800" b="1" dirty="0">
                <a:latin typeface="Adobe Arabic" pitchFamily="18" charset="-78"/>
                <a:cs typeface="Adobe Arabic" pitchFamily="18" charset="-78"/>
              </a:rPr>
              <a:t> على الأرض وقال : (( الوفاء يا أمير المؤمنين</a:t>
            </a:r>
            <a:r>
              <a:rPr lang="en-US" sz="2800" b="1" dirty="0">
                <a:latin typeface="Adobe Arabic" pitchFamily="18" charset="-78"/>
                <a:cs typeface="Adobe Arabic" pitchFamily="18" charset="-78"/>
              </a:rPr>
              <a:t> )) ..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يقصد بذلك أنه لن يشرب هذا الماء الذي في الجرة فيظل آمناً على نفسه من </a:t>
            </a:r>
            <a:r>
              <a:rPr lang="en-US" sz="2800" b="1" dirty="0">
                <a:latin typeface="Adobe Arabic" pitchFamily="18" charset="-78"/>
                <a:cs typeface="Adobe Arabic" pitchFamily="18" charset="-78"/>
              </a:rPr>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القتل كما وعده أمير المؤمنين</a:t>
            </a:r>
            <a:r>
              <a:rPr lang="en-US" sz="2800" b="1" dirty="0">
                <a:latin typeface="Adobe Arabic" pitchFamily="18" charset="-78"/>
                <a:cs typeface="Adobe Arabic" pitchFamily="18" charset="-78"/>
              </a:rPr>
              <a:t>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كانت خدعة من </a:t>
            </a:r>
            <a:r>
              <a:rPr lang="ar-SA" sz="2800" b="1" dirty="0" err="1">
                <a:latin typeface="Adobe Arabic" pitchFamily="18" charset="-78"/>
                <a:cs typeface="Adobe Arabic" pitchFamily="18" charset="-78"/>
              </a:rPr>
              <a:t>الهرمزان</a:t>
            </a:r>
            <a:r>
              <a:rPr lang="ar-SA" sz="2800" b="1" dirty="0">
                <a:latin typeface="Adobe Arabic" pitchFamily="18" charset="-78"/>
                <a:cs typeface="Adobe Arabic" pitchFamily="18" charset="-78"/>
              </a:rPr>
              <a:t> لينجو من القتل ، والغريب أنه اعتمد اعتماداً كلياً </a:t>
            </a:r>
            <a:r>
              <a:rPr lang="en-US" sz="2800" b="1" dirty="0">
                <a:latin typeface="Adobe Arabic" pitchFamily="18" charset="-78"/>
                <a:cs typeface="Adobe Arabic" pitchFamily="18" charset="-78"/>
              </a:rPr>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في بناء خدعته هذه على وفاء عمر </a:t>
            </a:r>
            <a:r>
              <a:rPr lang="ar-SA" sz="2800" b="1" dirty="0" err="1">
                <a:latin typeface="Adobe Arabic" pitchFamily="18" charset="-78"/>
                <a:cs typeface="Adobe Arabic" pitchFamily="18" charset="-78"/>
              </a:rPr>
              <a:t>رضى</a:t>
            </a:r>
            <a:r>
              <a:rPr lang="ar-SA" sz="2800" b="1" dirty="0">
                <a:latin typeface="Adobe Arabic" pitchFamily="18" charset="-78"/>
                <a:cs typeface="Adobe Arabic" pitchFamily="18" charset="-78"/>
              </a:rPr>
              <a:t> الله عنه بالعهد معه</a:t>
            </a:r>
            <a:r>
              <a:rPr lang="en-US" sz="2800" b="1" dirty="0">
                <a:latin typeface="Adobe Arabic" pitchFamily="18" charset="-78"/>
                <a:cs typeface="Adobe Arabic" pitchFamily="18" charset="-78"/>
              </a:rPr>
              <a:t>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ولو حدث هذا الموقف مع رجل آخر غير عمر لما اهتم بالأمر وأمر بقتله على </a:t>
            </a:r>
            <a:r>
              <a:rPr lang="en-US" sz="2800" b="1" dirty="0">
                <a:latin typeface="Adobe Arabic" pitchFamily="18" charset="-78"/>
                <a:cs typeface="Adobe Arabic" pitchFamily="18" charset="-78"/>
              </a:rPr>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الفور .. ولكن أخلاق عمر المسلم المؤمن أبت إلا الوفاء بعهده للرجل .. فقال</a:t>
            </a:r>
            <a:r>
              <a:rPr lang="en-US" sz="2800" b="1" dirty="0">
                <a:latin typeface="Adobe Arabic" pitchFamily="18" charset="-78"/>
                <a:cs typeface="Adobe Arabic" pitchFamily="18" charset="-78"/>
              </a:rPr>
              <a:t/>
            </a:r>
            <a:br>
              <a:rPr lang="en-US" sz="2800" b="1" dirty="0">
                <a:latin typeface="Adobe Arabic" pitchFamily="18" charset="-78"/>
                <a:cs typeface="Adobe Arabic" pitchFamily="18" charset="-78"/>
              </a:rPr>
            </a:br>
            <a:r>
              <a:rPr lang="en-US" sz="2800" b="1" dirty="0">
                <a:latin typeface="Adobe Arabic" pitchFamily="18" charset="-78"/>
                <a:cs typeface="Adobe Arabic" pitchFamily="18" charset="-78"/>
              </a:rPr>
              <a:t>:</a:t>
            </a:r>
            <a:br>
              <a:rPr lang="en-US" sz="2800" b="1" dirty="0">
                <a:latin typeface="Adobe Arabic" pitchFamily="18" charset="-78"/>
                <a:cs typeface="Adobe Arabic" pitchFamily="18" charset="-78"/>
              </a:rPr>
            </a:br>
            <a:r>
              <a:rPr lang="en-US" sz="2800" b="1" dirty="0">
                <a:latin typeface="Adobe Arabic" pitchFamily="18" charset="-78"/>
                <a:cs typeface="Adobe Arabic" pitchFamily="18" charset="-78"/>
              </a:rPr>
              <a:t>(( </a:t>
            </a:r>
            <a:r>
              <a:rPr lang="ar-SA" sz="2800" b="1" dirty="0">
                <a:latin typeface="Adobe Arabic" pitchFamily="18" charset="-78"/>
                <a:cs typeface="Adobe Arabic" pitchFamily="18" charset="-78"/>
              </a:rPr>
              <a:t>صدقت .. )) .. ثم أمر </a:t>
            </a:r>
            <a:r>
              <a:rPr lang="ar-SA" sz="2800" b="1" dirty="0" err="1">
                <a:latin typeface="Adobe Arabic" pitchFamily="18" charset="-78"/>
                <a:cs typeface="Adobe Arabic" pitchFamily="18" charset="-78"/>
              </a:rPr>
              <a:t>السياف</a:t>
            </a:r>
            <a:r>
              <a:rPr lang="ar-SA" sz="2800" b="1" dirty="0">
                <a:latin typeface="Adobe Arabic" pitchFamily="18" charset="-78"/>
                <a:cs typeface="Adobe Arabic" pitchFamily="18" charset="-78"/>
              </a:rPr>
              <a:t> أن يرفع عنه السيف</a:t>
            </a:r>
            <a:r>
              <a:rPr lang="en-US" sz="2800" b="1" dirty="0">
                <a:latin typeface="Adobe Arabic" pitchFamily="18" charset="-78"/>
                <a:cs typeface="Adobe Arabic" pitchFamily="18" charset="-78"/>
              </a:rPr>
              <a:t>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فلما رأى </a:t>
            </a:r>
            <a:r>
              <a:rPr lang="ar-SA" sz="2800" b="1" dirty="0" err="1">
                <a:latin typeface="Adobe Arabic" pitchFamily="18" charset="-78"/>
                <a:cs typeface="Adobe Arabic" pitchFamily="18" charset="-78"/>
              </a:rPr>
              <a:t>الهرمزان</a:t>
            </a:r>
            <a:r>
              <a:rPr lang="ar-SA" sz="2800" b="1" dirty="0">
                <a:latin typeface="Adobe Arabic" pitchFamily="18" charset="-78"/>
                <a:cs typeface="Adobe Arabic" pitchFamily="18" charset="-78"/>
              </a:rPr>
              <a:t> هذا الوفاء وهذه الأخلاق قال : (( يا أمير المؤمنين</a:t>
            </a:r>
            <a:r>
              <a:rPr lang="en-US" sz="2800" b="1" dirty="0">
                <a:latin typeface="Adobe Arabic" pitchFamily="18" charset="-78"/>
                <a:cs typeface="Adobe Arabic" pitchFamily="18" charset="-78"/>
              </a:rPr>
              <a:t> ..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الآن أشهد أن لا </a:t>
            </a:r>
            <a:r>
              <a:rPr lang="ar-SA" sz="2800" b="1" dirty="0" smtClean="0">
                <a:latin typeface="Adobe Arabic" pitchFamily="18" charset="-78"/>
                <a:cs typeface="Adobe Arabic" pitchFamily="18" charset="-78"/>
              </a:rPr>
              <a:t>إله </a:t>
            </a:r>
            <a:r>
              <a:rPr lang="ar-SA" sz="2800" b="1" dirty="0">
                <a:latin typeface="Adobe Arabic" pitchFamily="18" charset="-78"/>
                <a:cs typeface="Adobe Arabic" pitchFamily="18" charset="-78"/>
              </a:rPr>
              <a:t>إلا الله ، وأن محمداً عبده ورسوله .. وما جاء </a:t>
            </a:r>
            <a:r>
              <a:rPr lang="ar-SA" sz="2800" b="1" dirty="0" err="1">
                <a:latin typeface="Adobe Arabic" pitchFamily="18" charset="-78"/>
                <a:cs typeface="Adobe Arabic" pitchFamily="18" charset="-78"/>
              </a:rPr>
              <a:t>به</a:t>
            </a:r>
            <a:r>
              <a:rPr lang="ar-SA" sz="2800" b="1" dirty="0">
                <a:latin typeface="Adobe Arabic" pitchFamily="18" charset="-78"/>
                <a:cs typeface="Adobe Arabic" pitchFamily="18" charset="-78"/>
              </a:rPr>
              <a:t> حق </a:t>
            </a:r>
            <a:r>
              <a:rPr lang="en-US" sz="2800" b="1" dirty="0">
                <a:latin typeface="Adobe Arabic" pitchFamily="18" charset="-78"/>
                <a:cs typeface="Adobe Arabic" pitchFamily="18" charset="-78"/>
              </a:rPr>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من عنده</a:t>
            </a:r>
            <a:r>
              <a:rPr lang="en-US" sz="2800" b="1" dirty="0">
                <a:latin typeface="Adobe Arabic" pitchFamily="18" charset="-78"/>
                <a:cs typeface="Adobe Arabic" pitchFamily="18" charset="-78"/>
              </a:rPr>
              <a:t> ))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فقال عمر مستبشراً : (( أسلمت خير إسلام .. فما أخرك ؟</a:t>
            </a:r>
            <a:r>
              <a:rPr lang="en-US" sz="2800" b="1" dirty="0">
                <a:latin typeface="Adobe Arabic" pitchFamily="18" charset="-78"/>
                <a:cs typeface="Adobe Arabic" pitchFamily="18" charset="-78"/>
              </a:rPr>
              <a:t>! )) ..</a:t>
            </a:r>
            <a:br>
              <a:rPr lang="en-US" sz="2800" b="1" dirty="0">
                <a:latin typeface="Adobe Arabic" pitchFamily="18" charset="-78"/>
                <a:cs typeface="Adobe Arabic" pitchFamily="18" charset="-78"/>
              </a:rPr>
            </a:br>
            <a:r>
              <a:rPr lang="ar-SA" sz="2800" b="1" dirty="0">
                <a:latin typeface="Adobe Arabic" pitchFamily="18" charset="-78"/>
                <a:cs typeface="Adobe Arabic" pitchFamily="18" charset="-78"/>
              </a:rPr>
              <a:t>قال : (( كرهت أن يظن </a:t>
            </a:r>
            <a:r>
              <a:rPr lang="ar-SA" sz="2800" b="1" dirty="0" err="1">
                <a:latin typeface="Adobe Arabic" pitchFamily="18" charset="-78"/>
                <a:cs typeface="Adobe Arabic" pitchFamily="18" charset="-78"/>
              </a:rPr>
              <a:t>بي</a:t>
            </a:r>
            <a:r>
              <a:rPr lang="ar-SA" sz="2800" b="1" dirty="0">
                <a:latin typeface="Adobe Arabic" pitchFamily="18" charset="-78"/>
                <a:cs typeface="Adobe Arabic" pitchFamily="18" charset="-78"/>
              </a:rPr>
              <a:t> أني أسلمت خوفاً من السيف</a:t>
            </a:r>
            <a:r>
              <a:rPr lang="en-US" sz="2800" b="1" dirty="0">
                <a:latin typeface="Adobe Arabic" pitchFamily="18" charset="-78"/>
                <a:cs typeface="Adobe Arabic" pitchFamily="18" charset="-78"/>
              </a:rPr>
              <a:t> .. )) ..</a:t>
            </a:r>
            <a:br>
              <a:rPr lang="en-US" sz="2800" b="1" dirty="0">
                <a:latin typeface="Adobe Arabic" pitchFamily="18" charset="-78"/>
                <a:cs typeface="Adobe Arabic" pitchFamily="18" charset="-78"/>
              </a:rPr>
            </a:br>
            <a:endParaRPr lang="ar-SA" sz="2800" dirty="0">
              <a:latin typeface="Adobe Arabic" pitchFamily="18" charset="-78"/>
              <a:cs typeface="Adobe Arabic" pitchFamily="18" charset="-78"/>
            </a:endParaRPr>
          </a:p>
        </p:txBody>
      </p:sp>
    </p:spTree>
  </p:cSld>
  <p:clrMapOvr>
    <a:masterClrMapping/>
  </p:clrMapOvr>
  <p:transition spd="med">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228600" y="533400"/>
            <a:ext cx="8534400" cy="5539978"/>
          </a:xfrm>
          <a:prstGeom prst="rect">
            <a:avLst/>
          </a:prstGeom>
          <a:noFill/>
        </p:spPr>
        <p:txBody>
          <a:bodyPr wrap="square" rtlCol="1">
            <a:spAutoFit/>
          </a:bodyPr>
          <a:lstStyle/>
          <a:p>
            <a:r>
              <a:rPr lang="ar-SA" sz="2400" b="1" dirty="0" smtClean="0">
                <a:solidFill>
                  <a:schemeClr val="accent4">
                    <a:lumMod val="50000"/>
                  </a:schemeClr>
                </a:solidFill>
              </a:rPr>
              <a:t>قصة وفاء أبو ذر:</a:t>
            </a:r>
          </a:p>
          <a:p>
            <a:r>
              <a:rPr lang="ar-SA" sz="2400" b="1" dirty="0" smtClean="0">
                <a:latin typeface="Adobe Arabic" pitchFamily="18" charset="-78"/>
                <a:cs typeface="Adobe Arabic" pitchFamily="18" charset="-78"/>
              </a:rPr>
              <a:t>حدث </a:t>
            </a:r>
            <a:r>
              <a:rPr lang="ar-SA" sz="2400" b="1" dirty="0">
                <a:latin typeface="Adobe Arabic" pitchFamily="18" charset="-78"/>
                <a:cs typeface="Adobe Arabic" pitchFamily="18" charset="-78"/>
              </a:rPr>
              <a:t>في عهد عمر بن الخطاب أن جاء ثلاثة أشخاص ممسكين </a:t>
            </a:r>
            <a:r>
              <a:rPr lang="ar-SA" sz="2400" b="1" dirty="0" smtClean="0">
                <a:latin typeface="Adobe Arabic" pitchFamily="18" charset="-78"/>
                <a:cs typeface="Adobe Arabic" pitchFamily="18" charset="-78"/>
              </a:rPr>
              <a:t>بشاب</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endParaRPr lang="ar-SA" sz="2400" b="1" dirty="0" smtClean="0">
              <a:latin typeface="Adobe Arabic" pitchFamily="18" charset="-78"/>
              <a:cs typeface="Adobe Arabic" pitchFamily="18" charset="-78"/>
            </a:endParaRPr>
          </a:p>
          <a:p>
            <a:r>
              <a:rPr lang="ar-SA" sz="2400" b="1" dirty="0" smtClean="0">
                <a:latin typeface="Adobe Arabic" pitchFamily="18" charset="-78"/>
                <a:cs typeface="Adobe Arabic" pitchFamily="18" charset="-78"/>
              </a:rPr>
              <a:t>وقالوا</a:t>
            </a:r>
            <a:r>
              <a:rPr lang="ar-SA" sz="2400" b="1" dirty="0">
                <a:latin typeface="Adobe Arabic" pitchFamily="18" charset="-78"/>
                <a:cs typeface="Adobe Arabic" pitchFamily="18" charset="-78"/>
              </a:rPr>
              <a:t>: يا أمير المؤمنين نريد منك أن تقتص لنا من هذا الرجل فقد قتل والدنا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قال عمر بن الخطاب: لماذا قتلته؟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قال الرجل : إني راعى ابل وأعز جمالي أكل شجره من أرض أبوهم فضربه أبوهم بحجر فمات </a:t>
            </a:r>
            <a:r>
              <a:rPr lang="ar-SA" sz="2400" b="1" dirty="0" err="1">
                <a:latin typeface="Adobe Arabic" pitchFamily="18" charset="-78"/>
                <a:cs typeface="Adobe Arabic" pitchFamily="18" charset="-78"/>
              </a:rPr>
              <a:t>فامسكت</a:t>
            </a:r>
            <a:r>
              <a:rPr lang="ar-SA" sz="2400" b="1" dirty="0">
                <a:latin typeface="Adobe Arabic" pitchFamily="18" charset="-78"/>
                <a:cs typeface="Adobe Arabic" pitchFamily="18" charset="-78"/>
              </a:rPr>
              <a:t> نفس الحجر وضربته </a:t>
            </a:r>
            <a:r>
              <a:rPr lang="ar-SA" sz="2400" b="1" dirty="0" err="1">
                <a:latin typeface="Adobe Arabic" pitchFamily="18" charset="-78"/>
                <a:cs typeface="Adobe Arabic" pitchFamily="18" charset="-78"/>
              </a:rPr>
              <a:t>به</a:t>
            </a:r>
            <a:r>
              <a:rPr lang="ar-SA" sz="2400" b="1" dirty="0">
                <a:latin typeface="Adobe Arabic" pitchFamily="18" charset="-78"/>
                <a:cs typeface="Adobe Arabic" pitchFamily="18" charset="-78"/>
              </a:rPr>
              <a:t> فمات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قال عمر بن الخطاب : إذا سأقيم عليك الحد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قال الرجل : أمهلني ثلاثة أيام فقد مات أبي وترك لي كنزاً أنا وأخي الصغير فإذا قتلتني ضاع الكنز وضاع أخي من بعدي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فقال عمر بن الخطاب: ومن يضمنك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فنظر الرجل في وجوه الناس فقال : هذا الرجل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فقال عمر بن الخطاب : يا أبا ذر هل تضمن هذا الرجل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فقال أبو ذر : نعم يا أمير المؤمنين </a:t>
            </a:r>
            <a:r>
              <a:rPr lang="en-US" b="1" dirty="0"/>
              <a:t/>
            </a:r>
            <a:br>
              <a:rPr lang="en-US" b="1" dirty="0"/>
            </a:br>
            <a:endParaRPr lang="ar-SA" dirty="0"/>
          </a:p>
        </p:txBody>
      </p:sp>
    </p:spTree>
  </p:cSld>
  <p:clrMapOvr>
    <a:masterClrMapping/>
  </p:clrMapOvr>
  <p:transition spd="med">
    <p:pull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0" y="0"/>
            <a:ext cx="8991600" cy="6629400"/>
          </a:xfrm>
          <a:prstGeom prst="rect">
            <a:avLst/>
          </a:prstGeom>
          <a:noFill/>
        </p:spPr>
        <p:txBody>
          <a:bodyPr wrap="square" rtlCol="1">
            <a:spAutoFit/>
          </a:bodyPr>
          <a:lstStyle/>
          <a:p>
            <a:endParaRPr lang="ar-SA" b="1" dirty="0" smtClean="0"/>
          </a:p>
          <a:p>
            <a:r>
              <a:rPr lang="ar-SA" sz="2400" b="1" dirty="0" smtClean="0">
                <a:latin typeface="Adobe Arabic" pitchFamily="18" charset="-78"/>
                <a:cs typeface="Adobe Arabic" pitchFamily="18" charset="-78"/>
              </a:rPr>
              <a:t>فقال </a:t>
            </a:r>
            <a:r>
              <a:rPr lang="ar-SA" sz="2400" b="1" dirty="0">
                <a:latin typeface="Adobe Arabic" pitchFamily="18" charset="-78"/>
                <a:cs typeface="Adobe Arabic" pitchFamily="18" charset="-78"/>
              </a:rPr>
              <a:t>عمر بن الخطاب : إنك لا تعرفه وأن هرب أقمت عليك الحد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smtClean="0">
                <a:latin typeface="Adobe Arabic" pitchFamily="18" charset="-78"/>
                <a:cs typeface="Adobe Arabic" pitchFamily="18" charset="-78"/>
              </a:rPr>
              <a:t>فقال أبو </a:t>
            </a:r>
            <a:r>
              <a:rPr lang="ar-SA" sz="2400" b="1" dirty="0">
                <a:latin typeface="Adobe Arabic" pitchFamily="18" charset="-78"/>
                <a:cs typeface="Adobe Arabic" pitchFamily="18" charset="-78"/>
              </a:rPr>
              <a:t>ذر أنا أضمنه يا أمير المؤمنين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ورحل الرجل ومر اليوم الأول والثاني والثالث وكل الناس كانت قلقله على أبو ذر حتى لا يقام عليه الحد وقبل صلاة المغرب بقليل جاء الرجل وهو يلهث وقد أشتد عليه التعب والإرهاق ووقف بين يدي أمير المؤمنين عمر بن الخطاب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قال الرجل : لقد سلمت الكنز وأخي لأخواله وأنا تحت يدك لتقيم علي الحد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فاستغرب عمر بن الخطاب وقال : ما الذي أرجعك كان ممكن أن تهرب </a:t>
            </a:r>
            <a:r>
              <a:rPr lang="ar-SA" sz="2400" b="1" dirty="0" smtClean="0">
                <a:latin typeface="Adobe Arabic" pitchFamily="18" charset="-78"/>
                <a:cs typeface="Adobe Arabic" pitchFamily="18" charset="-78"/>
              </a:rPr>
              <a:t>؟؟</a:t>
            </a:r>
            <a:r>
              <a:rPr lang="ar-SA" sz="2400" b="1" dirty="0">
                <a:latin typeface="Adobe Arabic" pitchFamily="18" charset="-78"/>
                <a:cs typeface="Adobe Arabic" pitchFamily="18" charset="-78"/>
              </a:rPr>
              <a:t> فقال الرجل : خشيت أن يقال لقد ذهب الوفاء بالعهد من الناس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smtClean="0">
                <a:latin typeface="Adobe Arabic" pitchFamily="18" charset="-78"/>
                <a:cs typeface="Adobe Arabic" pitchFamily="18" charset="-78"/>
              </a:rPr>
              <a:t>فسأل </a:t>
            </a:r>
            <a:r>
              <a:rPr lang="ar-SA" sz="2400" b="1" dirty="0">
                <a:latin typeface="Adobe Arabic" pitchFamily="18" charset="-78"/>
                <a:cs typeface="Adobe Arabic" pitchFamily="18" charset="-78"/>
              </a:rPr>
              <a:t>عمر بن الخطاب أبو ذر لماذا ضمنته؟؟؟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smtClean="0">
                <a:latin typeface="Adobe Arabic" pitchFamily="18" charset="-78"/>
                <a:cs typeface="Adobe Arabic" pitchFamily="18" charset="-78"/>
              </a:rPr>
              <a:t>فقال </a:t>
            </a:r>
            <a:r>
              <a:rPr lang="ar-SA" sz="2400" b="1" dirty="0">
                <a:latin typeface="Adobe Arabic" pitchFamily="18" charset="-78"/>
                <a:cs typeface="Adobe Arabic" pitchFamily="18" charset="-78"/>
              </a:rPr>
              <a:t>أبو ذر : خشيت أن يقال لقد ذهب الخير من الناس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smtClean="0">
                <a:latin typeface="Adobe Arabic" pitchFamily="18" charset="-78"/>
                <a:cs typeface="Adobe Arabic" pitchFamily="18" charset="-78"/>
              </a:rPr>
              <a:t>فتأثر </a:t>
            </a:r>
            <a:r>
              <a:rPr lang="ar-SA" sz="2400" b="1" dirty="0">
                <a:latin typeface="Adobe Arabic" pitchFamily="18" charset="-78"/>
                <a:cs typeface="Adobe Arabic" pitchFamily="18" charset="-78"/>
              </a:rPr>
              <a:t>أولاد القتيل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smtClean="0">
                <a:latin typeface="Adobe Arabic" pitchFamily="18" charset="-78"/>
                <a:cs typeface="Adobe Arabic" pitchFamily="18" charset="-78"/>
              </a:rPr>
              <a:t>فقالوا </a:t>
            </a:r>
            <a:r>
              <a:rPr lang="ar-SA" sz="2400" b="1" dirty="0">
                <a:latin typeface="Adobe Arabic" pitchFamily="18" charset="-78"/>
                <a:cs typeface="Adobe Arabic" pitchFamily="18" charset="-78"/>
              </a:rPr>
              <a:t>لقد عفونا عنه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smtClean="0">
                <a:latin typeface="Adobe Arabic" pitchFamily="18" charset="-78"/>
                <a:cs typeface="Adobe Arabic" pitchFamily="18" charset="-78"/>
              </a:rPr>
              <a:t>فقال </a:t>
            </a:r>
            <a:r>
              <a:rPr lang="ar-SA" sz="2400" b="1" dirty="0">
                <a:latin typeface="Adobe Arabic" pitchFamily="18" charset="-78"/>
                <a:cs typeface="Adobe Arabic" pitchFamily="18" charset="-78"/>
              </a:rPr>
              <a:t>عمر بن الخطاب : لماذا ؟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r>
              <a:rPr lang="ar-SA" sz="2400" b="1" dirty="0">
                <a:latin typeface="Adobe Arabic" pitchFamily="18" charset="-78"/>
                <a:cs typeface="Adobe Arabic" pitchFamily="18" charset="-78"/>
              </a:rPr>
              <a:t>فقالوا نخشى أن يقال لقد ذهب العفو من الناس</a:t>
            </a:r>
            <a:r>
              <a:rPr lang="ar-SA" sz="2400" b="1" dirty="0" smtClean="0">
                <a:latin typeface="Adobe Arabic" pitchFamily="18" charset="-78"/>
                <a:cs typeface="Adobe Arabic" pitchFamily="18" charset="-78"/>
              </a:rPr>
              <a:t> </a:t>
            </a:r>
            <a:r>
              <a:rPr lang="en-US" sz="2400" b="1" dirty="0">
                <a:latin typeface="Adobe Arabic" pitchFamily="18" charset="-78"/>
                <a:cs typeface="Adobe Arabic" pitchFamily="18" charset="-78"/>
              </a:rPr>
              <a:t/>
            </a:r>
            <a:br>
              <a:rPr lang="en-US" sz="2400" b="1" dirty="0">
                <a:latin typeface="Adobe Arabic" pitchFamily="18" charset="-78"/>
                <a:cs typeface="Adobe Arabic" pitchFamily="18" charset="-78"/>
              </a:rPr>
            </a:br>
            <a:endParaRPr lang="ar-SA" sz="2400" dirty="0">
              <a:latin typeface="Adobe Arabic" pitchFamily="18" charset="-78"/>
              <a:cs typeface="Adobe Arabic" pitchFamily="18" charset="-78"/>
            </a:endParaRPr>
          </a:p>
        </p:txBody>
      </p:sp>
    </p:spTree>
  </p:cSld>
  <p:clrMapOvr>
    <a:masterClrMapping/>
  </p:clrMapOvr>
  <p:transition spd="med">
    <p:pull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مربع نص 1"/>
          <p:cNvSpPr txBox="1"/>
          <p:nvPr/>
        </p:nvSpPr>
        <p:spPr>
          <a:xfrm>
            <a:off x="609600" y="457200"/>
            <a:ext cx="8153400" cy="5262979"/>
          </a:xfrm>
          <a:prstGeom prst="rect">
            <a:avLst/>
          </a:prstGeom>
          <a:noFill/>
        </p:spPr>
        <p:txBody>
          <a:bodyPr wrap="square" rtlCol="1">
            <a:spAutoFit/>
          </a:bodyPr>
          <a:lstStyle/>
          <a:p>
            <a:r>
              <a:rPr lang="ar-SA" sz="2800" dirty="0" smtClean="0">
                <a:solidFill>
                  <a:schemeClr val="accent5">
                    <a:lumMod val="50000"/>
                  </a:schemeClr>
                </a:solidFill>
              </a:rPr>
              <a:t>الزوجة </a:t>
            </a:r>
            <a:r>
              <a:rPr lang="ar-SA" sz="2800" dirty="0" err="1" smtClean="0">
                <a:solidFill>
                  <a:schemeClr val="accent5">
                    <a:lumMod val="50000"/>
                  </a:schemeClr>
                </a:solidFill>
              </a:rPr>
              <a:t>الوفبة</a:t>
            </a:r>
            <a:r>
              <a:rPr lang="ar-SA" sz="2800" dirty="0" smtClean="0">
                <a:solidFill>
                  <a:schemeClr val="accent5">
                    <a:lumMod val="50000"/>
                  </a:schemeClr>
                </a:solidFill>
              </a:rPr>
              <a:t> :</a:t>
            </a:r>
          </a:p>
          <a:p>
            <a:r>
              <a:rPr lang="ar-SA" sz="2800" dirty="0" smtClean="0">
                <a:latin typeface="Adobe Arabic" pitchFamily="18" charset="-78"/>
                <a:cs typeface="Adobe Arabic" pitchFamily="18" charset="-78"/>
              </a:rPr>
              <a:t>في </a:t>
            </a:r>
            <a:r>
              <a:rPr lang="ar-SA" sz="2800" dirty="0">
                <a:latin typeface="Adobe Arabic" pitchFamily="18" charset="-78"/>
                <a:cs typeface="Adobe Arabic" pitchFamily="18" charset="-78"/>
              </a:rPr>
              <a:t>غزوة بدر، أسر المسلمون عددًا كبيرًا من المشركين، وكان من بين هؤلاء الأسرى أبو العاص ابن الربيع زوج السيدة زينب بنت الرسول صلى الله عليه وسلم</a:t>
            </a:r>
            <a:r>
              <a:rPr lang="en-US" sz="2800" dirty="0">
                <a:latin typeface="Adobe Arabic" pitchFamily="18" charset="-78"/>
                <a:cs typeface="Adobe Arabic" pitchFamily="18" charset="-78"/>
              </a:rPr>
              <a:t> .</a:t>
            </a:r>
            <a:br>
              <a:rPr lang="en-US" sz="2800" dirty="0">
                <a:latin typeface="Adobe Arabic" pitchFamily="18" charset="-78"/>
                <a:cs typeface="Adobe Arabic" pitchFamily="18" charset="-78"/>
              </a:rPr>
            </a:br>
            <a:r>
              <a:rPr lang="ar-SA" sz="2800" dirty="0">
                <a:latin typeface="Adobe Arabic" pitchFamily="18" charset="-78"/>
                <a:cs typeface="Adobe Arabic" pitchFamily="18" charset="-78"/>
              </a:rPr>
              <a:t>وكان الإسلام قد فرق بين زينب- </a:t>
            </a:r>
            <a:r>
              <a:rPr lang="ar-SA" sz="2800" dirty="0" smtClean="0">
                <a:latin typeface="Adobe Arabic" pitchFamily="18" charset="-78"/>
                <a:cs typeface="Adobe Arabic" pitchFamily="18" charset="-78"/>
              </a:rPr>
              <a:t>رضي </a:t>
            </a:r>
            <a:r>
              <a:rPr lang="ar-SA" sz="2800" dirty="0">
                <a:latin typeface="Adobe Arabic" pitchFamily="18" charset="-78"/>
                <a:cs typeface="Adobe Arabic" pitchFamily="18" charset="-78"/>
              </a:rPr>
              <a:t>الله عنها-وزوجها؛ لأنه مشرك، فلما وقع </a:t>
            </a:r>
            <a:r>
              <a:rPr lang="ar-SA" sz="2800" dirty="0" smtClean="0">
                <a:latin typeface="Adobe Arabic" pitchFamily="18" charset="-78"/>
                <a:cs typeface="Adobe Arabic" pitchFamily="18" charset="-78"/>
              </a:rPr>
              <a:t>في </a:t>
            </a:r>
            <a:r>
              <a:rPr lang="ar-SA" sz="2800" dirty="0">
                <a:latin typeface="Adobe Arabic" pitchFamily="18" charset="-78"/>
                <a:cs typeface="Adobe Arabic" pitchFamily="18" charset="-78"/>
              </a:rPr>
              <a:t>الأسر، خلعت عِقْدها </a:t>
            </a:r>
            <a:r>
              <a:rPr lang="ar-SA" sz="2800" dirty="0" smtClean="0">
                <a:latin typeface="Adobe Arabic" pitchFamily="18" charset="-78"/>
                <a:cs typeface="Adobe Arabic" pitchFamily="18" charset="-78"/>
              </a:rPr>
              <a:t>الذي </a:t>
            </a:r>
            <a:r>
              <a:rPr lang="ar-SA" sz="2800" dirty="0">
                <a:latin typeface="Adobe Arabic" pitchFamily="18" charset="-78"/>
                <a:cs typeface="Adobe Arabic" pitchFamily="18" charset="-78"/>
              </a:rPr>
              <a:t>أهدته إليها أمها السيدة خديجة </a:t>
            </a:r>
            <a:r>
              <a:rPr lang="ar-SA" sz="2800" dirty="0" smtClean="0">
                <a:latin typeface="Adobe Arabic" pitchFamily="18" charset="-78"/>
                <a:cs typeface="Adobe Arabic" pitchFamily="18" charset="-78"/>
              </a:rPr>
              <a:t>رضي </a:t>
            </a:r>
            <a:r>
              <a:rPr lang="ar-SA" sz="2800" dirty="0">
                <a:latin typeface="Adobe Arabic" pitchFamily="18" charset="-78"/>
                <a:cs typeface="Adobe Arabic" pitchFamily="18" charset="-78"/>
              </a:rPr>
              <a:t>الله عنها- عند زواجها، وأرسلته إلى الرسول صلى الله عليه وسلم ؛ لتفتدى </a:t>
            </a:r>
            <a:r>
              <a:rPr lang="ar-SA" sz="2800" dirty="0" err="1">
                <a:latin typeface="Adobe Arabic" pitchFamily="18" charset="-78"/>
                <a:cs typeface="Adobe Arabic" pitchFamily="18" charset="-78"/>
              </a:rPr>
              <a:t>به</a:t>
            </a:r>
            <a:r>
              <a:rPr lang="ar-SA" sz="2800" dirty="0">
                <a:latin typeface="Adobe Arabic" pitchFamily="18" charset="-78"/>
                <a:cs typeface="Adobe Arabic" pitchFamily="18" charset="-78"/>
              </a:rPr>
              <a:t> أبا العاص وفاء له</a:t>
            </a:r>
            <a:r>
              <a:rPr lang="en-US" sz="2800" dirty="0">
                <a:latin typeface="Adobe Arabic" pitchFamily="18" charset="-78"/>
                <a:cs typeface="Adobe Arabic" pitchFamily="18" charset="-78"/>
              </a:rPr>
              <a:t>.</a:t>
            </a:r>
            <a:br>
              <a:rPr lang="en-US" sz="2800" dirty="0">
                <a:latin typeface="Adobe Arabic" pitchFamily="18" charset="-78"/>
                <a:cs typeface="Adobe Arabic" pitchFamily="18" charset="-78"/>
              </a:rPr>
            </a:br>
            <a:r>
              <a:rPr lang="ar-SA" sz="2800" dirty="0">
                <a:latin typeface="Adobe Arabic" pitchFamily="18" charset="-78"/>
                <a:cs typeface="Adobe Arabic" pitchFamily="18" charset="-78"/>
              </a:rPr>
              <a:t>فلما رأى </a:t>
            </a:r>
            <a:r>
              <a:rPr lang="ar-SA" sz="2800" dirty="0" smtClean="0">
                <a:latin typeface="Adobe Arabic" pitchFamily="18" charset="-78"/>
                <a:cs typeface="Adobe Arabic" pitchFamily="18" charset="-78"/>
              </a:rPr>
              <a:t>النبي </a:t>
            </a:r>
            <a:r>
              <a:rPr lang="ar-SA" sz="2800" dirty="0">
                <a:latin typeface="Adobe Arabic" pitchFamily="18" charset="-78"/>
                <a:cs typeface="Adobe Arabic" pitchFamily="18" charset="-78"/>
              </a:rPr>
              <a:t>صلى الله عليه وسلم العقد عرفه، وأحس بوفاء ابنته لزوجها، فاستشار أصحابه </a:t>
            </a:r>
            <a:r>
              <a:rPr lang="ar-SA" sz="2800" dirty="0" smtClean="0">
                <a:latin typeface="Adobe Arabic" pitchFamily="18" charset="-78"/>
                <a:cs typeface="Adobe Arabic" pitchFamily="18" charset="-78"/>
              </a:rPr>
              <a:t>في </a:t>
            </a:r>
            <a:r>
              <a:rPr lang="ar-SA" sz="2800" dirty="0">
                <a:latin typeface="Adobe Arabic" pitchFamily="18" charset="-78"/>
                <a:cs typeface="Adobe Arabic" pitchFamily="18" charset="-78"/>
              </a:rPr>
              <a:t>أن يطلق سراح أبى العاص، واستأذنهم </a:t>
            </a:r>
            <a:r>
              <a:rPr lang="ar-SA" sz="2800" dirty="0" smtClean="0">
                <a:latin typeface="Adobe Arabic" pitchFamily="18" charset="-78"/>
                <a:cs typeface="Adobe Arabic" pitchFamily="18" charset="-78"/>
              </a:rPr>
              <a:t>في </a:t>
            </a:r>
            <a:r>
              <a:rPr lang="ar-SA" sz="2800" dirty="0">
                <a:latin typeface="Adobe Arabic" pitchFamily="18" charset="-78"/>
                <a:cs typeface="Adobe Arabic" pitchFamily="18" charset="-78"/>
              </a:rPr>
              <a:t>إعادة العِقْد إلى زينب - </a:t>
            </a:r>
            <a:r>
              <a:rPr lang="ar-SA" sz="2800" dirty="0" smtClean="0">
                <a:latin typeface="Adobe Arabic" pitchFamily="18" charset="-78"/>
                <a:cs typeface="Adobe Arabic" pitchFamily="18" charset="-78"/>
              </a:rPr>
              <a:t>رضي </a:t>
            </a:r>
            <a:r>
              <a:rPr lang="ar-SA" sz="2800" dirty="0">
                <a:latin typeface="Adobe Arabic" pitchFamily="18" charset="-78"/>
                <a:cs typeface="Adobe Arabic" pitchFamily="18" charset="-78"/>
              </a:rPr>
              <a:t>الله عنها-، فوافق الصحابة</a:t>
            </a:r>
            <a:r>
              <a:rPr lang="en-US" sz="2800" dirty="0">
                <a:latin typeface="Adobe Arabic" pitchFamily="18" charset="-78"/>
                <a:cs typeface="Adobe Arabic" pitchFamily="18" charset="-78"/>
              </a:rPr>
              <a:t>.</a:t>
            </a:r>
            <a:br>
              <a:rPr lang="en-US" sz="2800" dirty="0">
                <a:latin typeface="Adobe Arabic" pitchFamily="18" charset="-78"/>
                <a:cs typeface="Adobe Arabic" pitchFamily="18" charset="-78"/>
              </a:rPr>
            </a:br>
            <a:r>
              <a:rPr lang="ar-SA" sz="2800" dirty="0">
                <a:latin typeface="Adobe Arabic" pitchFamily="18" charset="-78"/>
                <a:cs typeface="Adobe Arabic" pitchFamily="18" charset="-78"/>
              </a:rPr>
              <a:t>فأطلق الرسول صلى الله عليه وسلم سراحه.فلما عاد أبو العاص إلى مكة أعلن إسلامه، ثم ذهب إلى المدينة، فأعاد إليه الرسول صلى الله عليه وسلم زوجته الوفية زينب- </a:t>
            </a:r>
            <a:r>
              <a:rPr lang="ar-SA" sz="2800" dirty="0" smtClean="0">
                <a:latin typeface="Adobe Arabic" pitchFamily="18" charset="-78"/>
                <a:cs typeface="Adobe Arabic" pitchFamily="18" charset="-78"/>
              </a:rPr>
              <a:t>رضي </a:t>
            </a:r>
            <a:r>
              <a:rPr lang="ar-SA" sz="2800" dirty="0">
                <a:latin typeface="Adobe Arabic" pitchFamily="18" charset="-78"/>
                <a:cs typeface="Adobe Arabic" pitchFamily="18" charset="-78"/>
              </a:rPr>
              <a:t>الله عنها</a:t>
            </a:r>
          </a:p>
        </p:txBody>
      </p:sp>
    </p:spTree>
  </p:cSld>
  <p:clrMapOvr>
    <a:masterClrMapping/>
  </p:clrMapOvr>
  <p:transition spd="med">
    <p:split orient="ver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l="100000" t="100000"/>
          </a:path>
        </a:gradFill>
        <a:effectLst/>
      </p:bgPr>
    </p:bg>
    <p:spTree>
      <p:nvGrpSpPr>
        <p:cNvPr id="1" name=""/>
        <p:cNvGrpSpPr/>
        <p:nvPr/>
      </p:nvGrpSpPr>
      <p:grpSpPr>
        <a:xfrm>
          <a:off x="0" y="0"/>
          <a:ext cx="0" cy="0"/>
          <a:chOff x="0" y="0"/>
          <a:chExt cx="0" cy="0"/>
        </a:xfrm>
      </p:grpSpPr>
      <p:sp>
        <p:nvSpPr>
          <p:cNvPr id="2" name="مربع نص 1"/>
          <p:cNvSpPr txBox="1"/>
          <p:nvPr/>
        </p:nvSpPr>
        <p:spPr>
          <a:xfrm>
            <a:off x="457200" y="533400"/>
            <a:ext cx="8229600" cy="5324535"/>
          </a:xfrm>
          <a:prstGeom prst="rect">
            <a:avLst/>
          </a:prstGeom>
          <a:noFill/>
        </p:spPr>
        <p:txBody>
          <a:bodyPr wrap="square" rtlCol="1">
            <a:spAutoFit/>
          </a:bodyPr>
          <a:lstStyle/>
          <a:p>
            <a:r>
              <a:rPr lang="ar-SA" sz="3200" b="1" dirty="0" smtClean="0">
                <a:solidFill>
                  <a:schemeClr val="accent5">
                    <a:lumMod val="50000"/>
                  </a:schemeClr>
                </a:solidFill>
                <a:latin typeface="Adobe Arabic" pitchFamily="18" charset="-78"/>
                <a:cs typeface="Adobe Arabic" pitchFamily="18" charset="-78"/>
              </a:rPr>
              <a:t>وفاء رسول الله (ص) لزوجته خديجة:</a:t>
            </a:r>
          </a:p>
          <a:p>
            <a:r>
              <a:rPr lang="ar-SA" sz="2800" b="1" dirty="0" smtClean="0">
                <a:latin typeface="Adobe Arabic" pitchFamily="18" charset="-78"/>
                <a:cs typeface="Adobe Arabic" pitchFamily="18" charset="-78"/>
              </a:rPr>
              <a:t>كانت السيدة خديجة -رضي الله عنها- زوجة رحيمة تعطف على النبي صلى الله عليه وسلم، وتغمره بالحنان، وتقدم له العون، وقد تحملت معه الآلام والمحن في سبيل نشر دعوة الإسلام، ولما توفيت السيدة خديجة -رضي الله عنها- ظل النبي صلى الله عليه وسلم وفيَّا لها، ذاكرًا لعهدها، فكان يفرح إذا رأى أحدًا من أهلها، ويكرم صديقاتها.</a:t>
            </a:r>
            <a:br>
              <a:rPr lang="ar-SA" sz="2800" b="1" dirty="0" smtClean="0">
                <a:latin typeface="Adobe Arabic" pitchFamily="18" charset="-78"/>
                <a:cs typeface="Adobe Arabic" pitchFamily="18" charset="-78"/>
              </a:rPr>
            </a:br>
            <a:r>
              <a:rPr lang="ar-SA" sz="2800" b="1" dirty="0" smtClean="0">
                <a:latin typeface="Adobe Arabic" pitchFamily="18" charset="-78"/>
                <a:cs typeface="Adobe Arabic" pitchFamily="18" charset="-78"/>
              </a:rPr>
              <a:t>وكانت السيدة عائشة -رضي الله عنها- تغار منها وهي في قبرها، فقالت للنبي صلى الله عليه وسلم ذات يوم: هل كانت إلا عجوزًا قد أبدلكَ الله خيرًا منها؟ فغضب النبي صلى الله عليه وسلم غضبًا شديدًا، وقال لها: (والله ما أبدلني الله خيرًا منها؛ آمنتْ </a:t>
            </a:r>
            <a:r>
              <a:rPr lang="ar-SA" sz="2800" b="1" dirty="0" err="1" smtClean="0">
                <a:latin typeface="Adobe Arabic" pitchFamily="18" charset="-78"/>
                <a:cs typeface="Adobe Arabic" pitchFamily="18" charset="-78"/>
              </a:rPr>
              <a:t>بي</a:t>
            </a:r>
            <a:r>
              <a:rPr lang="ar-SA" sz="2800" b="1" dirty="0" smtClean="0">
                <a:latin typeface="Adobe Arabic" pitchFamily="18" charset="-78"/>
                <a:cs typeface="Adobe Arabic" pitchFamily="18" charset="-78"/>
              </a:rPr>
              <a:t> إذ كفر الناس، وصدقتني إذ كذبني الناس، وواستني بمالها إذ حرمني الناس، ورزقني الله منها الولد دون غيرها من النساء) [أحمد]. وهكذا ظل النبي صلى الله عليه وسلم وفيَّا لزوجته خديجة -رضي الله عنها-.</a:t>
            </a:r>
            <a:br>
              <a:rPr lang="ar-SA" sz="2800" b="1" dirty="0" smtClean="0">
                <a:latin typeface="Adobe Arabic" pitchFamily="18" charset="-78"/>
                <a:cs typeface="Adobe Arabic" pitchFamily="18" charset="-78"/>
              </a:rPr>
            </a:br>
            <a:endParaRPr lang="ar-SA" sz="2800" dirty="0">
              <a:latin typeface="Adobe Arabic" pitchFamily="18" charset="-78"/>
              <a:cs typeface="Adobe Arabic" pitchFamily="18" charset="-78"/>
            </a:endParaRPr>
          </a:p>
        </p:txBody>
      </p:sp>
    </p:spTree>
  </p:cSld>
  <p:clrMapOvr>
    <a:masterClrMapping/>
  </p:clrMapOvr>
  <p:transition spd="med">
    <p:spli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838200" y="457200"/>
            <a:ext cx="7848600" cy="5816977"/>
          </a:xfrm>
          <a:prstGeom prst="rect">
            <a:avLst/>
          </a:prstGeom>
          <a:noFill/>
        </p:spPr>
        <p:txBody>
          <a:bodyPr wrap="square" rtlCol="1">
            <a:spAutoFit/>
          </a:bodyPr>
          <a:lstStyle/>
          <a:p>
            <a:r>
              <a:rPr lang="ar-SA" sz="3600" b="1" dirty="0" smtClean="0">
                <a:solidFill>
                  <a:schemeClr val="accent6">
                    <a:lumMod val="50000"/>
                  </a:schemeClr>
                </a:solidFill>
                <a:latin typeface="Adobe Arabic" pitchFamily="18" charset="-78"/>
                <a:cs typeface="Adobe Arabic" pitchFamily="18" charset="-78"/>
              </a:rPr>
              <a:t>مواعيد عرقوب :</a:t>
            </a:r>
          </a:p>
          <a:p>
            <a:r>
              <a:rPr lang="ar-SA" sz="2800" b="1" dirty="0" err="1" smtClean="0">
                <a:latin typeface="Adobe Arabic" pitchFamily="18" charset="-78"/>
                <a:cs typeface="Adobe Arabic" pitchFamily="18" charset="-78"/>
              </a:rPr>
              <a:t>ان</a:t>
            </a:r>
            <a:r>
              <a:rPr lang="ar-SA" sz="2800" b="1" dirty="0" smtClean="0">
                <a:latin typeface="Adobe Arabic" pitchFamily="18" charset="-78"/>
                <a:cs typeface="Adobe Arabic" pitchFamily="18" charset="-78"/>
              </a:rPr>
              <a:t> عرقوب رجلا يعيش في يثرب (المدينة المنورة) منذ زمن بعيد، وكان عنده نخل ينتج تمرًا كثيرًا. وذات يوم جاءه رجل فقير مسكين يسأله أن يعطيه بعض التمر، فقال عرقوب للرجل الفقير: لا يوجد عندي تمر الآن، اذهب ثم عد عندما يظهر طلع النخل (أول الثمار). فذهب الفقير، وحينما ظهر الطلع جاء إلى عرقوب، فقال له عرقوب: اذهب ثم عد عندما يصير الطلع بلحًا.</a:t>
            </a:r>
            <a:br>
              <a:rPr lang="ar-SA" sz="2800" b="1" dirty="0" smtClean="0">
                <a:latin typeface="Adobe Arabic" pitchFamily="18" charset="-78"/>
                <a:cs typeface="Adobe Arabic" pitchFamily="18" charset="-78"/>
              </a:rPr>
            </a:br>
            <a:r>
              <a:rPr lang="ar-SA" sz="2800" b="1" dirty="0" smtClean="0">
                <a:latin typeface="Adobe Arabic" pitchFamily="18" charset="-78"/>
                <a:cs typeface="Adobe Arabic" pitchFamily="18" charset="-78"/>
              </a:rPr>
              <a:t>فذهب الرجل مرة ثانية، ولما صار الطلع بلحًا جاء إلى عرقوب، فقال له: اذهب ثم ارجع عندما يصير البلح رطبًا، وعندما صار البلح رطبًا حضر الرجل إلى عرقوب، فقال له عرقوب: اذهب ثم ارجع عندما يصير الرطب تمرًا، فذهب الرجل. ولما صار الرطب تمرًا صعد عرقوب إلى النخل ليلا، وأخذ منه التمر، وأخفاه حتى لا يعطي أحدًا شيئًا منه، فلما جاء الفقير لم يجد تمرًا في النخل، فحزن لأن عرقوب لم يفِ بوعده. وصار عرقوب مثلا في إخلاف الوعد، حتى ذم الناس مُخْلِف الوعد بقولهم: مواعيد عرقوب.</a:t>
            </a:r>
            <a:br>
              <a:rPr lang="ar-SA" sz="2800" b="1" dirty="0" smtClean="0">
                <a:latin typeface="Adobe Arabic" pitchFamily="18" charset="-78"/>
                <a:cs typeface="Adobe Arabic" pitchFamily="18" charset="-78"/>
              </a:rPr>
            </a:br>
            <a:endParaRPr lang="ar-SA" sz="2800" dirty="0">
              <a:latin typeface="Adobe Arabic" pitchFamily="18" charset="-78"/>
              <a:cs typeface="Adobe Arabic" pitchFamily="18" charset="-78"/>
            </a:endParaRPr>
          </a:p>
        </p:txBody>
      </p:sp>
    </p:spTree>
  </p:cSld>
  <p:clrMapOvr>
    <a:masterClrMapping/>
  </p:clrMapOvr>
  <p:transition spd="med">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304800" y="76200"/>
            <a:ext cx="8305800" cy="5816977"/>
          </a:xfrm>
          <a:prstGeom prst="rect">
            <a:avLst/>
          </a:prstGeom>
          <a:noFill/>
        </p:spPr>
        <p:txBody>
          <a:bodyPr wrap="square" rtlCol="1">
            <a:spAutoFit/>
          </a:bodyPr>
          <a:lstStyle/>
          <a:p>
            <a:r>
              <a:rPr lang="ar-SA" sz="3600" dirty="0" smtClean="0">
                <a:solidFill>
                  <a:schemeClr val="accent6">
                    <a:lumMod val="50000"/>
                  </a:schemeClr>
                </a:solidFill>
                <a:latin typeface="Adobe Arabic" pitchFamily="18" charset="-78"/>
                <a:cs typeface="Adobe Arabic" pitchFamily="18" charset="-78"/>
              </a:rPr>
              <a:t>وفاء صديق :</a:t>
            </a:r>
          </a:p>
          <a:p>
            <a:r>
              <a:rPr lang="ar-SA" sz="2800" dirty="0" smtClean="0">
                <a:latin typeface="Adobe Arabic" pitchFamily="18" charset="-78"/>
                <a:cs typeface="Adobe Arabic" pitchFamily="18" charset="-78"/>
              </a:rPr>
              <a:t>قال </a:t>
            </a:r>
            <a:r>
              <a:rPr lang="ar-SA" sz="2800" dirty="0">
                <a:latin typeface="Adobe Arabic" pitchFamily="18" charset="-78"/>
                <a:cs typeface="Adobe Arabic" pitchFamily="18" charset="-78"/>
              </a:rPr>
              <a:t>الجنديّ لرئيسه</a:t>
            </a:r>
            <a:r>
              <a:rPr lang="en-US" sz="2800" dirty="0">
                <a:latin typeface="Adobe Arabic" pitchFamily="18" charset="-78"/>
                <a:cs typeface="Adobe Arabic" pitchFamily="18" charset="-78"/>
              </a:rPr>
              <a:t> :</a:t>
            </a:r>
            <a:br>
              <a:rPr lang="en-US" sz="2800" dirty="0">
                <a:latin typeface="Adobe Arabic" pitchFamily="18" charset="-78"/>
                <a:cs typeface="Adobe Arabic" pitchFamily="18" charset="-78"/>
              </a:rPr>
            </a:br>
            <a:r>
              <a:rPr lang="en-US" sz="2800" dirty="0">
                <a:latin typeface="Adobe Arabic" pitchFamily="18" charset="-78"/>
                <a:cs typeface="Adobe Arabic" pitchFamily="18" charset="-78"/>
              </a:rPr>
              <a:t>"</a:t>
            </a:r>
            <a:r>
              <a:rPr lang="ar-SA" sz="2800" dirty="0">
                <a:latin typeface="Adobe Arabic" pitchFamily="18" charset="-78"/>
                <a:cs typeface="Adobe Arabic" pitchFamily="18" charset="-78"/>
              </a:rPr>
              <a:t>صديقي لم يعد من ساحة المعركة سيدي, أطلب منكم السماح لي بالذهاب </a:t>
            </a:r>
            <a:r>
              <a:rPr lang="ar-SA" sz="2800" dirty="0" smtClean="0">
                <a:latin typeface="Adobe Arabic" pitchFamily="18" charset="-78"/>
                <a:cs typeface="Adobe Arabic" pitchFamily="18" charset="-78"/>
              </a:rPr>
              <a:t>والبحث </a:t>
            </a:r>
            <a:r>
              <a:rPr lang="ar-SA" sz="2800" dirty="0">
                <a:latin typeface="Adobe Arabic" pitchFamily="18" charset="-78"/>
                <a:cs typeface="Adobe Arabic" pitchFamily="18" charset="-78"/>
              </a:rPr>
              <a:t>عنه</a:t>
            </a:r>
            <a:r>
              <a:rPr lang="en-US" sz="2800" dirty="0">
                <a:latin typeface="Adobe Arabic" pitchFamily="18" charset="-78"/>
                <a:cs typeface="Adobe Arabic" pitchFamily="18" charset="-78"/>
              </a:rPr>
              <a:t>.".</a:t>
            </a:r>
            <a:br>
              <a:rPr lang="en-US" sz="2800" dirty="0">
                <a:latin typeface="Adobe Arabic" pitchFamily="18" charset="-78"/>
                <a:cs typeface="Adobe Arabic" pitchFamily="18" charset="-78"/>
              </a:rPr>
            </a:br>
            <a:r>
              <a:rPr lang="ar-SA" sz="2800" dirty="0">
                <a:latin typeface="Adobe Arabic" pitchFamily="18" charset="-78"/>
                <a:cs typeface="Adobe Arabic" pitchFamily="18" charset="-78"/>
              </a:rPr>
              <a:t>قال الرئيس</a:t>
            </a:r>
            <a:r>
              <a:rPr lang="en-US" sz="2800" dirty="0">
                <a:latin typeface="Adobe Arabic" pitchFamily="18" charset="-78"/>
                <a:cs typeface="Adobe Arabic" pitchFamily="18" charset="-78"/>
              </a:rPr>
              <a:t> :</a:t>
            </a:r>
            <a:br>
              <a:rPr lang="en-US" sz="2800" dirty="0">
                <a:latin typeface="Adobe Arabic" pitchFamily="18" charset="-78"/>
                <a:cs typeface="Adobe Arabic" pitchFamily="18" charset="-78"/>
              </a:rPr>
            </a:br>
            <a:r>
              <a:rPr lang="en-US" sz="2800" dirty="0">
                <a:latin typeface="Adobe Arabic" pitchFamily="18" charset="-78"/>
                <a:cs typeface="Adobe Arabic" pitchFamily="18" charset="-78"/>
              </a:rPr>
              <a:t>"</a:t>
            </a:r>
            <a:r>
              <a:rPr lang="ar-SA" sz="2800" dirty="0">
                <a:latin typeface="Adobe Arabic" pitchFamily="18" charset="-78"/>
                <a:cs typeface="Adobe Arabic" pitchFamily="18" charset="-78"/>
              </a:rPr>
              <a:t>الإذن مرفوض</a:t>
            </a:r>
            <a:r>
              <a:rPr lang="en-US" sz="2800" dirty="0">
                <a:latin typeface="Adobe Arabic" pitchFamily="18" charset="-78"/>
                <a:cs typeface="Adobe Arabic" pitchFamily="18" charset="-78"/>
              </a:rPr>
              <a:t>"!!,</a:t>
            </a:r>
            <a:br>
              <a:rPr lang="en-US" sz="2800" dirty="0">
                <a:latin typeface="Adobe Arabic" pitchFamily="18" charset="-78"/>
                <a:cs typeface="Adobe Arabic" pitchFamily="18" charset="-78"/>
              </a:rPr>
            </a:br>
            <a:r>
              <a:rPr lang="en-US" sz="2800" dirty="0">
                <a:latin typeface="Adobe Arabic" pitchFamily="18" charset="-78"/>
                <a:cs typeface="Adobe Arabic" pitchFamily="18" charset="-78"/>
              </a:rPr>
              <a:t>"</a:t>
            </a:r>
            <a:r>
              <a:rPr lang="ar-SA" sz="2800" dirty="0">
                <a:latin typeface="Adobe Arabic" pitchFamily="18" charset="-78"/>
                <a:cs typeface="Adobe Arabic" pitchFamily="18" charset="-78"/>
              </a:rPr>
              <a:t>لا أريدك أن تخاطر بحياتك من أجل رجل من المحتمل أنّه قد مات</a:t>
            </a:r>
            <a:r>
              <a:rPr lang="en-US" sz="2800" dirty="0">
                <a:latin typeface="Adobe Arabic" pitchFamily="18" charset="-78"/>
                <a:cs typeface="Adobe Arabic" pitchFamily="18" charset="-78"/>
              </a:rPr>
              <a:t>".</a:t>
            </a:r>
            <a:br>
              <a:rPr lang="en-US" sz="2800" dirty="0">
                <a:latin typeface="Adobe Arabic" pitchFamily="18" charset="-78"/>
                <a:cs typeface="Adobe Arabic" pitchFamily="18" charset="-78"/>
              </a:rPr>
            </a:br>
            <a:r>
              <a:rPr lang="ar-SA" sz="2800" dirty="0">
                <a:latin typeface="Adobe Arabic" pitchFamily="18" charset="-78"/>
                <a:cs typeface="Adobe Arabic" pitchFamily="18" charset="-78"/>
              </a:rPr>
              <a:t>ذهب الجندي, دون أن يعطي أهميّة لرفض رئيسه, وبعد ساعة عاد وهو مصاب بجرحٍ مميت حاملاً جثة صديقه</a:t>
            </a:r>
            <a:r>
              <a:rPr lang="en-US" sz="2800" dirty="0">
                <a:latin typeface="Adobe Arabic" pitchFamily="18" charset="-78"/>
                <a:cs typeface="Adobe Arabic" pitchFamily="18" charset="-78"/>
              </a:rPr>
              <a:t>. </a:t>
            </a:r>
            <a:br>
              <a:rPr lang="en-US" sz="2800" dirty="0">
                <a:latin typeface="Adobe Arabic" pitchFamily="18" charset="-78"/>
                <a:cs typeface="Adobe Arabic" pitchFamily="18" charset="-78"/>
              </a:rPr>
            </a:br>
            <a:r>
              <a:rPr lang="ar-SA" sz="2800" dirty="0">
                <a:latin typeface="Adobe Arabic" pitchFamily="18" charset="-78"/>
                <a:cs typeface="Adobe Arabic" pitchFamily="18" charset="-78"/>
              </a:rPr>
              <a:t>كان الرئيس معتزاً بنفسه فقال</a:t>
            </a:r>
            <a:r>
              <a:rPr lang="en-US" sz="2800" dirty="0">
                <a:latin typeface="Adobe Arabic" pitchFamily="18" charset="-78"/>
                <a:cs typeface="Adobe Arabic" pitchFamily="18" charset="-78"/>
              </a:rPr>
              <a:t>:</a:t>
            </a:r>
            <a:br>
              <a:rPr lang="en-US" sz="2800" dirty="0">
                <a:latin typeface="Adobe Arabic" pitchFamily="18" charset="-78"/>
                <a:cs typeface="Adobe Arabic" pitchFamily="18" charset="-78"/>
              </a:rPr>
            </a:br>
            <a:r>
              <a:rPr lang="en-US" sz="2800" dirty="0">
                <a:latin typeface="Adobe Arabic" pitchFamily="18" charset="-78"/>
                <a:cs typeface="Adobe Arabic" pitchFamily="18" charset="-78"/>
              </a:rPr>
              <a:t>"</a:t>
            </a:r>
            <a:r>
              <a:rPr lang="ar-SA" sz="2800" dirty="0">
                <a:latin typeface="Adobe Arabic" pitchFamily="18" charset="-78"/>
                <a:cs typeface="Adobe Arabic" pitchFamily="18" charset="-78"/>
              </a:rPr>
              <a:t>لقد قلت </a:t>
            </a:r>
            <a:r>
              <a:rPr lang="ar-SA" sz="2800" dirty="0" err="1">
                <a:latin typeface="Adobe Arabic" pitchFamily="18" charset="-78"/>
                <a:cs typeface="Adobe Arabic" pitchFamily="18" charset="-78"/>
              </a:rPr>
              <a:t>لك</a:t>
            </a:r>
            <a:r>
              <a:rPr lang="ar-SA" sz="2800" dirty="0">
                <a:latin typeface="Adobe Arabic" pitchFamily="18" charset="-78"/>
                <a:cs typeface="Adobe Arabic" pitchFamily="18" charset="-78"/>
              </a:rPr>
              <a:t> أنّه قد مات! قل لي أكان يستحق منك كل هذه المخاطرة للعثور على جثّة!؟</a:t>
            </a:r>
            <a:r>
              <a:rPr lang="en-US" sz="2800" dirty="0">
                <a:latin typeface="Adobe Arabic" pitchFamily="18" charset="-78"/>
                <a:cs typeface="Adobe Arabic" pitchFamily="18" charset="-78"/>
              </a:rPr>
              <a:t>!”</a:t>
            </a:r>
            <a:br>
              <a:rPr lang="en-US" sz="2800" dirty="0">
                <a:latin typeface="Adobe Arabic" pitchFamily="18" charset="-78"/>
                <a:cs typeface="Adobe Arabic" pitchFamily="18" charset="-78"/>
              </a:rPr>
            </a:br>
            <a:r>
              <a:rPr lang="ar-SA" sz="2800" dirty="0">
                <a:latin typeface="Adobe Arabic" pitchFamily="18" charset="-78"/>
                <a:cs typeface="Adobe Arabic" pitchFamily="18" charset="-78"/>
              </a:rPr>
              <a:t>أجاب الجنديّ محتضراً</a:t>
            </a:r>
            <a:r>
              <a:rPr lang="en-US" sz="2800" dirty="0">
                <a:latin typeface="Adobe Arabic" pitchFamily="18" charset="-78"/>
                <a:cs typeface="Adobe Arabic" pitchFamily="18" charset="-78"/>
              </a:rPr>
              <a:t>:</a:t>
            </a:r>
            <a:br>
              <a:rPr lang="en-US" sz="2800" dirty="0">
                <a:latin typeface="Adobe Arabic" pitchFamily="18" charset="-78"/>
                <a:cs typeface="Adobe Arabic" pitchFamily="18" charset="-78"/>
              </a:rPr>
            </a:br>
            <a:r>
              <a:rPr lang="en-US" sz="2800" dirty="0">
                <a:latin typeface="Adobe Arabic" pitchFamily="18" charset="-78"/>
                <a:cs typeface="Adobe Arabic" pitchFamily="18" charset="-78"/>
              </a:rPr>
              <a:t>"</a:t>
            </a:r>
            <a:r>
              <a:rPr lang="ar-SA" sz="2800" dirty="0">
                <a:latin typeface="Adobe Arabic" pitchFamily="18" charset="-78"/>
                <a:cs typeface="Adobe Arabic" pitchFamily="18" charset="-78"/>
              </a:rPr>
              <a:t>بكل تأكيد سيدي! عندما وجدته كان لا يزال حياً وأستطاع أن يقول لي</a:t>
            </a:r>
            <a:r>
              <a:rPr lang="en-US" sz="2800" dirty="0">
                <a:latin typeface="Adobe Arabic" pitchFamily="18" charset="-78"/>
                <a:cs typeface="Adobe Arabic" pitchFamily="18" charset="-78"/>
              </a:rPr>
              <a:t>: </a:t>
            </a:r>
            <a:r>
              <a:rPr lang="ar-SA" sz="2800" dirty="0">
                <a:latin typeface="Adobe Arabic" pitchFamily="18" charset="-78"/>
                <a:cs typeface="Adobe Arabic" pitchFamily="18" charset="-78"/>
              </a:rPr>
              <a:t>كنت واثقاً بأنّك ستأتي</a:t>
            </a:r>
            <a:r>
              <a:rPr lang="en-US" sz="2800" dirty="0">
                <a:latin typeface="Adobe Arabic" pitchFamily="18" charset="-78"/>
                <a:cs typeface="Adobe Arabic" pitchFamily="18" charset="-78"/>
              </a:rPr>
              <a:t>!"</a:t>
            </a:r>
            <a:endParaRPr lang="ar-SA" sz="2800" dirty="0">
              <a:latin typeface="Adobe Arabic" pitchFamily="18" charset="-78"/>
              <a:cs typeface="Adobe Arabic" pitchFamily="18" charset="-78"/>
            </a:endParaRPr>
          </a:p>
        </p:txBody>
      </p:sp>
    </p:spTree>
  </p:cSld>
  <p:clrMapOvr>
    <a:masterClrMapping/>
  </p:clrMapOvr>
  <p:transition spd="med">
    <p:wheel spokes="8"/>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2606058764.jpg"/>
          <p:cNvPicPr>
            <a:picLocks noChangeAspect="1"/>
          </p:cNvPicPr>
          <p:nvPr/>
        </p:nvPicPr>
        <p:blipFill>
          <a:blip r:embed="rId2"/>
          <a:stretch>
            <a:fillRect/>
          </a:stretch>
        </p:blipFill>
        <p:spPr>
          <a:xfrm>
            <a:off x="0" y="0"/>
            <a:ext cx="9144000" cy="6858000"/>
          </a:xfrm>
          <a:prstGeom prst="rect">
            <a:avLst/>
          </a:prstGeom>
          <a:noFill/>
          <a:ln>
            <a:noFill/>
          </a:ln>
        </p:spPr>
      </p:pic>
      <p:sp>
        <p:nvSpPr>
          <p:cNvPr id="3" name="مربع نص 2"/>
          <p:cNvSpPr txBox="1"/>
          <p:nvPr/>
        </p:nvSpPr>
        <p:spPr>
          <a:xfrm>
            <a:off x="0" y="228600"/>
            <a:ext cx="6553200" cy="5292269"/>
          </a:xfrm>
          <a:prstGeom prst="rect">
            <a:avLst/>
          </a:prstGeom>
          <a:noFill/>
        </p:spPr>
        <p:txBody>
          <a:bodyPr wrap="square" rtlCol="1">
            <a:spAutoFit/>
          </a:bodyPr>
          <a:lstStyle/>
          <a:p>
            <a:r>
              <a:rPr lang="ar-SA" sz="4000" b="1" dirty="0" smtClean="0">
                <a:solidFill>
                  <a:schemeClr val="accent3">
                    <a:lumMod val="50000"/>
                  </a:schemeClr>
                </a:solidFill>
                <a:latin typeface="Adobe Arabic" pitchFamily="18" charset="-78"/>
                <a:cs typeface="Adobe Arabic" pitchFamily="18" charset="-78"/>
              </a:rPr>
              <a:t>قصة جميلة :</a:t>
            </a:r>
          </a:p>
          <a:p>
            <a:r>
              <a:rPr lang="ar-SA" sz="3600" b="1" dirty="0" smtClean="0">
                <a:solidFill>
                  <a:schemeClr val="accent2">
                    <a:lumMod val="50000"/>
                  </a:schemeClr>
                </a:solidFill>
                <a:latin typeface="Adobe Arabic" pitchFamily="18" charset="-78"/>
                <a:cs typeface="Adobe Arabic" pitchFamily="18" charset="-78"/>
              </a:rPr>
              <a:t>في </a:t>
            </a:r>
            <a:r>
              <a:rPr lang="ar-SA" sz="3600" b="1" dirty="0">
                <a:solidFill>
                  <a:schemeClr val="accent2">
                    <a:lumMod val="50000"/>
                  </a:schemeClr>
                </a:solidFill>
                <a:latin typeface="Adobe Arabic" pitchFamily="18" charset="-78"/>
                <a:cs typeface="Adobe Arabic" pitchFamily="18" charset="-78"/>
              </a:rPr>
              <a:t>أحد المستشفيات كان هناك مريضان هرمان في غرفة واحدة ، كلاهما معه مرض عضال كان أحدهما مسموحاً له بالجلوس في سريره لمدة ساعة يوميا بعد العصر ، ولحسن حظه فقد كان سريره بجانب النافذة الوحيدة في الغرفة ، أما الآخر فكان عليه أن يبقى مستلقياً على ظهره طوال الوقت ، كان المريضان يقضيان وقتهما في الكلام دون أن يرى أحدهما الآخر ، ولأن كلاً منهما كان مستلقياً على ظهره ناظراً إلى السقف </a:t>
            </a:r>
            <a:r>
              <a:rPr lang="ar-SA" sz="3600" b="1" dirty="0" smtClean="0">
                <a:solidFill>
                  <a:schemeClr val="accent2">
                    <a:lumMod val="50000"/>
                  </a:schemeClr>
                </a:solidFill>
                <a:latin typeface="Adobe Arabic" pitchFamily="18" charset="-78"/>
                <a:cs typeface="Adobe Arabic" pitchFamily="18" charset="-78"/>
              </a:rPr>
              <a:t>.</a:t>
            </a:r>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2606058764.jpg"/>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228600" y="0"/>
            <a:ext cx="6096000" cy="5509200"/>
          </a:xfrm>
          <a:prstGeom prst="rect">
            <a:avLst/>
          </a:prstGeom>
          <a:noFill/>
        </p:spPr>
        <p:txBody>
          <a:bodyPr wrap="square" rtlCol="1">
            <a:spAutoFit/>
          </a:bodyPr>
          <a:lstStyle/>
          <a:p>
            <a:r>
              <a:rPr lang="ar-SA" sz="3200" b="1" dirty="0">
                <a:solidFill>
                  <a:schemeClr val="accent2">
                    <a:lumMod val="50000"/>
                  </a:schemeClr>
                </a:solidFill>
                <a:latin typeface="Adobe Arabic" pitchFamily="18" charset="-78"/>
                <a:cs typeface="Adobe Arabic" pitchFamily="18" charset="-78"/>
              </a:rPr>
              <a:t>تحدثا عن أهليهما ، وعن بيتيهما ، وعن حياتهما ، وعن كل شيء</a:t>
            </a:r>
            <a:r>
              <a:rPr lang="en-US" sz="3200" b="1" dirty="0">
                <a:solidFill>
                  <a:schemeClr val="accent2">
                    <a:lumMod val="50000"/>
                  </a:schemeClr>
                </a:solidFill>
                <a:latin typeface="Adobe Arabic" pitchFamily="18" charset="-78"/>
                <a:cs typeface="Adobe Arabic" pitchFamily="18" charset="-78"/>
              </a:rPr>
              <a:t> ..</a:t>
            </a:r>
            <a:br>
              <a:rPr lang="en-US" sz="3200" b="1" dirty="0">
                <a:solidFill>
                  <a:schemeClr val="accent2">
                    <a:lumMod val="50000"/>
                  </a:schemeClr>
                </a:solidFill>
                <a:latin typeface="Adobe Arabic" pitchFamily="18" charset="-78"/>
                <a:cs typeface="Adobe Arabic" pitchFamily="18" charset="-78"/>
              </a:rPr>
            </a:br>
            <a:r>
              <a:rPr lang="ar-SA" sz="3200" b="1" dirty="0">
                <a:solidFill>
                  <a:schemeClr val="accent2">
                    <a:lumMod val="50000"/>
                  </a:schemeClr>
                </a:solidFill>
                <a:latin typeface="Adobe Arabic" pitchFamily="18" charset="-78"/>
                <a:cs typeface="Adobe Arabic" pitchFamily="18" charset="-78"/>
              </a:rPr>
              <a:t>وفي كل يوم بعد العصر ، كان الأول يجلس في سريره حسب أوامر الطبيب ، وينظر في النافذة ، ويصف لصاحبه العالم الخارجي ، وكان الآخر ينتظر هذه الساعة كما ينتظرها الأول ، لأنها تجعل حياته مفعمة بالحيوية وهو يستمع لوصف صاحبه للحياة في الخارج : ففي الحديقة كان هناك بحيرة كبيرة يسبح فيها البط ، والأولاد صنعوا زوارق من مواد مختلفة وأخذوا يلعبون فيها داخل الماء ، وهناك رجل يؤجِّر المراكب الصغيرة للناس يبحرون </a:t>
            </a:r>
            <a:r>
              <a:rPr lang="ar-SA" sz="3200" b="1" dirty="0" err="1">
                <a:solidFill>
                  <a:schemeClr val="accent2">
                    <a:lumMod val="50000"/>
                  </a:schemeClr>
                </a:solidFill>
                <a:latin typeface="Adobe Arabic" pitchFamily="18" charset="-78"/>
                <a:cs typeface="Adobe Arabic" pitchFamily="18" charset="-78"/>
              </a:rPr>
              <a:t>بها</a:t>
            </a:r>
            <a:r>
              <a:rPr lang="ar-SA" sz="3200" b="1" dirty="0">
                <a:solidFill>
                  <a:schemeClr val="accent2">
                    <a:lumMod val="50000"/>
                  </a:schemeClr>
                </a:solidFill>
                <a:latin typeface="Adobe Arabic" pitchFamily="18" charset="-78"/>
                <a:cs typeface="Adobe Arabic" pitchFamily="18" charset="-78"/>
              </a:rPr>
              <a:t> في البحيرة</a:t>
            </a:r>
            <a:r>
              <a:rPr lang="en-US" sz="3200" b="1" dirty="0" smtClean="0">
                <a:solidFill>
                  <a:schemeClr val="accent2">
                    <a:lumMod val="50000"/>
                  </a:schemeClr>
                </a:solidFill>
                <a:latin typeface="Adobe Arabic" pitchFamily="18" charset="-78"/>
                <a:cs typeface="Adobe Arabic" pitchFamily="18" charset="-78"/>
              </a:rPr>
              <a:t>.</a:t>
            </a:r>
            <a:endParaRPr lang="ar-SA" sz="3200" dirty="0">
              <a:solidFill>
                <a:schemeClr val="accent2">
                  <a:lumMod val="50000"/>
                </a:schemeClr>
              </a:solidFill>
              <a:latin typeface="Adobe Arabic" pitchFamily="18" charset="-78"/>
              <a:cs typeface="Adobe Arabic" pitchFamily="18" charset="-78"/>
            </a:endParaRP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2606058764.jpg"/>
          <p:cNvPicPr>
            <a:picLocks noChangeAspect="1"/>
          </p:cNvPicPr>
          <p:nvPr/>
        </p:nvPicPr>
        <p:blipFill>
          <a:blip r:embed="rId2"/>
          <a:stretch>
            <a:fillRect/>
          </a:stretch>
        </p:blipFill>
        <p:spPr>
          <a:xfrm>
            <a:off x="0" y="0"/>
            <a:ext cx="9144000" cy="6858000"/>
          </a:xfrm>
          <a:prstGeom prst="rect">
            <a:avLst/>
          </a:prstGeom>
        </p:spPr>
      </p:pic>
      <p:sp>
        <p:nvSpPr>
          <p:cNvPr id="3" name="مربع نص 2"/>
          <p:cNvSpPr txBox="1"/>
          <p:nvPr/>
        </p:nvSpPr>
        <p:spPr>
          <a:xfrm>
            <a:off x="0" y="228600"/>
            <a:ext cx="6934200" cy="5509200"/>
          </a:xfrm>
          <a:prstGeom prst="rect">
            <a:avLst/>
          </a:prstGeom>
          <a:noFill/>
        </p:spPr>
        <p:txBody>
          <a:bodyPr wrap="square" rtlCol="1">
            <a:spAutoFit/>
          </a:bodyPr>
          <a:lstStyle/>
          <a:p>
            <a:r>
              <a:rPr lang="ar-SA" sz="3200" b="1" dirty="0">
                <a:solidFill>
                  <a:schemeClr val="accent2">
                    <a:lumMod val="50000"/>
                  </a:schemeClr>
                </a:solidFill>
                <a:latin typeface="Adobe Arabic" pitchFamily="18" charset="-78"/>
                <a:cs typeface="Adobe Arabic" pitchFamily="18" charset="-78"/>
              </a:rPr>
              <a:t>وفيما يقوم الأول بعملية الوصف هذه ينصت الآخر في ذهول لهذا الوصف الدقيق الرائع ، ثم يغمض عينيه ويبدأ في تصور ذلك المنظر البديع للحياة خارج المستشفى . وفي أحد الأيام وصف له عرضاً عسكريا ، ورغم أنه لم يسمع عزف الفرقة الموسيقية إلا أنه كان يراها بعيني عقله من خلال وصف صاحبه لها</a:t>
            </a:r>
            <a:r>
              <a:rPr lang="en-US" sz="3200" b="1" dirty="0">
                <a:solidFill>
                  <a:schemeClr val="accent2">
                    <a:lumMod val="50000"/>
                  </a:schemeClr>
                </a:solidFill>
                <a:latin typeface="Adobe Arabic" pitchFamily="18" charset="-78"/>
                <a:cs typeface="Adobe Arabic" pitchFamily="18" charset="-78"/>
              </a:rPr>
              <a:t> .</a:t>
            </a:r>
            <a:br>
              <a:rPr lang="en-US" sz="3200" b="1" dirty="0">
                <a:solidFill>
                  <a:schemeClr val="accent2">
                    <a:lumMod val="50000"/>
                  </a:schemeClr>
                </a:solidFill>
                <a:latin typeface="Adobe Arabic" pitchFamily="18" charset="-78"/>
                <a:cs typeface="Adobe Arabic" pitchFamily="18" charset="-78"/>
              </a:rPr>
            </a:br>
            <a:r>
              <a:rPr lang="ar-SA" sz="3200" b="1" dirty="0">
                <a:solidFill>
                  <a:schemeClr val="accent2">
                    <a:lumMod val="50000"/>
                  </a:schemeClr>
                </a:solidFill>
                <a:latin typeface="Adobe Arabic" pitchFamily="18" charset="-78"/>
                <a:cs typeface="Adobe Arabic" pitchFamily="18" charset="-78"/>
              </a:rPr>
              <a:t>ومرت الأيام والأسابيع وكل منهما سعيد بصاحبه ، وفي أحد الأيام جاءت الممرضة صباحاً لخدمتهما كعادتها ، فوجدت المريض الذي بجانب النافذة قد قضى نحبه خلال الليل ، ولم يعلم الآخر بوفاته إلا من خلال حديث الممرضة عبر الهاتف وهي تطلب المساعدة لإخراجه من الغرفة ، فحزن على صاحبه أشد الحزن</a:t>
            </a:r>
            <a:r>
              <a:rPr lang="en-US" sz="3200" b="1" dirty="0">
                <a:solidFill>
                  <a:schemeClr val="accent2">
                    <a:lumMod val="50000"/>
                  </a:schemeClr>
                </a:solidFill>
                <a:latin typeface="Adobe Arabic" pitchFamily="18" charset="-78"/>
                <a:cs typeface="Adobe Arabic" pitchFamily="18" charset="-78"/>
              </a:rPr>
              <a:t> . </a:t>
            </a:r>
            <a:br>
              <a:rPr lang="en-US" sz="3200" b="1" dirty="0">
                <a:solidFill>
                  <a:schemeClr val="accent2">
                    <a:lumMod val="50000"/>
                  </a:schemeClr>
                </a:solidFill>
                <a:latin typeface="Adobe Arabic" pitchFamily="18" charset="-78"/>
                <a:cs typeface="Adobe Arabic" pitchFamily="18" charset="-78"/>
              </a:rPr>
            </a:br>
            <a:endParaRPr lang="ar-SA" sz="3200" dirty="0">
              <a:solidFill>
                <a:schemeClr val="accent2">
                  <a:lumMod val="50000"/>
                </a:schemeClr>
              </a:solidFill>
              <a:latin typeface="Adobe Arabic" pitchFamily="18" charset="-78"/>
              <a:cs typeface="Adobe Arabic" pitchFamily="18" charset="-78"/>
            </a:endParaRPr>
          </a:p>
        </p:txBody>
      </p:sp>
    </p:spTree>
  </p:cSld>
  <p:clrMapOvr>
    <a:masterClrMapping/>
  </p:clrMapOvr>
  <p:transition spd="slow">
    <p:cut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805_01235407566.jpg"/>
          <p:cNvPicPr>
            <a:picLocks noChangeAspect="1"/>
          </p:cNvPicPr>
          <p:nvPr/>
        </p:nvPicPr>
        <p:blipFill>
          <a:blip r:embed="rId2">
            <a:lum bright="16000"/>
          </a:blip>
          <a:stretch>
            <a:fillRect/>
          </a:stretch>
        </p:blipFill>
        <p:spPr>
          <a:xfrm>
            <a:off x="-4203" y="0"/>
            <a:ext cx="9148203" cy="6858000"/>
          </a:xfrm>
          <a:prstGeom prst="rect">
            <a:avLst/>
          </a:prstGeom>
        </p:spPr>
      </p:pic>
      <p:sp>
        <p:nvSpPr>
          <p:cNvPr id="3" name="مربع نص 2"/>
          <p:cNvSpPr txBox="1"/>
          <p:nvPr/>
        </p:nvSpPr>
        <p:spPr>
          <a:xfrm>
            <a:off x="3200400" y="152400"/>
            <a:ext cx="5410200" cy="4122718"/>
          </a:xfrm>
          <a:prstGeom prst="rect">
            <a:avLst/>
          </a:prstGeom>
          <a:noFill/>
        </p:spPr>
        <p:txBody>
          <a:bodyPr wrap="square" rtlCol="1">
            <a:spAutoFit/>
          </a:bodyPr>
          <a:lstStyle/>
          <a:p>
            <a:r>
              <a:rPr lang="ar-SA" sz="2800" b="1" dirty="0">
                <a:solidFill>
                  <a:schemeClr val="tx1">
                    <a:lumMod val="95000"/>
                    <a:lumOff val="5000"/>
                  </a:schemeClr>
                </a:solidFill>
                <a:latin typeface="Adobe Arabic" pitchFamily="18" charset="-78"/>
                <a:cs typeface="Adobe Arabic" pitchFamily="18" charset="-78"/>
              </a:rPr>
              <a:t>وعندما وجد الفرصة مناسبة طلب من الممرضة أن تنقل سريره إلى جانب النافذة ، ولما لم يكن هناك مانع فقد أجابت طلبه. ولما حانت ساعة بعد العصر وتذكر الحديث الشيق الذي كان يتحفه </a:t>
            </a:r>
            <a:r>
              <a:rPr lang="ar-SA" sz="2800" b="1" dirty="0" err="1">
                <a:solidFill>
                  <a:schemeClr val="tx1">
                    <a:lumMod val="95000"/>
                    <a:lumOff val="5000"/>
                  </a:schemeClr>
                </a:solidFill>
                <a:latin typeface="Adobe Arabic" pitchFamily="18" charset="-78"/>
                <a:cs typeface="Adobe Arabic" pitchFamily="18" charset="-78"/>
              </a:rPr>
              <a:t>به</a:t>
            </a:r>
            <a:r>
              <a:rPr lang="ar-SA" sz="2800" b="1" dirty="0">
                <a:solidFill>
                  <a:schemeClr val="tx1">
                    <a:lumMod val="95000"/>
                    <a:lumOff val="5000"/>
                  </a:schemeClr>
                </a:solidFill>
                <a:latin typeface="Adobe Arabic" pitchFamily="18" charset="-78"/>
                <a:cs typeface="Adobe Arabic" pitchFamily="18" charset="-78"/>
              </a:rPr>
              <a:t> صاحبه انتحب لفقده ، ولكنه قرر أن يحاول الجلوس ليعوض ما فاته في هذه الساعة ، وتحامل على نفسه وهو يتألم ، ورفع رأسه رويداً رويداً مستعيناً بذراعيه ، ثم اتكأ على أحد مرفقيه وأدار وجهه ببطء شديد تجاه النافذة لينظر العالم الخارجي ، وهنا كانت المفاجأة!!</a:t>
            </a:r>
          </a:p>
        </p:txBody>
      </p:sp>
      <p:sp>
        <p:nvSpPr>
          <p:cNvPr id="4" name="مربع نص 3"/>
          <p:cNvSpPr txBox="1"/>
          <p:nvPr/>
        </p:nvSpPr>
        <p:spPr>
          <a:xfrm>
            <a:off x="990600" y="4267200"/>
            <a:ext cx="7543800" cy="2677656"/>
          </a:xfrm>
          <a:prstGeom prst="rect">
            <a:avLst/>
          </a:prstGeom>
          <a:noFill/>
        </p:spPr>
        <p:txBody>
          <a:bodyPr wrap="square" rtlCol="1">
            <a:spAutoFit/>
          </a:bodyPr>
          <a:lstStyle/>
          <a:p>
            <a:r>
              <a:rPr lang="ar-SA" sz="2800" b="1" dirty="0">
                <a:latin typeface="Adobe Arabic" pitchFamily="18" charset="-78"/>
                <a:cs typeface="Adobe Arabic" pitchFamily="18" charset="-78"/>
              </a:rPr>
              <a:t>لم ير أمامه إلا جداراً أصم من جدران المستشفى ، فقد كانت النافذة على ساحة داخلية</a:t>
            </a:r>
            <a:r>
              <a:rPr lang="en-US" sz="2800" b="1" dirty="0">
                <a:latin typeface="Adobe Arabic" pitchFamily="18" charset="-78"/>
                <a:cs typeface="Adobe Arabic" pitchFamily="18" charset="-78"/>
              </a:rPr>
              <a:t> .</a:t>
            </a:r>
            <a:br>
              <a:rPr lang="en-US" sz="2800" b="1" dirty="0">
                <a:latin typeface="Adobe Arabic" pitchFamily="18" charset="-78"/>
                <a:cs typeface="Adobe Arabic" pitchFamily="18" charset="-78"/>
              </a:rPr>
            </a:br>
            <a:r>
              <a:rPr lang="ar-SA" sz="2800" b="1" dirty="0" err="1" smtClean="0">
                <a:latin typeface="Adobe Arabic" pitchFamily="18" charset="-78"/>
                <a:cs typeface="Adobe Arabic" pitchFamily="18" charset="-78"/>
              </a:rPr>
              <a:t>نادى</a:t>
            </a:r>
            <a:r>
              <a:rPr lang="ar-SA" sz="2800" b="1" dirty="0" smtClean="0">
                <a:latin typeface="Adobe Arabic" pitchFamily="18" charset="-78"/>
                <a:cs typeface="Adobe Arabic" pitchFamily="18" charset="-78"/>
              </a:rPr>
              <a:t> </a:t>
            </a:r>
            <a:r>
              <a:rPr lang="ar-SA" sz="2800" b="1" dirty="0">
                <a:latin typeface="Adobe Arabic" pitchFamily="18" charset="-78"/>
                <a:cs typeface="Adobe Arabic" pitchFamily="18" charset="-78"/>
              </a:rPr>
              <a:t>الممرضة وسألها إن كانت هذه هي النافذة التي كان صاحبه ينظر من خلالها ، فأجابت إنها هي !! فالغرفة ليس فيها سوى نافذة واحدة ، ثم سألته عن سبب تعجبه، فقص عليها ما كان يرى صاحبه عبر النافذة وما كان يصفه له</a:t>
            </a:r>
            <a:r>
              <a:rPr lang="en-US" sz="2800" b="1" dirty="0">
                <a:latin typeface="Adobe Arabic" pitchFamily="18" charset="-78"/>
                <a:cs typeface="Adobe Arabic" pitchFamily="18" charset="-78"/>
              </a:rPr>
              <a:t> . </a:t>
            </a:r>
            <a:r>
              <a:rPr lang="ar-SA" sz="2800" b="1" dirty="0">
                <a:latin typeface="Adobe Arabic" pitchFamily="18" charset="-78"/>
                <a:cs typeface="Adobe Arabic" pitchFamily="18" charset="-78"/>
              </a:rPr>
              <a:t>كان تعجب الممرضة أكبر </a:t>
            </a:r>
            <a:r>
              <a:rPr lang="ar-SA" sz="2800" b="1" dirty="0" smtClean="0">
                <a:latin typeface="Adobe Arabic" pitchFamily="18" charset="-78"/>
                <a:cs typeface="Adobe Arabic" pitchFamily="18" charset="-78"/>
              </a:rPr>
              <a:t>!!!!!!!!!!</a:t>
            </a:r>
            <a:endParaRPr lang="ar-SA" sz="2800" dirty="0">
              <a:latin typeface="Adobe Arabic" pitchFamily="18" charset="-78"/>
              <a:cs typeface="Adobe Arabic" pitchFamily="18" charset="-78"/>
            </a:endParaRPr>
          </a:p>
        </p:txBody>
      </p:sp>
    </p:spTree>
  </p:cSld>
  <p:clrMapOvr>
    <a:masterClrMapping/>
  </p:clrMapOvr>
  <p:transition spd="med">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نافذة-قلبي.jpg"/>
          <p:cNvPicPr>
            <a:picLocks noChangeAspect="1"/>
          </p:cNvPicPr>
          <p:nvPr/>
        </p:nvPicPr>
        <p:blipFill>
          <a:blip r:embed="rId2"/>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3" name="مربع نص 2"/>
          <p:cNvSpPr txBox="1"/>
          <p:nvPr/>
        </p:nvSpPr>
        <p:spPr>
          <a:xfrm>
            <a:off x="2667000" y="1219200"/>
            <a:ext cx="3733800" cy="4122718"/>
          </a:xfrm>
          <a:prstGeom prst="rect">
            <a:avLst/>
          </a:prstGeom>
          <a:noFill/>
        </p:spPr>
        <p:txBody>
          <a:bodyPr wrap="square" rtlCol="1">
            <a:spAutoFit/>
          </a:bodyPr>
          <a:lstStyle/>
          <a:p>
            <a:r>
              <a:rPr lang="ar-SA" sz="3600" b="1" dirty="0">
                <a:latin typeface="Adobe Arabic" pitchFamily="18" charset="-78"/>
                <a:cs typeface="Adobe Arabic" pitchFamily="18" charset="-78"/>
              </a:rPr>
              <a:t>إذ قالت له : ولكن المتوفى كان أعمى ولم يكن يرى حتى هذا الجدار الأصم ..!!! ولعله أراد أن يجعل حياتك سعيدة حتى لا تُصاب باليأس فتتمنى الموت</a:t>
            </a:r>
            <a:r>
              <a:rPr lang="en-US" sz="3600" b="1" dirty="0">
                <a:latin typeface="Adobe Arabic" pitchFamily="18" charset="-78"/>
                <a:cs typeface="Adobe Arabic" pitchFamily="18" charset="-78"/>
              </a:rPr>
              <a:t> .</a:t>
            </a:r>
            <a:br>
              <a:rPr lang="en-US" sz="3600" b="1" dirty="0">
                <a:latin typeface="Adobe Arabic" pitchFamily="18" charset="-78"/>
                <a:cs typeface="Adobe Arabic" pitchFamily="18" charset="-78"/>
              </a:rPr>
            </a:br>
            <a:endParaRPr lang="ar-SA" sz="3600" dirty="0">
              <a:latin typeface="Adobe Arabic" pitchFamily="18" charset="-78"/>
              <a:cs typeface="Adobe Arabic" pitchFamily="18" charset="-78"/>
            </a:endParaRPr>
          </a:p>
        </p:txBody>
      </p:sp>
    </p:spTree>
  </p:cSld>
  <p:clrMapOvr>
    <a:masterClrMapping/>
  </p:clrMapOvr>
  <p:transition spd="slow">
    <p:check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smile.jpg"/>
          <p:cNvPicPr>
            <a:picLocks noChangeAspect="1"/>
          </p:cNvPicPr>
          <p:nvPr/>
        </p:nvPicPr>
        <p:blipFill>
          <a:blip r:embed="rId2"/>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3" name="مربع نص 2"/>
          <p:cNvSpPr txBox="1"/>
          <p:nvPr/>
        </p:nvSpPr>
        <p:spPr>
          <a:xfrm>
            <a:off x="5638800" y="0"/>
            <a:ext cx="3276600" cy="5170646"/>
          </a:xfrm>
          <a:prstGeom prst="rect">
            <a:avLst/>
          </a:prstGeom>
          <a:noFill/>
        </p:spPr>
        <p:txBody>
          <a:bodyPr wrap="square" rtlCol="1">
            <a:spAutoFit/>
          </a:bodyPr>
          <a:lstStyle/>
          <a:p>
            <a:r>
              <a:rPr lang="en-US" b="1" dirty="0"/>
              <a:t/>
            </a:r>
            <a:br>
              <a:rPr lang="en-US" b="1" dirty="0"/>
            </a:br>
            <a:r>
              <a:rPr lang="ar-SA" sz="2400" b="1" dirty="0">
                <a:solidFill>
                  <a:schemeClr val="bg1">
                    <a:lumMod val="95000"/>
                  </a:schemeClr>
                </a:solidFill>
                <a:latin typeface="Adobe Arabic" pitchFamily="18" charset="-78"/>
                <a:cs typeface="Adobe Arabic" pitchFamily="18" charset="-78"/>
              </a:rPr>
              <a:t>إنك إن جعلت الناس سعداء فستتضاعـف سعادتك</a:t>
            </a:r>
            <a:r>
              <a:rPr lang="en-US" sz="2400" b="1" dirty="0">
                <a:solidFill>
                  <a:schemeClr val="bg1">
                    <a:lumMod val="95000"/>
                  </a:schemeClr>
                </a:solidFill>
                <a:latin typeface="Adobe Arabic" pitchFamily="18" charset="-78"/>
                <a:cs typeface="Adobe Arabic" pitchFamily="18" charset="-78"/>
              </a:rPr>
              <a:t> ..</a:t>
            </a:r>
            <a:br>
              <a:rPr lang="en-US" sz="2400" b="1" dirty="0">
                <a:solidFill>
                  <a:schemeClr val="bg1">
                    <a:lumMod val="95000"/>
                  </a:schemeClr>
                </a:solidFill>
                <a:latin typeface="Adobe Arabic" pitchFamily="18" charset="-78"/>
                <a:cs typeface="Adobe Arabic" pitchFamily="18" charset="-78"/>
              </a:rPr>
            </a:br>
            <a:r>
              <a:rPr lang="en-US" sz="2400" b="1" dirty="0">
                <a:solidFill>
                  <a:schemeClr val="bg1">
                    <a:lumMod val="95000"/>
                  </a:schemeClr>
                </a:solidFill>
                <a:latin typeface="Adobe Arabic" pitchFamily="18" charset="-78"/>
                <a:cs typeface="Adobe Arabic" pitchFamily="18" charset="-78"/>
              </a:rPr>
              <a:t/>
            </a:r>
            <a:br>
              <a:rPr lang="en-US" sz="2400" b="1" dirty="0">
                <a:solidFill>
                  <a:schemeClr val="bg1">
                    <a:lumMod val="95000"/>
                  </a:schemeClr>
                </a:solidFill>
                <a:latin typeface="Adobe Arabic" pitchFamily="18" charset="-78"/>
                <a:cs typeface="Adobe Arabic" pitchFamily="18" charset="-78"/>
              </a:rPr>
            </a:br>
            <a:r>
              <a:rPr lang="ar-SA" sz="2400" b="1" dirty="0">
                <a:solidFill>
                  <a:schemeClr val="bg1">
                    <a:lumMod val="95000"/>
                  </a:schemeClr>
                </a:solidFill>
                <a:latin typeface="Adobe Arabic" pitchFamily="18" charset="-78"/>
                <a:cs typeface="Adobe Arabic" pitchFamily="18" charset="-78"/>
              </a:rPr>
              <a:t>ولكن إذا وزعـت الأسى عـليهم فسيزداد حزنك</a:t>
            </a:r>
            <a:r>
              <a:rPr lang="en-US" sz="2400" b="1" dirty="0">
                <a:solidFill>
                  <a:schemeClr val="bg1">
                    <a:lumMod val="95000"/>
                  </a:schemeClr>
                </a:solidFill>
                <a:latin typeface="Adobe Arabic" pitchFamily="18" charset="-78"/>
                <a:cs typeface="Adobe Arabic" pitchFamily="18" charset="-78"/>
              </a:rPr>
              <a:t> .</a:t>
            </a:r>
            <a:br>
              <a:rPr lang="en-US" sz="2400" b="1" dirty="0">
                <a:solidFill>
                  <a:schemeClr val="bg1">
                    <a:lumMod val="95000"/>
                  </a:schemeClr>
                </a:solidFill>
                <a:latin typeface="Adobe Arabic" pitchFamily="18" charset="-78"/>
                <a:cs typeface="Adobe Arabic" pitchFamily="18" charset="-78"/>
              </a:rPr>
            </a:br>
            <a:r>
              <a:rPr lang="en-US" sz="2400" b="1" dirty="0">
                <a:solidFill>
                  <a:schemeClr val="bg1">
                    <a:lumMod val="95000"/>
                  </a:schemeClr>
                </a:solidFill>
                <a:latin typeface="Adobe Arabic" pitchFamily="18" charset="-78"/>
                <a:cs typeface="Adobe Arabic" pitchFamily="18" charset="-78"/>
              </a:rPr>
              <a:t/>
            </a:r>
            <a:br>
              <a:rPr lang="en-US" sz="2400" b="1" dirty="0">
                <a:solidFill>
                  <a:schemeClr val="bg1">
                    <a:lumMod val="95000"/>
                  </a:schemeClr>
                </a:solidFill>
                <a:latin typeface="Adobe Arabic" pitchFamily="18" charset="-78"/>
                <a:cs typeface="Adobe Arabic" pitchFamily="18" charset="-78"/>
              </a:rPr>
            </a:br>
            <a:r>
              <a:rPr lang="ar-SA" sz="2400" b="1" dirty="0">
                <a:solidFill>
                  <a:schemeClr val="bg1">
                    <a:lumMod val="95000"/>
                  </a:schemeClr>
                </a:solidFill>
                <a:latin typeface="Adobe Arabic" pitchFamily="18" charset="-78"/>
                <a:cs typeface="Adobe Arabic" pitchFamily="18" charset="-78"/>
              </a:rPr>
              <a:t>إن الناس في الغالب ينسون ما تقول</a:t>
            </a:r>
            <a:r>
              <a:rPr lang="en-US" sz="2400" b="1" dirty="0">
                <a:solidFill>
                  <a:schemeClr val="bg1">
                    <a:lumMod val="95000"/>
                  </a:schemeClr>
                </a:solidFill>
                <a:latin typeface="Adobe Arabic" pitchFamily="18" charset="-78"/>
                <a:cs typeface="Adobe Arabic" pitchFamily="18" charset="-78"/>
              </a:rPr>
              <a:t> ..</a:t>
            </a:r>
            <a:br>
              <a:rPr lang="en-US" sz="2400" b="1" dirty="0">
                <a:solidFill>
                  <a:schemeClr val="bg1">
                    <a:lumMod val="95000"/>
                  </a:schemeClr>
                </a:solidFill>
                <a:latin typeface="Adobe Arabic" pitchFamily="18" charset="-78"/>
                <a:cs typeface="Adobe Arabic" pitchFamily="18" charset="-78"/>
              </a:rPr>
            </a:br>
            <a:r>
              <a:rPr lang="en-US" sz="2400" b="1" dirty="0">
                <a:solidFill>
                  <a:schemeClr val="bg1">
                    <a:lumMod val="95000"/>
                  </a:schemeClr>
                </a:solidFill>
                <a:latin typeface="Adobe Arabic" pitchFamily="18" charset="-78"/>
                <a:cs typeface="Adobe Arabic" pitchFamily="18" charset="-78"/>
              </a:rPr>
              <a:t/>
            </a:r>
            <a:br>
              <a:rPr lang="en-US" sz="2400" b="1" dirty="0">
                <a:solidFill>
                  <a:schemeClr val="bg1">
                    <a:lumMod val="95000"/>
                  </a:schemeClr>
                </a:solidFill>
                <a:latin typeface="Adobe Arabic" pitchFamily="18" charset="-78"/>
                <a:cs typeface="Adobe Arabic" pitchFamily="18" charset="-78"/>
              </a:rPr>
            </a:br>
            <a:r>
              <a:rPr lang="ar-SA" sz="2400" b="1" dirty="0">
                <a:solidFill>
                  <a:schemeClr val="bg1">
                    <a:lumMod val="95000"/>
                  </a:schemeClr>
                </a:solidFill>
                <a:latin typeface="Adobe Arabic" pitchFamily="18" charset="-78"/>
                <a:cs typeface="Adobe Arabic" pitchFamily="18" charset="-78"/>
              </a:rPr>
              <a:t>وفي الغالب ينسون ما تفعل</a:t>
            </a:r>
            <a:r>
              <a:rPr lang="en-US" sz="2400" b="1" dirty="0">
                <a:solidFill>
                  <a:schemeClr val="bg1">
                    <a:lumMod val="95000"/>
                  </a:schemeClr>
                </a:solidFill>
                <a:latin typeface="Adobe Arabic" pitchFamily="18" charset="-78"/>
                <a:cs typeface="Adobe Arabic" pitchFamily="18" charset="-78"/>
              </a:rPr>
              <a:t/>
            </a:r>
            <a:br>
              <a:rPr lang="en-US" sz="2400" b="1" dirty="0">
                <a:solidFill>
                  <a:schemeClr val="bg1">
                    <a:lumMod val="95000"/>
                  </a:schemeClr>
                </a:solidFill>
                <a:latin typeface="Adobe Arabic" pitchFamily="18" charset="-78"/>
                <a:cs typeface="Adobe Arabic" pitchFamily="18" charset="-78"/>
              </a:rPr>
            </a:br>
            <a:r>
              <a:rPr lang="en-US" sz="2400" b="1" dirty="0">
                <a:solidFill>
                  <a:schemeClr val="bg1">
                    <a:lumMod val="95000"/>
                  </a:schemeClr>
                </a:solidFill>
                <a:latin typeface="Adobe Arabic" pitchFamily="18" charset="-78"/>
                <a:cs typeface="Adobe Arabic" pitchFamily="18" charset="-78"/>
              </a:rPr>
              <a:t/>
            </a:r>
            <a:br>
              <a:rPr lang="en-US" sz="2400" b="1" dirty="0">
                <a:solidFill>
                  <a:schemeClr val="bg1">
                    <a:lumMod val="95000"/>
                  </a:schemeClr>
                </a:solidFill>
                <a:latin typeface="Adobe Arabic" pitchFamily="18" charset="-78"/>
                <a:cs typeface="Adobe Arabic" pitchFamily="18" charset="-78"/>
              </a:rPr>
            </a:br>
            <a:r>
              <a:rPr lang="ar-SA" sz="2400" b="1" dirty="0">
                <a:solidFill>
                  <a:schemeClr val="bg1">
                    <a:lumMod val="95000"/>
                  </a:schemeClr>
                </a:solidFill>
                <a:latin typeface="Adobe Arabic" pitchFamily="18" charset="-78"/>
                <a:cs typeface="Adobe Arabic" pitchFamily="18" charset="-78"/>
              </a:rPr>
              <a:t>ولكنهم لن ينسوا أبداً الشعور الذي أصابهم من قِبلك</a:t>
            </a:r>
            <a:r>
              <a:rPr lang="en-US" sz="2400" b="1" dirty="0">
                <a:solidFill>
                  <a:schemeClr val="bg1">
                    <a:lumMod val="95000"/>
                  </a:schemeClr>
                </a:solidFill>
                <a:latin typeface="Adobe Arabic" pitchFamily="18" charset="-78"/>
                <a:cs typeface="Adobe Arabic" pitchFamily="18" charset="-78"/>
              </a:rPr>
              <a:t>...</a:t>
            </a:r>
            <a:br>
              <a:rPr lang="en-US" sz="2400" b="1" dirty="0">
                <a:solidFill>
                  <a:schemeClr val="bg1">
                    <a:lumMod val="95000"/>
                  </a:schemeClr>
                </a:solidFill>
                <a:latin typeface="Adobe Arabic" pitchFamily="18" charset="-78"/>
                <a:cs typeface="Adobe Arabic" pitchFamily="18" charset="-78"/>
              </a:rPr>
            </a:br>
            <a:endParaRPr lang="ar-SA" sz="2400" dirty="0">
              <a:solidFill>
                <a:schemeClr val="bg1">
                  <a:lumMod val="95000"/>
                </a:schemeClr>
              </a:solidFill>
              <a:latin typeface="Adobe Arabic" pitchFamily="18" charset="-78"/>
              <a:cs typeface="Adobe Arabic" pitchFamily="18" charset="-78"/>
            </a:endParaRPr>
          </a:p>
        </p:txBody>
      </p:sp>
      <p:sp>
        <p:nvSpPr>
          <p:cNvPr id="4" name="مربع نص 3"/>
          <p:cNvSpPr txBox="1"/>
          <p:nvPr/>
        </p:nvSpPr>
        <p:spPr>
          <a:xfrm>
            <a:off x="0" y="3581400"/>
            <a:ext cx="3810000" cy="1200329"/>
          </a:xfrm>
          <a:prstGeom prst="rect">
            <a:avLst/>
          </a:prstGeom>
          <a:noFill/>
        </p:spPr>
        <p:txBody>
          <a:bodyPr wrap="square" rtlCol="1">
            <a:spAutoFit/>
          </a:bodyPr>
          <a:lstStyle/>
          <a:p>
            <a:r>
              <a:rPr lang="ar-SA" sz="3600" b="1" dirty="0" smtClean="0">
                <a:solidFill>
                  <a:schemeClr val="bg1">
                    <a:lumMod val="95000"/>
                  </a:schemeClr>
                </a:solidFill>
                <a:latin typeface="Adobe Arabic" pitchFamily="18" charset="-78"/>
                <a:cs typeface="Adobe Arabic" pitchFamily="18" charset="-78"/>
              </a:rPr>
              <a:t>فهل ستجعلهم يشعرون بالسعادة أم غير ذلك ؟</a:t>
            </a:r>
            <a:endParaRPr lang="ar-SA" sz="3600" dirty="0">
              <a:solidFill>
                <a:schemeClr val="bg1">
                  <a:lumMod val="95000"/>
                </a:schemeClr>
              </a:solidFill>
              <a:latin typeface="Adobe Arabic" pitchFamily="18" charset="-78"/>
              <a:cs typeface="Adobe Arabic" pitchFamily="18" charset="-78"/>
            </a:endParaRPr>
          </a:p>
        </p:txBody>
      </p:sp>
    </p:spTree>
  </p:cSld>
  <p:clrMapOvr>
    <a:masterClrMapping/>
  </p:clrMapOvr>
  <p:transition spd="slow">
    <p:plu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61891.png.jpg"/>
          <p:cNvPicPr>
            <a:picLocks noChangeAspect="1"/>
          </p:cNvPicPr>
          <p:nvPr/>
        </p:nvPicPr>
        <p:blipFill>
          <a:blip r:embed="rId2"/>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3" name="مربع نص 2"/>
          <p:cNvSpPr txBox="1"/>
          <p:nvPr/>
        </p:nvSpPr>
        <p:spPr>
          <a:xfrm>
            <a:off x="533400" y="762000"/>
            <a:ext cx="3429000" cy="1569660"/>
          </a:xfrm>
          <a:prstGeom prst="rect">
            <a:avLst/>
          </a:prstGeom>
          <a:noFill/>
        </p:spPr>
        <p:txBody>
          <a:bodyPr wrap="square" rtlCol="1">
            <a:spAutoFit/>
          </a:bodyPr>
          <a:lstStyle/>
          <a:p>
            <a:r>
              <a:rPr lang="ar-SA" sz="4800" b="1" dirty="0" smtClean="0">
                <a:solidFill>
                  <a:schemeClr val="bg1">
                    <a:lumMod val="95000"/>
                  </a:schemeClr>
                </a:solidFill>
                <a:latin typeface="Adobe Arabic" pitchFamily="18" charset="-78"/>
                <a:cs typeface="Adobe Arabic" pitchFamily="18" charset="-78"/>
              </a:rPr>
              <a:t>إعداد الطالبة : </a:t>
            </a:r>
          </a:p>
          <a:p>
            <a:r>
              <a:rPr lang="ar-SA" sz="4800" b="1" dirty="0" smtClean="0">
                <a:solidFill>
                  <a:schemeClr val="bg1">
                    <a:lumMod val="95000"/>
                  </a:schemeClr>
                </a:solidFill>
                <a:latin typeface="Adobe Arabic" pitchFamily="18" charset="-78"/>
                <a:cs typeface="Adobe Arabic" pitchFamily="18" charset="-78"/>
              </a:rPr>
              <a:t>ماجدة </a:t>
            </a:r>
            <a:r>
              <a:rPr lang="ar-SA" sz="4800" b="1" dirty="0" err="1" smtClean="0">
                <a:solidFill>
                  <a:schemeClr val="bg1">
                    <a:lumMod val="95000"/>
                  </a:schemeClr>
                </a:solidFill>
                <a:latin typeface="Adobe Arabic" pitchFamily="18" charset="-78"/>
                <a:cs typeface="Adobe Arabic" pitchFamily="18" charset="-78"/>
              </a:rPr>
              <a:t>مالو</a:t>
            </a:r>
            <a:endParaRPr lang="ar-SA" sz="4800" b="1" dirty="0">
              <a:solidFill>
                <a:schemeClr val="bg1">
                  <a:lumMod val="95000"/>
                </a:schemeClr>
              </a:solidFill>
              <a:latin typeface="Adobe Arabic" pitchFamily="18" charset="-78"/>
              <a:cs typeface="Adobe Arabic" pitchFamily="18" charset="-78"/>
            </a:endParaRPr>
          </a:p>
        </p:txBody>
      </p:sp>
    </p:spTree>
  </p:cSld>
  <p:clrMapOvr>
    <a:masterClrMapping/>
  </p:clrMapOvr>
  <p:transition spd="slow">
    <p:randomBar dir="vert"/>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TotalTime>
  <Words>1036</Words>
  <Application>Microsoft Office PowerPoint</Application>
  <PresentationFormat>عرض على الشاشة (3:4)‏</PresentationFormat>
  <Paragraphs>62</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قصص في الوفاء</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E.S.C</dc:creator>
  <cp:lastModifiedBy>Student</cp:lastModifiedBy>
  <cp:revision>36</cp:revision>
  <dcterms:created xsi:type="dcterms:W3CDTF">2011-04-12T13:38:51Z</dcterms:created>
  <dcterms:modified xsi:type="dcterms:W3CDTF">2011-04-13T08:12:35Z</dcterms:modified>
</cp:coreProperties>
</file>