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9" r:id="rId13"/>
    <p:sldId id="266" r:id="rId14"/>
    <p:sldId id="267" r:id="rId15"/>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102" d="100"/>
          <a:sy n="102" d="100"/>
        </p:scale>
        <p:origin x="-23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تاريخ 3"/>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5" name="عنصر نائب للتاريخ 4"/>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7" name="عنصر نائب للتاريخ 6"/>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8" name="عنصر نائب للتذييل 7"/>
          <p:cNvSpPr>
            <a:spLocks noGrp="1"/>
          </p:cNvSpPr>
          <p:nvPr>
            <p:ph type="ftr" sz="quarter" idx="11"/>
          </p:nvPr>
        </p:nvSpPr>
        <p:spPr/>
        <p:txBody>
          <a:bodyPr/>
          <a:lstStyle/>
          <a:p>
            <a:endParaRPr lang="ar-SY"/>
          </a:p>
        </p:txBody>
      </p:sp>
      <p:sp>
        <p:nvSpPr>
          <p:cNvPr id="9" name="عنصر نائب لرقم الشريحة 8"/>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4" name="عنصر نائب للتذييل 3"/>
          <p:cNvSpPr>
            <a:spLocks noGrp="1"/>
          </p:cNvSpPr>
          <p:nvPr>
            <p:ph type="ftr" sz="quarter" idx="11"/>
          </p:nvPr>
        </p:nvSpPr>
        <p:spPr/>
        <p:txBody>
          <a:bodyPr/>
          <a:lstStyle/>
          <a:p>
            <a:endParaRPr lang="ar-SY"/>
          </a:p>
        </p:txBody>
      </p:sp>
      <p:sp>
        <p:nvSpPr>
          <p:cNvPr id="5" name="عنصر نائب لرقم الشريحة 4"/>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3" name="عنصر نائب للتذييل 2"/>
          <p:cNvSpPr>
            <a:spLocks noGrp="1"/>
          </p:cNvSpPr>
          <p:nvPr>
            <p:ph type="ftr" sz="quarter" idx="11"/>
          </p:nvPr>
        </p:nvSpPr>
        <p:spPr/>
        <p:txBody>
          <a:bodyPr/>
          <a:lstStyle/>
          <a:p>
            <a:endParaRPr lang="ar-SY"/>
          </a:p>
        </p:txBody>
      </p:sp>
      <p:sp>
        <p:nvSpPr>
          <p:cNvPr id="4" name="عنصر نائب لرقم الشريحة 3"/>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تاريخ 3"/>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تاريخ 3"/>
          <p:cNvSpPr>
            <a:spLocks noGrp="1"/>
          </p:cNvSpPr>
          <p:nvPr>
            <p:ph type="dt" sz="half" idx="10"/>
          </p:nvPr>
        </p:nvSpPr>
        <p:spPr/>
        <p:txBody>
          <a:bodyPr/>
          <a:lstStyle/>
          <a:p>
            <a:fld id="{C5765847-D3A4-47EB-932A-6CBE16847B89}" type="datetimeFigureOut">
              <a:rPr lang="ar-SY" smtClean="0"/>
              <a:pPr/>
              <a:t>07/05/1432</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B65335FC-5CE1-41D6-945E-21807F6A5594}" type="slidenum">
              <a:rPr lang="ar-SY" smtClean="0"/>
              <a:pPr/>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5765847-D3A4-47EB-932A-6CBE16847B89}" type="datetimeFigureOut">
              <a:rPr lang="ar-SY" smtClean="0"/>
              <a:pPr/>
              <a:t>07/05/1432</a:t>
            </a:fld>
            <a:endParaRPr lang="ar-SY"/>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65335FC-5CE1-41D6-945E-21807F6A5594}"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1000"/>
            <a:lum bright="-9000" contrast="-19000"/>
          </a:blip>
          <a:srcRect/>
          <a:stretch>
            <a:fillRect/>
          </a:stretch>
        </a:blipFill>
        <a:effectLst/>
      </p:bgPr>
    </p:bg>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683568" y="404664"/>
            <a:ext cx="8280920" cy="5606083"/>
          </a:xfrm>
        </p:spPr>
        <p:txBody>
          <a:bodyPr/>
          <a:lstStyle/>
          <a:p>
            <a:pPr>
              <a:buNone/>
            </a:pPr>
            <a:r>
              <a:rPr lang="ar-SA" sz="4800" b="1" i="1" u="sng" dirty="0" smtClean="0">
                <a:solidFill>
                  <a:schemeClr val="accent2">
                    <a:lumMod val="50000"/>
                  </a:schemeClr>
                </a:solidFill>
              </a:rPr>
              <a:t>تعريف الأمانة :</a:t>
            </a:r>
            <a:endParaRPr lang="en-US" sz="4800" b="1" i="1" u="sng" dirty="0" smtClean="0">
              <a:solidFill>
                <a:schemeClr val="accent2">
                  <a:lumMod val="50000"/>
                </a:schemeClr>
              </a:solidFill>
            </a:endParaRPr>
          </a:p>
          <a:p>
            <a:pPr>
              <a:buNone/>
            </a:pPr>
            <a:endParaRPr lang="ar-SA" sz="4800" b="1" i="1" u="sng" dirty="0">
              <a:solidFill>
                <a:schemeClr val="accent2">
                  <a:lumMod val="50000"/>
                </a:schemeClr>
              </a:solidFill>
            </a:endParaRPr>
          </a:p>
          <a:p>
            <a:pPr>
              <a:buNone/>
            </a:pPr>
            <a:r>
              <a:rPr lang="ar-SA" sz="4400" b="1" dirty="0" smtClean="0"/>
              <a:t>هي حقوق الإنسان المتعلقة بالذمم التي لا فرق فيها بين أن تكون حقوق الله تعالى أو حقوق العباد  </a:t>
            </a:r>
          </a:p>
          <a:p>
            <a:pPr>
              <a:buNone/>
            </a:pPr>
            <a:r>
              <a:rPr lang="ar-SA" sz="4400" b="1" dirty="0" smtClean="0"/>
              <a:t>ويقول الرسول صلى الله عليه وسلم: </a:t>
            </a:r>
            <a:r>
              <a:rPr lang="ar-SA" sz="4400" b="1" dirty="0" smtClean="0">
                <a:latin typeface="Andalus" pitchFamily="18" charset="-78"/>
                <a:cs typeface="Andalus" pitchFamily="18" charset="-78"/>
              </a:rPr>
              <a:t>” أد الأمانة إلى من ائتمنك ولا تخن من خانك“</a:t>
            </a:r>
            <a:endParaRPr lang="ar-SY" sz="4400" b="1" dirty="0">
              <a:latin typeface="Andalus" pitchFamily="18" charset="-78"/>
              <a:cs typeface="Andalus" pitchFamily="18" charset="-7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 calcmode="lin" valueType="num">
                                      <p:cBhvr additive="base">
                                        <p:cTn id="1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3000"/>
            <a:lum contrast="31000"/>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44624"/>
            <a:ext cx="8229600" cy="1143000"/>
          </a:xfrm>
        </p:spPr>
        <p:txBody>
          <a:bodyPr>
            <a:normAutofit/>
          </a:bodyPr>
          <a:lstStyle/>
          <a:p>
            <a:pPr algn="r"/>
            <a:r>
              <a:rPr lang="ar-SA" sz="4800" b="1" i="1" u="sng" dirty="0" smtClean="0">
                <a:solidFill>
                  <a:schemeClr val="accent2">
                    <a:lumMod val="50000"/>
                  </a:schemeClr>
                </a:solidFill>
              </a:rPr>
              <a:t>أنواع الأمانة:</a:t>
            </a:r>
            <a:endParaRPr lang="ar-SY" sz="4800" b="1" i="1" u="sng" dirty="0">
              <a:solidFill>
                <a:schemeClr val="accent2">
                  <a:lumMod val="50000"/>
                </a:schemeClr>
              </a:solidFill>
            </a:endParaRPr>
          </a:p>
        </p:txBody>
      </p:sp>
      <p:sp>
        <p:nvSpPr>
          <p:cNvPr id="3" name="عنصر نائب للمحتوى 2"/>
          <p:cNvSpPr>
            <a:spLocks noGrp="1"/>
          </p:cNvSpPr>
          <p:nvPr>
            <p:ph idx="1"/>
          </p:nvPr>
        </p:nvSpPr>
        <p:spPr>
          <a:xfrm>
            <a:off x="467544" y="1052736"/>
            <a:ext cx="8229600" cy="5616624"/>
          </a:xfrm>
        </p:spPr>
        <p:txBody>
          <a:bodyPr>
            <a:noAutofit/>
          </a:bodyPr>
          <a:lstStyle/>
          <a:p>
            <a:pPr>
              <a:buNone/>
            </a:pPr>
            <a:r>
              <a:rPr lang="ar-SA" sz="2800" b="1" dirty="0" smtClean="0">
                <a:solidFill>
                  <a:schemeClr val="bg2">
                    <a:lumMod val="25000"/>
                  </a:schemeClr>
                </a:solidFill>
              </a:rPr>
              <a:t>إن العوام قد اقتصروا الأمانة على أضيق معانيها إلا أن للأمانة أنواع كثيرة وهي:</a:t>
            </a:r>
          </a:p>
          <a:p>
            <a:pPr>
              <a:buFont typeface="Courier New" pitchFamily="49" charset="0"/>
              <a:buChar char="o"/>
            </a:pPr>
            <a:r>
              <a:rPr lang="ar-SA" sz="2800" b="1" dirty="0" smtClean="0">
                <a:solidFill>
                  <a:schemeClr val="bg2">
                    <a:lumMod val="25000"/>
                  </a:schemeClr>
                </a:solidFill>
              </a:rPr>
              <a:t>الأمانة العظمى</a:t>
            </a:r>
          </a:p>
          <a:p>
            <a:pPr>
              <a:buFont typeface="Courier New" pitchFamily="49" charset="0"/>
              <a:buChar char="o"/>
            </a:pPr>
            <a:r>
              <a:rPr lang="ar-SA" sz="2800" b="1" dirty="0" smtClean="0">
                <a:solidFill>
                  <a:schemeClr val="bg2">
                    <a:lumMod val="25000"/>
                  </a:schemeClr>
                </a:solidFill>
              </a:rPr>
              <a:t>كل ما أعطاك الله أمانة</a:t>
            </a:r>
          </a:p>
          <a:p>
            <a:pPr>
              <a:buFont typeface="Courier New" pitchFamily="49" charset="0"/>
              <a:buChar char="o"/>
            </a:pPr>
            <a:r>
              <a:rPr lang="ar-SA" sz="2800" b="1" dirty="0" smtClean="0">
                <a:solidFill>
                  <a:schemeClr val="bg2">
                    <a:lumMod val="25000"/>
                  </a:schemeClr>
                </a:solidFill>
              </a:rPr>
              <a:t>العرض</a:t>
            </a:r>
          </a:p>
          <a:p>
            <a:pPr>
              <a:buFont typeface="Courier New" pitchFamily="49" charset="0"/>
              <a:buChar char="o"/>
            </a:pPr>
            <a:r>
              <a:rPr lang="ar-SA" sz="2800" b="1" dirty="0" smtClean="0">
                <a:solidFill>
                  <a:schemeClr val="bg2">
                    <a:lumMod val="25000"/>
                  </a:schemeClr>
                </a:solidFill>
              </a:rPr>
              <a:t>تربية الأولاد</a:t>
            </a:r>
          </a:p>
          <a:p>
            <a:pPr>
              <a:buFont typeface="Courier New" pitchFamily="49" charset="0"/>
              <a:buChar char="o"/>
            </a:pPr>
            <a:r>
              <a:rPr lang="ar-SA" sz="2800" b="1" dirty="0" smtClean="0">
                <a:solidFill>
                  <a:schemeClr val="bg2">
                    <a:lumMod val="25000"/>
                  </a:schemeClr>
                </a:solidFill>
              </a:rPr>
              <a:t>العمل الموكل إليك</a:t>
            </a:r>
          </a:p>
          <a:p>
            <a:pPr>
              <a:buFont typeface="Courier New" pitchFamily="49" charset="0"/>
              <a:buChar char="o"/>
            </a:pPr>
            <a:r>
              <a:rPr lang="ar-SA" sz="2800" b="1" dirty="0" smtClean="0">
                <a:solidFill>
                  <a:schemeClr val="bg2">
                    <a:lumMod val="25000"/>
                  </a:schemeClr>
                </a:solidFill>
              </a:rPr>
              <a:t>المجالس وأسرار الناس</a:t>
            </a:r>
          </a:p>
          <a:p>
            <a:pPr>
              <a:buFont typeface="Courier New" pitchFamily="49" charset="0"/>
              <a:buChar char="o"/>
            </a:pPr>
            <a:r>
              <a:rPr lang="ar-SA" sz="2800" b="1" dirty="0" smtClean="0">
                <a:solidFill>
                  <a:schemeClr val="bg2">
                    <a:lumMod val="25000"/>
                  </a:schemeClr>
                </a:solidFill>
              </a:rPr>
              <a:t>الودائع</a:t>
            </a:r>
          </a:p>
          <a:p>
            <a:pPr>
              <a:buFont typeface="Courier New" pitchFamily="49" charset="0"/>
              <a:buChar char="o"/>
            </a:pPr>
            <a:endParaRPr lang="ar-SY" sz="2800" b="1" dirty="0">
              <a:solidFill>
                <a:schemeClr val="bg2">
                  <a:lumMod val="25000"/>
                </a:schemeClr>
              </a:solidFill>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عنوان 3"/>
          <p:cNvSpPr>
            <a:spLocks noGrp="1"/>
          </p:cNvSpPr>
          <p:nvPr>
            <p:ph type="title"/>
          </p:nvPr>
        </p:nvSpPr>
        <p:spPr/>
        <p:txBody>
          <a:bodyPr>
            <a:normAutofit fontScale="90000"/>
          </a:bodyPr>
          <a:lstStyle/>
          <a:p>
            <a:pPr algn="r"/>
            <a:r>
              <a:rPr lang="ar-SA" b="1" i="1" u="sng" dirty="0" smtClean="0">
                <a:solidFill>
                  <a:schemeClr val="accent1">
                    <a:lumMod val="50000"/>
                  </a:schemeClr>
                </a:solidFill>
              </a:rPr>
              <a:t>الأمانة العظمى:</a:t>
            </a:r>
            <a:r>
              <a:rPr lang="ar-SA" dirty="0" smtClean="0"/>
              <a:t/>
            </a:r>
            <a:br>
              <a:rPr lang="ar-SA" dirty="0" smtClean="0"/>
            </a:br>
            <a:endParaRPr lang="ar-SY" dirty="0"/>
          </a:p>
        </p:txBody>
      </p:sp>
      <p:sp>
        <p:nvSpPr>
          <p:cNvPr id="5" name="عنصر نائب للمحتوى 4"/>
          <p:cNvSpPr>
            <a:spLocks noGrp="1"/>
          </p:cNvSpPr>
          <p:nvPr>
            <p:ph idx="1"/>
          </p:nvPr>
        </p:nvSpPr>
        <p:spPr>
          <a:xfrm>
            <a:off x="457200" y="980728"/>
            <a:ext cx="8363272" cy="5145435"/>
          </a:xfrm>
        </p:spPr>
        <p:txBody>
          <a:bodyPr>
            <a:normAutofit fontScale="92500"/>
          </a:bodyPr>
          <a:lstStyle/>
          <a:p>
            <a:pPr>
              <a:buFont typeface="Courier New" pitchFamily="49" charset="0"/>
              <a:buChar char="o"/>
            </a:pPr>
            <a:r>
              <a:rPr lang="ar-SA" sz="3900" b="1" dirty="0" smtClean="0"/>
              <a:t>وتشمل الدين والتمسك به والأمانة في تبليغ الدين </a:t>
            </a:r>
            <a:r>
              <a:rPr lang="ar-SY" sz="3900" b="1" dirty="0" smtClean="0"/>
              <a:t>والتي </a:t>
            </a:r>
            <a:r>
              <a:rPr lang="ar-SA" sz="3900" b="1" dirty="0" smtClean="0"/>
              <a:t>كانت</a:t>
            </a:r>
            <a:r>
              <a:rPr lang="ar-SY" sz="3900" b="1" dirty="0" smtClean="0"/>
              <a:t> خصلة</a:t>
            </a:r>
            <a:r>
              <a:rPr lang="ar-SA" sz="3900" b="1" dirty="0" smtClean="0"/>
              <a:t> </a:t>
            </a:r>
            <a:r>
              <a:rPr lang="ar-SA" sz="3900" b="1" dirty="0" smtClean="0"/>
              <a:t>من </a:t>
            </a:r>
            <a:r>
              <a:rPr lang="ar-SA" sz="3600" b="1" dirty="0" smtClean="0"/>
              <a:t>خصال الرسل </a:t>
            </a:r>
            <a:r>
              <a:rPr lang="ar-SY" sz="3600" b="1" dirty="0" smtClean="0"/>
              <a:t>رضوان الله عليهم..</a:t>
            </a:r>
            <a:endParaRPr lang="ar-SA" sz="3600" b="1" dirty="0" smtClean="0"/>
          </a:p>
          <a:p>
            <a:pPr>
              <a:buNone/>
            </a:pPr>
            <a:r>
              <a:rPr lang="ar-SA" sz="3600" b="1" dirty="0" smtClean="0"/>
              <a:t>قال (ص</a:t>
            </a:r>
            <a:r>
              <a:rPr lang="ar-SA" sz="3600" b="1" dirty="0" smtClean="0">
                <a:latin typeface="Andalus" pitchFamily="18" charset="-78"/>
                <a:cs typeface="Andalus" pitchFamily="18" charset="-78"/>
              </a:rPr>
              <a:t>):“ألا </a:t>
            </a:r>
            <a:r>
              <a:rPr lang="ar-SA" sz="3600" b="1" dirty="0" smtClean="0">
                <a:latin typeface="Andalus" pitchFamily="18" charset="-78"/>
                <a:cs typeface="Andalus" pitchFamily="18" charset="-78"/>
              </a:rPr>
              <a:t>تأمنوني </a:t>
            </a:r>
            <a:r>
              <a:rPr lang="ar-SA" sz="3600" b="1" dirty="0" smtClean="0">
                <a:latin typeface="Andalus" pitchFamily="18" charset="-78"/>
                <a:cs typeface="Andalus" pitchFamily="18" charset="-78"/>
              </a:rPr>
              <a:t>وأنا أمين من في السماء يأتينني خبر السماء صباحا ومساء“ </a:t>
            </a:r>
          </a:p>
          <a:p>
            <a:pPr>
              <a:buFont typeface="Courier New" pitchFamily="49" charset="0"/>
              <a:buChar char="o"/>
            </a:pPr>
            <a:r>
              <a:rPr lang="ar-SA" sz="3600" b="1" dirty="0" smtClean="0"/>
              <a:t>وفي القرآن إشارة إلى أمانة سيدنا </a:t>
            </a:r>
            <a:r>
              <a:rPr lang="ar-SA" sz="3600" b="1" dirty="0" smtClean="0"/>
              <a:t>موسى</a:t>
            </a:r>
            <a:r>
              <a:rPr lang="ar-SY" sz="3600" b="1" dirty="0" smtClean="0"/>
              <a:t> رضي الله عنه:</a:t>
            </a:r>
            <a:endParaRPr lang="ar-SA" sz="3600" b="1" dirty="0" smtClean="0"/>
          </a:p>
          <a:p>
            <a:pPr>
              <a:buNone/>
            </a:pPr>
            <a:r>
              <a:rPr lang="ar-SA" sz="3600" b="1" dirty="0" smtClean="0"/>
              <a:t>قال تعالى </a:t>
            </a:r>
            <a:r>
              <a:rPr lang="ar-SA" sz="3600" b="1" dirty="0" smtClean="0">
                <a:latin typeface="Andalus" pitchFamily="18" charset="-78"/>
                <a:cs typeface="Andalus" pitchFamily="18" charset="-78"/>
              </a:rPr>
              <a:t>:“قالت إحداهما يا أبت استأجره إن خير من استأجرت القوي الأمين“</a:t>
            </a:r>
          </a:p>
          <a:p>
            <a:pPr>
              <a:buFont typeface="Courier New" pitchFamily="49" charset="0"/>
              <a:buChar char="o"/>
            </a:pPr>
            <a:r>
              <a:rPr lang="ar-SA" sz="3600" b="1" dirty="0" smtClean="0"/>
              <a:t>وكذلك العباد و العلماء هم أمناء في تبليغ الدين وفي كل ما </a:t>
            </a:r>
            <a:r>
              <a:rPr lang="ar-SA" sz="3600" b="1" dirty="0" smtClean="0"/>
              <a:t>توصلوا إليه</a:t>
            </a:r>
            <a:r>
              <a:rPr lang="ar-SY" sz="3600" b="1" dirty="0" smtClean="0"/>
              <a:t>...</a:t>
            </a:r>
            <a:endParaRPr lang="ar-SA" sz="3600" b="1" dirty="0" smtClean="0"/>
          </a:p>
          <a:p>
            <a:pPr>
              <a:buNone/>
            </a:pPr>
            <a:endParaRPr lang="ar-SA" sz="3600" dirty="0" smtClean="0"/>
          </a:p>
          <a:p>
            <a:pPr>
              <a:buNone/>
            </a:pPr>
            <a:endParaRPr lang="ar-SA" sz="3600" b="1" dirty="0" smtClean="0"/>
          </a:p>
          <a:p>
            <a:pPr>
              <a:buNone/>
            </a:pPr>
            <a:endParaRPr lang="ar-SY" sz="3600" b="1"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additive="base">
                                        <p:cTn id="3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7000"/>
            <a:lum bright="13000" contrast="-1000"/>
          </a:blip>
          <a:srcRect/>
          <a:stretch>
            <a:fillRect l="-12000" r="-12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8640"/>
            <a:ext cx="8507288" cy="1228998"/>
          </a:xfrm>
        </p:spPr>
        <p:txBody>
          <a:bodyPr>
            <a:normAutofit fontScale="90000"/>
          </a:bodyPr>
          <a:lstStyle/>
          <a:p>
            <a:pPr algn="r"/>
            <a:r>
              <a:rPr lang="ar-SA" sz="4900" b="1" u="sng" dirty="0" smtClean="0">
                <a:solidFill>
                  <a:schemeClr val="accent5">
                    <a:lumMod val="75000"/>
                  </a:schemeClr>
                </a:solidFill>
              </a:rPr>
              <a:t>كل ما أعطاك الله :</a:t>
            </a:r>
            <a:r>
              <a:rPr lang="ar-SA" dirty="0" smtClean="0"/>
              <a:t/>
            </a:r>
            <a:br>
              <a:rPr lang="ar-SA" dirty="0" smtClean="0"/>
            </a:br>
            <a:endParaRPr lang="ar-SY" dirty="0"/>
          </a:p>
        </p:txBody>
      </p:sp>
      <p:sp>
        <p:nvSpPr>
          <p:cNvPr id="3" name="عنصر نائب للمحتوى 2"/>
          <p:cNvSpPr>
            <a:spLocks noGrp="1"/>
          </p:cNvSpPr>
          <p:nvPr>
            <p:ph idx="1"/>
          </p:nvPr>
        </p:nvSpPr>
        <p:spPr>
          <a:xfrm>
            <a:off x="457200" y="980728"/>
            <a:ext cx="8507288" cy="5328592"/>
          </a:xfrm>
        </p:spPr>
        <p:txBody>
          <a:bodyPr>
            <a:noAutofit/>
          </a:bodyPr>
          <a:lstStyle/>
          <a:p>
            <a:pPr>
              <a:buNone/>
            </a:pPr>
            <a:r>
              <a:rPr lang="ar-SA" sz="4400" b="1" dirty="0" smtClean="0"/>
              <a:t>كل ما أعطاك الله من </a:t>
            </a:r>
            <a:r>
              <a:rPr lang="ar-SA" sz="4400" b="1" dirty="0" smtClean="0"/>
              <a:t>نعم </a:t>
            </a:r>
            <a:r>
              <a:rPr lang="ar-SA" sz="4400" b="1" dirty="0" smtClean="0"/>
              <a:t>فهي أمانة يجب حفظها و استعمالها وفق ما أراد منك المؤتمن (الله عز وجل)</a:t>
            </a:r>
          </a:p>
          <a:p>
            <a:pPr>
              <a:buNone/>
            </a:pPr>
            <a:r>
              <a:rPr lang="ar-SA" sz="4400" b="1" dirty="0" smtClean="0"/>
              <a:t>فحواس الإنسان أمانة فلا تنفق إلا فيما يرضي </a:t>
            </a:r>
            <a:r>
              <a:rPr lang="ar-SA" sz="4400" b="1" dirty="0" smtClean="0"/>
              <a:t>الله</a:t>
            </a:r>
            <a:r>
              <a:rPr lang="ar-SY" sz="4400" b="1" dirty="0" smtClean="0"/>
              <a:t> عز وجل.</a:t>
            </a:r>
            <a:endParaRPr lang="ar-SA" sz="4400" b="1" dirty="0" smtClean="0"/>
          </a:p>
          <a:p>
            <a:pPr>
              <a:buNone/>
            </a:pPr>
            <a:r>
              <a:rPr lang="ar-SA" sz="4400" b="1" dirty="0" smtClean="0"/>
              <a:t>قال تعالى </a:t>
            </a:r>
            <a:r>
              <a:rPr lang="ar-SA" sz="4400" b="1" dirty="0" smtClean="0">
                <a:latin typeface="Andalus" pitchFamily="18" charset="-78"/>
                <a:cs typeface="Andalus" pitchFamily="18" charset="-78"/>
              </a:rPr>
              <a:t>:“يا أيها الذين آمنوا لا تخونوا الله والرسول وتخونوا أماناتكم وأنتم تعلمون“</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68000"/>
            <a:lum/>
          </a:blip>
          <a:srcRect/>
          <a:stretch>
            <a:fillRect l="-11000" r="-11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i="1" u="sng" dirty="0" smtClean="0">
                <a:solidFill>
                  <a:schemeClr val="accent1">
                    <a:lumMod val="50000"/>
                  </a:schemeClr>
                </a:solidFill>
              </a:rPr>
              <a:t>العرض أمانة:</a:t>
            </a:r>
            <a:endParaRPr lang="ar-SY" b="1" i="1" u="sng" dirty="0">
              <a:solidFill>
                <a:schemeClr val="accent1">
                  <a:lumMod val="50000"/>
                </a:schemeClr>
              </a:solidFill>
            </a:endParaRPr>
          </a:p>
        </p:txBody>
      </p:sp>
      <p:sp>
        <p:nvSpPr>
          <p:cNvPr id="3" name="عنصر نائب للمحتوى 2"/>
          <p:cNvSpPr>
            <a:spLocks noGrp="1"/>
          </p:cNvSpPr>
          <p:nvPr>
            <p:ph idx="1"/>
          </p:nvPr>
        </p:nvSpPr>
        <p:spPr/>
        <p:txBody>
          <a:bodyPr>
            <a:normAutofit/>
          </a:bodyPr>
          <a:lstStyle/>
          <a:p>
            <a:r>
              <a:rPr lang="ar-SA" sz="4000" b="1" dirty="0" smtClean="0"/>
              <a:t>ويجب على الإنسان أن يحافظ على عرضه فالمرأة يجب أن تحافظ على سترتها وحيائها لأن ذلك يجنبها من أن تصبح لقمة سائغة عند الناس وكذلك لكي تحمي الشباب الناشئ من الوقوع في الأخطاء</a:t>
            </a:r>
          </a:p>
          <a:p>
            <a:r>
              <a:rPr lang="ar-SA" sz="4000" b="1" dirty="0" smtClean="0"/>
              <a:t>قال رسول (ص</a:t>
            </a:r>
            <a:r>
              <a:rPr lang="ar-SA" sz="4000" b="1" dirty="0" smtClean="0">
                <a:latin typeface="Andalus" pitchFamily="18" charset="-78"/>
                <a:cs typeface="Andalus" pitchFamily="18" charset="-78"/>
              </a:rPr>
              <a:t>):“الحياء من الإيمان“</a:t>
            </a:r>
            <a:endParaRPr lang="ar-SY" sz="4000" b="1" dirty="0">
              <a:latin typeface="Andalus" pitchFamily="18" charset="-78"/>
              <a:cs typeface="Andalus" pitchFamily="18" charset="-7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9000"/>
            <a:lum/>
          </a:blip>
          <a:srcRect/>
          <a:stretch>
            <a:fillRect t="-38000" b="-38000"/>
          </a:stretch>
        </a:blipFill>
        <a:effectLst/>
      </p:bgPr>
    </p:bg>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algn="r"/>
            <a:r>
              <a:rPr lang="ar-SA" b="1" i="1" u="sng" dirty="0" smtClean="0">
                <a:solidFill>
                  <a:schemeClr val="tx2">
                    <a:lumMod val="75000"/>
                  </a:schemeClr>
                </a:solidFill>
              </a:rPr>
              <a:t>تربية الأولاد:</a:t>
            </a:r>
            <a:endParaRPr lang="ar-SY" b="1" i="1" u="sng" dirty="0">
              <a:solidFill>
                <a:schemeClr val="tx2">
                  <a:lumMod val="75000"/>
                </a:schemeClr>
              </a:solidFill>
            </a:endParaRPr>
          </a:p>
        </p:txBody>
      </p:sp>
      <p:sp>
        <p:nvSpPr>
          <p:cNvPr id="5" name="عنصر نائب للمحتوى 4"/>
          <p:cNvSpPr>
            <a:spLocks noGrp="1"/>
          </p:cNvSpPr>
          <p:nvPr>
            <p:ph idx="1"/>
          </p:nvPr>
        </p:nvSpPr>
        <p:spPr/>
        <p:txBody>
          <a:bodyPr>
            <a:normAutofit/>
          </a:bodyPr>
          <a:lstStyle/>
          <a:p>
            <a:pPr>
              <a:buNone/>
            </a:pPr>
            <a:r>
              <a:rPr lang="ar-SA" sz="3600" b="1" dirty="0" smtClean="0"/>
              <a:t>الولد أمانة ورعايته أمانة فالأسرة هي النواة التي ينطلق منها مجتمع أساسه شباب صالح فإذا فسدت النواة ضاع المجتمع وانهار وللأسف هذا حال </a:t>
            </a:r>
            <a:r>
              <a:rPr lang="ar-SY" sz="3600" b="1" dirty="0" smtClean="0"/>
              <a:t>أمتنا..</a:t>
            </a:r>
            <a:br>
              <a:rPr lang="ar-SY" sz="3600" b="1" dirty="0" smtClean="0"/>
            </a:br>
            <a:endParaRPr lang="ar-SA" sz="3600" b="1" dirty="0" smtClean="0"/>
          </a:p>
          <a:p>
            <a:pPr>
              <a:buNone/>
            </a:pPr>
            <a:r>
              <a:rPr lang="ar-SA" sz="3600" b="1" dirty="0" smtClean="0"/>
              <a:t>والذي يرعى الأمانة في دنياه يلقاها في أخراه </a:t>
            </a:r>
          </a:p>
          <a:p>
            <a:pPr>
              <a:buNone/>
            </a:pPr>
            <a:r>
              <a:rPr lang="ar-SA" sz="3600" b="1" dirty="0" smtClean="0"/>
              <a:t>قال رسول (ص</a:t>
            </a:r>
            <a:r>
              <a:rPr lang="ar-SA" sz="3600" b="1" dirty="0" smtClean="0">
                <a:latin typeface="Andalus" pitchFamily="18" charset="-78"/>
                <a:cs typeface="Andalus" pitchFamily="18" charset="-78"/>
              </a:rPr>
              <a:t>):“إذا مات ابن آدم انقطع عمله إلا من ثلاث صدقة جارية علم ينتفع به ولد صالح يدعو له“</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additive="base">
                                        <p:cTn id="2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l="-9000" r="-9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b="1" i="1" u="sng" dirty="0" smtClean="0">
                <a:solidFill>
                  <a:schemeClr val="accent2">
                    <a:lumMod val="50000"/>
                  </a:schemeClr>
                </a:solidFill>
              </a:rPr>
              <a:t>العمل الموكل إليك:</a:t>
            </a:r>
            <a:r>
              <a:rPr lang="ar-SA" dirty="0" smtClean="0"/>
              <a:t/>
            </a:r>
            <a:br>
              <a:rPr lang="ar-SA" dirty="0" smtClean="0"/>
            </a:br>
            <a:endParaRPr lang="ar-SY" dirty="0"/>
          </a:p>
        </p:txBody>
      </p:sp>
      <p:sp>
        <p:nvSpPr>
          <p:cNvPr id="3" name="عنصر نائب للمحتوى 2"/>
          <p:cNvSpPr>
            <a:spLocks noGrp="1"/>
          </p:cNvSpPr>
          <p:nvPr>
            <p:ph idx="1"/>
          </p:nvPr>
        </p:nvSpPr>
        <p:spPr>
          <a:xfrm>
            <a:off x="467544" y="1556792"/>
            <a:ext cx="8229600" cy="4525963"/>
          </a:xfrm>
        </p:spPr>
        <p:txBody>
          <a:bodyPr>
            <a:normAutofit/>
          </a:bodyPr>
          <a:lstStyle/>
          <a:p>
            <a:pPr>
              <a:buNone/>
            </a:pPr>
            <a:r>
              <a:rPr lang="ar-SA" sz="3600" b="1" dirty="0" smtClean="0"/>
              <a:t>العمل الذي توكل به أمانة </a:t>
            </a:r>
            <a:r>
              <a:rPr lang="ar-SA" sz="3600" b="1" dirty="0" smtClean="0"/>
              <a:t>و</a:t>
            </a:r>
            <a:r>
              <a:rPr lang="ar-SY" sz="3600" b="1" dirty="0" smtClean="0"/>
              <a:t> </a:t>
            </a:r>
            <a:r>
              <a:rPr lang="ar-SA" sz="3600" b="1" dirty="0" err="1" smtClean="0"/>
              <a:t>تضي</a:t>
            </a:r>
            <a:r>
              <a:rPr lang="ar-SY" sz="3600" b="1" dirty="0" smtClean="0"/>
              <a:t>ي</a:t>
            </a:r>
            <a:r>
              <a:rPr lang="ar-SA" sz="3600" b="1" dirty="0" smtClean="0"/>
              <a:t>عه </a:t>
            </a:r>
            <a:r>
              <a:rPr lang="ar-SA" sz="3600" b="1" dirty="0" smtClean="0"/>
              <a:t>خيانة فالإنسان الواعي يدرك ضرورة حفظ الأمانة وإتقان العمل</a:t>
            </a:r>
          </a:p>
          <a:p>
            <a:pPr>
              <a:buNone/>
            </a:pPr>
            <a:r>
              <a:rPr lang="ar-SA" sz="3600" b="1" dirty="0" smtClean="0"/>
              <a:t>والخيانة ظاهرة في جميع فئات المجتمع من طلاب وعمال و </a:t>
            </a:r>
            <a:r>
              <a:rPr lang="ar-SA" sz="3600" b="1" dirty="0" smtClean="0"/>
              <a:t>موجهين</a:t>
            </a:r>
            <a:r>
              <a:rPr lang="ar-SY" sz="3600" b="1" dirty="0" smtClean="0"/>
              <a:t>...</a:t>
            </a:r>
            <a:endParaRPr lang="ar-SA" sz="3600" b="1" dirty="0" smtClean="0"/>
          </a:p>
          <a:p>
            <a:pPr>
              <a:buNone/>
            </a:pPr>
            <a:r>
              <a:rPr lang="ar-SA" sz="3600" b="1" dirty="0" smtClean="0"/>
              <a:t>قال رسول (ص): </a:t>
            </a:r>
            <a:r>
              <a:rPr lang="en-US" sz="3600" b="1" dirty="0" smtClean="0">
                <a:latin typeface="Andalus" pitchFamily="18" charset="-78"/>
                <a:cs typeface="Andalus" pitchFamily="18" charset="-78"/>
              </a:rPr>
              <a:t>“</a:t>
            </a:r>
            <a:r>
              <a:rPr lang="ar-SA" sz="3600" b="1" dirty="0" smtClean="0">
                <a:latin typeface="Andalus" pitchFamily="18" charset="-78"/>
                <a:cs typeface="Andalus" pitchFamily="18" charset="-78"/>
              </a:rPr>
              <a:t>إذا </a:t>
            </a:r>
            <a:r>
              <a:rPr lang="ar-SA" sz="3600" b="1" dirty="0" smtClean="0">
                <a:latin typeface="Andalus" pitchFamily="18" charset="-78"/>
                <a:cs typeface="Andalus" pitchFamily="18" charset="-78"/>
              </a:rPr>
              <a:t>ضاعت الأمانة فانتظر </a:t>
            </a:r>
            <a:r>
              <a:rPr lang="ar-SA" sz="3600" b="1" dirty="0" smtClean="0">
                <a:latin typeface="Andalus" pitchFamily="18" charset="-78"/>
                <a:cs typeface="Andalus" pitchFamily="18" charset="-78"/>
              </a:rPr>
              <a:t>الساعة</a:t>
            </a:r>
            <a:r>
              <a:rPr lang="en-US" sz="3600" b="1" dirty="0" smtClean="0">
                <a:latin typeface="Andalus" pitchFamily="18" charset="-78"/>
                <a:cs typeface="Andalus" pitchFamily="18" charset="-78"/>
              </a:rPr>
              <a:t>”</a:t>
            </a:r>
            <a:r>
              <a:rPr lang="ar-SA" sz="3600" b="1" dirty="0" smtClean="0">
                <a:latin typeface="Andalus" pitchFamily="18" charset="-78"/>
                <a:cs typeface="Andalus" pitchFamily="18" charset="-78"/>
              </a:rPr>
              <a:t> </a:t>
            </a:r>
            <a:r>
              <a:rPr lang="ar-SA" sz="3600" b="1" dirty="0" smtClean="0"/>
              <a:t>قالوا كيف </a:t>
            </a:r>
            <a:r>
              <a:rPr lang="ar-SA" sz="3600" b="1" dirty="0" smtClean="0"/>
              <a:t>إضاعتها يا</a:t>
            </a:r>
            <a:r>
              <a:rPr lang="en-US" sz="3600" b="1" dirty="0" smtClean="0"/>
              <a:t> </a:t>
            </a:r>
            <a:r>
              <a:rPr lang="ar-SA" sz="3600" b="1" dirty="0" smtClean="0"/>
              <a:t>رسول الله؟ </a:t>
            </a:r>
            <a:r>
              <a:rPr lang="ar-SA" sz="3600" b="1" dirty="0" smtClean="0"/>
              <a:t>قال </a:t>
            </a:r>
            <a:r>
              <a:rPr lang="ar-SA" sz="3600" b="1" dirty="0" smtClean="0">
                <a:latin typeface="Andalus" pitchFamily="18" charset="-78"/>
                <a:cs typeface="Andalus" pitchFamily="18" charset="-78"/>
              </a:rPr>
              <a:t>:“إذا أسند الأمر إلى غير أهله فانتظر الساعة“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69000"/>
            <a:lum/>
          </a:blip>
          <a:srcRect/>
          <a:stretch>
            <a:fillRect l="-2000" b="-25000"/>
          </a:stretch>
        </a:blipFill>
        <a:effectLst/>
      </p:bgPr>
    </p:bg>
    <p:spTree>
      <p:nvGrpSpPr>
        <p:cNvPr id="1" name=""/>
        <p:cNvGrpSpPr/>
        <p:nvPr/>
      </p:nvGrpSpPr>
      <p:grpSpPr>
        <a:xfrm>
          <a:off x="0" y="0"/>
          <a:ext cx="0" cy="0"/>
          <a:chOff x="0" y="0"/>
          <a:chExt cx="0" cy="0"/>
        </a:xfrm>
      </p:grpSpPr>
      <p:sp>
        <p:nvSpPr>
          <p:cNvPr id="4" name="عنوان 3"/>
          <p:cNvSpPr>
            <a:spLocks noGrp="1"/>
          </p:cNvSpPr>
          <p:nvPr>
            <p:ph type="title"/>
          </p:nvPr>
        </p:nvSpPr>
        <p:spPr>
          <a:xfrm>
            <a:off x="395536" y="260648"/>
            <a:ext cx="8229600" cy="1143000"/>
          </a:xfrm>
        </p:spPr>
        <p:txBody>
          <a:bodyPr>
            <a:normAutofit fontScale="90000"/>
          </a:bodyPr>
          <a:lstStyle/>
          <a:p>
            <a:pPr algn="r"/>
            <a:r>
              <a:rPr lang="ar-SA" b="1" i="1" u="sng" dirty="0" smtClean="0">
                <a:solidFill>
                  <a:schemeClr val="accent6">
                    <a:lumMod val="50000"/>
                  </a:schemeClr>
                </a:solidFill>
              </a:rPr>
              <a:t>المجالس وأسرار الناس:</a:t>
            </a:r>
            <a:r>
              <a:rPr lang="ar-SA" dirty="0" smtClean="0"/>
              <a:t/>
            </a:r>
            <a:br>
              <a:rPr lang="ar-SA" dirty="0" smtClean="0"/>
            </a:br>
            <a:endParaRPr lang="ar-SY" dirty="0"/>
          </a:p>
        </p:txBody>
      </p:sp>
      <p:sp>
        <p:nvSpPr>
          <p:cNvPr id="5" name="عنصر نائب للمحتوى 4"/>
          <p:cNvSpPr>
            <a:spLocks noGrp="1"/>
          </p:cNvSpPr>
          <p:nvPr>
            <p:ph idx="1"/>
          </p:nvPr>
        </p:nvSpPr>
        <p:spPr/>
        <p:txBody>
          <a:bodyPr>
            <a:normAutofit/>
          </a:bodyPr>
          <a:lstStyle/>
          <a:p>
            <a:pPr>
              <a:buNone/>
            </a:pPr>
            <a:r>
              <a:rPr lang="ar-SA" sz="4000" b="1" dirty="0" smtClean="0"/>
              <a:t>السر أمانة و إفشاؤه خيانة وكذلك المجالس هي من معاني الأمانة فلا يجوز إفشاء أسرارها لغير صاحبها مهما كان </a:t>
            </a:r>
            <a:r>
              <a:rPr lang="ar-SA" sz="4000" b="1" dirty="0" smtClean="0"/>
              <a:t>السبب</a:t>
            </a:r>
            <a:r>
              <a:rPr lang="ar-SY" sz="4000" b="1" dirty="0"/>
              <a:t>.</a:t>
            </a:r>
            <a:endParaRPr lang="ar-SA" sz="4000" b="1" dirty="0" smtClean="0"/>
          </a:p>
          <a:p>
            <a:pPr>
              <a:buNone/>
            </a:pPr>
            <a:r>
              <a:rPr lang="ar-SA" sz="4000" b="1" dirty="0" smtClean="0"/>
              <a:t>قال تعالى </a:t>
            </a:r>
            <a:r>
              <a:rPr lang="ar-SA" sz="4000" b="1" dirty="0" smtClean="0">
                <a:latin typeface="Andalus" pitchFamily="18" charset="-78"/>
                <a:cs typeface="Andalus" pitchFamily="18" charset="-78"/>
              </a:rPr>
              <a:t>:“ولا يغتب بعضكم بعضا أيحب أحدكم أن يأكل لحم أخيه ميتا فكرهتموه“</a:t>
            </a:r>
            <a:endParaRPr lang="ar-SY" sz="4000" b="1" dirty="0">
              <a:latin typeface="Andalus" pitchFamily="18" charset="-78"/>
              <a:cs typeface="Andalus" pitchFamily="18" charset="-7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6000"/>
            <a:lum/>
          </a:blip>
          <a:srcRect/>
          <a:stretch>
            <a:fillRect l="-5000" r="-5000"/>
          </a:stretch>
        </a:blipFill>
        <a:effectLst/>
      </p:bgPr>
    </p:bg>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algn="r"/>
            <a:r>
              <a:rPr lang="ar-SA" b="1" i="1" u="sng" dirty="0" smtClean="0">
                <a:solidFill>
                  <a:schemeClr val="accent2">
                    <a:lumMod val="50000"/>
                  </a:schemeClr>
                </a:solidFill>
              </a:rPr>
              <a:t>الودائع:</a:t>
            </a:r>
            <a:endParaRPr lang="ar-SY" b="1" i="1" u="sng" dirty="0">
              <a:solidFill>
                <a:schemeClr val="accent2">
                  <a:lumMod val="50000"/>
                </a:schemeClr>
              </a:solidFill>
            </a:endParaRPr>
          </a:p>
        </p:txBody>
      </p:sp>
      <p:sp>
        <p:nvSpPr>
          <p:cNvPr id="5" name="عنصر نائب للمحتوى 4"/>
          <p:cNvSpPr>
            <a:spLocks noGrp="1"/>
          </p:cNvSpPr>
          <p:nvPr>
            <p:ph idx="1"/>
          </p:nvPr>
        </p:nvSpPr>
        <p:spPr>
          <a:xfrm>
            <a:off x="611560" y="1484784"/>
            <a:ext cx="8229600" cy="4525963"/>
          </a:xfrm>
        </p:spPr>
        <p:txBody>
          <a:bodyPr>
            <a:normAutofit lnSpcReduction="10000"/>
          </a:bodyPr>
          <a:lstStyle/>
          <a:p>
            <a:pPr lvl="0">
              <a:buNone/>
            </a:pPr>
            <a:r>
              <a:rPr lang="ar-SY" sz="4400" b="1" dirty="0" smtClean="0"/>
              <a:t>الوديعة تشمل كل ما مسؤول عنه الإنسان كالودائع المادية </a:t>
            </a:r>
            <a:r>
              <a:rPr lang="ar-SA" sz="4400" b="1" dirty="0">
                <a:solidFill>
                  <a:prstClr val="black"/>
                </a:solidFill>
              </a:rPr>
              <a:t>هي أمانة عند الإنسان ولا يجب التصرف بها مهما طال زمن غياب صاحبها </a:t>
            </a:r>
            <a:r>
              <a:rPr lang="ar-SY" sz="4400" b="1" dirty="0" smtClean="0">
                <a:solidFill>
                  <a:prstClr val="black"/>
                </a:solidFill>
              </a:rPr>
              <a:t>,</a:t>
            </a:r>
            <a:r>
              <a:rPr lang="ar-SY" sz="4400" b="1" dirty="0" smtClean="0"/>
              <a:t>و</a:t>
            </a:r>
            <a:r>
              <a:rPr lang="ar-SY" sz="4400" b="1" dirty="0" smtClean="0"/>
              <a:t>كذلك </a:t>
            </a:r>
            <a:r>
              <a:rPr lang="ar-SA" sz="4400" b="1" dirty="0" smtClean="0"/>
              <a:t>المدرسون </a:t>
            </a:r>
            <a:r>
              <a:rPr lang="ar-SY" sz="4400" b="1" dirty="0"/>
              <a:t>ف</a:t>
            </a:r>
            <a:r>
              <a:rPr lang="ar-SA" sz="4400" b="1" dirty="0" smtClean="0"/>
              <a:t>أمانتهم </a:t>
            </a:r>
            <a:r>
              <a:rPr lang="ar-SA" sz="4400" b="1" dirty="0" smtClean="0"/>
              <a:t>ووديعتهم </a:t>
            </a:r>
            <a:r>
              <a:rPr lang="ar-SY" sz="4400" b="1" dirty="0" smtClean="0"/>
              <a:t>هي </a:t>
            </a:r>
            <a:r>
              <a:rPr lang="ar-SA" sz="4400" b="1" dirty="0" smtClean="0"/>
              <a:t>تربية </a:t>
            </a:r>
            <a:r>
              <a:rPr lang="ar-SA" sz="4400" b="1" dirty="0" smtClean="0"/>
              <a:t>الناشئين وتعليمهم العلم الصحيح </a:t>
            </a:r>
            <a:r>
              <a:rPr lang="ar-SA" sz="4400" b="1" dirty="0" smtClean="0"/>
              <a:t>قال </a:t>
            </a:r>
            <a:r>
              <a:rPr lang="ar-SA" sz="4400" b="1" dirty="0" smtClean="0"/>
              <a:t>تعالى </a:t>
            </a:r>
            <a:r>
              <a:rPr lang="ar-SA" sz="4400" b="1" dirty="0" smtClean="0">
                <a:latin typeface="Andalus" pitchFamily="18" charset="-78"/>
                <a:cs typeface="Andalus" pitchFamily="18" charset="-78"/>
              </a:rPr>
              <a:t>:“</a:t>
            </a:r>
            <a:r>
              <a:rPr lang="ar-SA" sz="4400" b="1" dirty="0">
                <a:latin typeface="Andalus" pitchFamily="18" charset="-78"/>
                <a:cs typeface="Andalus" pitchFamily="18" charset="-78"/>
              </a:rPr>
              <a:t>و</a:t>
            </a:r>
            <a:r>
              <a:rPr lang="ar-SA" sz="4400" b="1" dirty="0" smtClean="0">
                <a:latin typeface="Andalus" pitchFamily="18" charset="-78"/>
                <a:cs typeface="Andalus" pitchFamily="18" charset="-78"/>
              </a:rPr>
              <a:t>الذين هم لأماناتهم وعهدهم راعون“</a:t>
            </a:r>
            <a:endParaRPr lang="ar-SY" sz="4400" b="1" dirty="0">
              <a:latin typeface="Andalus" pitchFamily="18" charset="-78"/>
              <a:cs typeface="Andalus" pitchFamily="18" charset="-7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3000"/>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764704"/>
            <a:ext cx="8517632" cy="5472608"/>
          </a:xfrm>
        </p:spPr>
        <p:txBody>
          <a:bodyPr>
            <a:noAutofit/>
          </a:bodyPr>
          <a:lstStyle/>
          <a:p>
            <a:r>
              <a:rPr lang="ar-SA" sz="4400" dirty="0" smtClean="0"/>
              <a:t>وبعد الحديث عن أنواع الأمانة هناك أمانة قد نسياها الجميع أو تناساها ولكنها تبقى أمانة في أعناقنا وهي المسجد الأقصى وكل قطرة دم تسيل في هذا البلد الطاهر هي من مسؤوليتنا  فيجب علينا استرداد هذه الأمانة والحفاظ عليها حتى وإن كنا عاجزين عن فعل شيء فالدعاء بالفرج هو جزء من  خطة استرداد الحق المغتصب</a:t>
            </a:r>
            <a:endParaRPr lang="ar-SY" sz="4400"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6632"/>
            <a:ext cx="8820472" cy="6840760"/>
          </a:xfrm>
        </p:spPr>
        <p:txBody>
          <a:bodyPr>
            <a:normAutofit/>
          </a:bodyPr>
          <a:lstStyle/>
          <a:p>
            <a:r>
              <a:rPr lang="ar-SY" sz="3600" b="1" i="1" dirty="0" smtClean="0"/>
              <a:t>وحري بنا نحن أمة محمد صلى الله عليه وسلم اتباع سنته و التخلق بأخلاقه و أخلاق صحابته الذين كانوا مثالا حيا للمسلم الحق...</a:t>
            </a:r>
          </a:p>
          <a:p>
            <a:endParaRPr lang="ar-SY" sz="3600" b="1" i="1" dirty="0"/>
          </a:p>
          <a:p>
            <a:r>
              <a:rPr lang="ar-SY" sz="3600" b="1" i="1" dirty="0" smtClean="0"/>
              <a:t>كان </a:t>
            </a:r>
            <a:r>
              <a:rPr lang="ar-SY" sz="3600" b="1" i="1" dirty="0"/>
              <a:t>نبينا محمد صلى الله عليه وسلم في قومه قبل الرسالة وبعدها مشهوراً بأنه “</a:t>
            </a:r>
            <a:r>
              <a:rPr lang="ar-SY" sz="3600" b="1" i="1" dirty="0">
                <a:latin typeface="Andalus" pitchFamily="18" charset="-78"/>
                <a:cs typeface="Andalus" pitchFamily="18" charset="-78"/>
              </a:rPr>
              <a:t>الأمين</a:t>
            </a:r>
            <a:r>
              <a:rPr lang="ar-SY" sz="3600" b="1" i="1" dirty="0"/>
              <a:t>” وكان الناس يختارونه لحفظ ودائعهم عنده، ولما هاجر صلى الله عليه وسلم وكل علي بن أبي طالب رضي الله عنه برد الودائع الى </a:t>
            </a:r>
            <a:r>
              <a:rPr lang="ar-SY" sz="3600" b="1" i="1" dirty="0" smtClean="0"/>
              <a:t>أصحابها على الرغم من إيذائهم المستمر له....</a:t>
            </a:r>
          </a:p>
        </p:txBody>
      </p:sp>
    </p:spTree>
    <p:extLst>
      <p:ext uri="{BB962C8B-B14F-4D97-AF65-F5344CB8AC3E}">
        <p14:creationId xmlns:p14="http://schemas.microsoft.com/office/powerpoint/2010/main" val="83081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404664"/>
            <a:ext cx="9001000" cy="6192688"/>
          </a:xfrm>
        </p:spPr>
        <p:txBody>
          <a:bodyPr/>
          <a:lstStyle/>
          <a:p>
            <a:pPr marL="0" indent="0">
              <a:buNone/>
            </a:pPr>
            <a:r>
              <a:rPr lang="ar-SY" sz="4000" dirty="0" smtClean="0"/>
              <a:t>وقد كان النبي عليه الصلاة والسلام يلقب أصحابه ...ولم ينس الأمانة من ألقابه فكان سيدنا </a:t>
            </a:r>
            <a:r>
              <a:rPr lang="ar-SY" sz="4000" b="1" dirty="0" smtClean="0">
                <a:latin typeface="Andalus" pitchFamily="18" charset="-78"/>
                <a:cs typeface="Andalus" pitchFamily="18" charset="-78"/>
              </a:rPr>
              <a:t>«أبو عبيدة بن الجراح» </a:t>
            </a:r>
            <a:r>
              <a:rPr lang="ar-SY" sz="4000" dirty="0" smtClean="0"/>
              <a:t>رضي الله عنه أهلا لأن يلقبه النبي صلى الله عليه وسلم بـ</a:t>
            </a:r>
          </a:p>
          <a:p>
            <a:pPr marL="0" indent="0" algn="ctr">
              <a:buNone/>
            </a:pPr>
            <a:r>
              <a:rPr lang="ar-SY" sz="5400" b="1" dirty="0" smtClean="0">
                <a:solidFill>
                  <a:schemeClr val="tx1">
                    <a:lumMod val="95000"/>
                    <a:lumOff val="5000"/>
                  </a:schemeClr>
                </a:solidFill>
                <a:latin typeface="Andalus" pitchFamily="18" charset="-78"/>
                <a:cs typeface="Andalus" pitchFamily="18" charset="-78"/>
              </a:rPr>
              <a:t>«أمين هذه الأمة»</a:t>
            </a:r>
          </a:p>
          <a:p>
            <a:pPr marL="0" indent="0">
              <a:buNone/>
            </a:pPr>
            <a:r>
              <a:rPr lang="ar-SY" sz="3600" b="1" dirty="0" smtClean="0">
                <a:solidFill>
                  <a:schemeClr val="tx1">
                    <a:lumMod val="95000"/>
                    <a:lumOff val="5000"/>
                  </a:schemeClr>
                </a:solidFill>
                <a:latin typeface="Andalus" pitchFamily="18" charset="-78"/>
              </a:rPr>
              <a:t>لما رآه في سلوكه من أفعال تجعله أهلا لهذا اللقب الكريم..</a:t>
            </a:r>
          </a:p>
          <a:p>
            <a:pPr marL="0" indent="0">
              <a:buNone/>
            </a:pPr>
            <a:r>
              <a:rPr lang="ar-SY" sz="3600" b="1" dirty="0" smtClean="0">
                <a:solidFill>
                  <a:schemeClr val="tx1">
                    <a:lumMod val="95000"/>
                    <a:lumOff val="5000"/>
                  </a:schemeClr>
                </a:solidFill>
                <a:latin typeface="Andalus" pitchFamily="18" charset="-78"/>
              </a:rPr>
              <a:t>رضي الله عنهم أجمعين ....</a:t>
            </a:r>
            <a:br>
              <a:rPr lang="ar-SY" sz="3600" b="1" dirty="0" smtClean="0">
                <a:solidFill>
                  <a:schemeClr val="tx1">
                    <a:lumMod val="95000"/>
                    <a:lumOff val="5000"/>
                  </a:schemeClr>
                </a:solidFill>
                <a:latin typeface="Andalus" pitchFamily="18" charset="-78"/>
              </a:rPr>
            </a:br>
            <a:endParaRPr lang="ar-SY" sz="3600" b="1" dirty="0" smtClean="0">
              <a:solidFill>
                <a:schemeClr val="tx1">
                  <a:lumMod val="95000"/>
                  <a:lumOff val="5000"/>
                </a:schemeClr>
              </a:solidFill>
              <a:latin typeface="Andalus" pitchFamily="18" charset="-78"/>
            </a:endParaRPr>
          </a:p>
        </p:txBody>
      </p:sp>
    </p:spTree>
    <p:extLst>
      <p:ext uri="{BB962C8B-B14F-4D97-AF65-F5344CB8AC3E}">
        <p14:creationId xmlns:p14="http://schemas.microsoft.com/office/powerpoint/2010/main" val="308691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arn(inVertical)">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23000" b="-23000"/>
          </a:stretch>
        </a:blipFill>
        <a:effectLst/>
      </p:bgPr>
    </p:bg>
    <p:spTree>
      <p:nvGrpSpPr>
        <p:cNvPr id="1" name=""/>
        <p:cNvGrpSpPr/>
        <p:nvPr/>
      </p:nvGrpSpPr>
      <p:grpSpPr>
        <a:xfrm>
          <a:off x="0" y="0"/>
          <a:ext cx="0" cy="0"/>
          <a:chOff x="0" y="0"/>
          <a:chExt cx="0" cy="0"/>
        </a:xfrm>
      </p:grpSpPr>
      <p:sp>
        <p:nvSpPr>
          <p:cNvPr id="4" name="عنوان 3"/>
          <p:cNvSpPr>
            <a:spLocks noGrp="1"/>
          </p:cNvSpPr>
          <p:nvPr>
            <p:ph type="title"/>
          </p:nvPr>
        </p:nvSpPr>
        <p:spPr>
          <a:xfrm>
            <a:off x="827584" y="332656"/>
            <a:ext cx="7787208" cy="940966"/>
          </a:xfrm>
        </p:spPr>
        <p:txBody>
          <a:bodyPr>
            <a:normAutofit/>
          </a:bodyPr>
          <a:lstStyle/>
          <a:p>
            <a:r>
              <a:rPr lang="ar-SA" sz="5400" b="1" i="1" u="sng" dirty="0" smtClean="0">
                <a:solidFill>
                  <a:schemeClr val="accent1">
                    <a:lumMod val="50000"/>
                  </a:schemeClr>
                </a:solidFill>
              </a:rPr>
              <a:t>النفاق</a:t>
            </a:r>
            <a:endParaRPr lang="ar-SY" sz="5400" b="1" i="1" u="sng" dirty="0">
              <a:solidFill>
                <a:schemeClr val="accent1">
                  <a:lumMod val="50000"/>
                </a:schemeClr>
              </a:solidFill>
            </a:endParaRPr>
          </a:p>
        </p:txBody>
      </p:sp>
      <p:sp>
        <p:nvSpPr>
          <p:cNvPr id="5" name="عنصر نائب للمحتوى 4"/>
          <p:cNvSpPr>
            <a:spLocks noGrp="1"/>
          </p:cNvSpPr>
          <p:nvPr>
            <p:ph idx="1"/>
          </p:nvPr>
        </p:nvSpPr>
        <p:spPr>
          <a:xfrm>
            <a:off x="467544" y="1340768"/>
            <a:ext cx="8229600" cy="5184576"/>
          </a:xfrm>
        </p:spPr>
        <p:txBody>
          <a:bodyPr>
            <a:normAutofit lnSpcReduction="10000"/>
          </a:bodyPr>
          <a:lstStyle/>
          <a:p>
            <a:pPr>
              <a:buNone/>
            </a:pPr>
            <a:r>
              <a:rPr lang="ar-SA" sz="4000" b="1" dirty="0" smtClean="0"/>
              <a:t>إن النفاق هو عكس الأمانة </a:t>
            </a:r>
            <a:r>
              <a:rPr lang="en-US" sz="4000" b="1" dirty="0" smtClean="0"/>
              <a:t>..</a:t>
            </a:r>
            <a:endParaRPr lang="ar-SA" sz="4000" b="1" dirty="0" smtClean="0"/>
          </a:p>
          <a:p>
            <a:pPr>
              <a:buNone/>
            </a:pPr>
            <a:r>
              <a:rPr lang="ar-SA" sz="4000" b="1" dirty="0" smtClean="0"/>
              <a:t>قال(ص):</a:t>
            </a:r>
            <a:r>
              <a:rPr lang="ar-SY" sz="4000" b="1" dirty="0" smtClean="0">
                <a:latin typeface="Andalus" pitchFamily="18" charset="-78"/>
                <a:cs typeface="Andalus" pitchFamily="18" charset="-78"/>
              </a:rPr>
              <a:t>"</a:t>
            </a:r>
            <a:r>
              <a:rPr lang="ar-SY" sz="4000" b="1" dirty="0">
                <a:latin typeface="Andalus" pitchFamily="18" charset="-78"/>
                <a:cs typeface="Andalus" pitchFamily="18" charset="-78"/>
              </a:rPr>
              <a:t>أربع من كُنَّ فيه كان منافقاً </a:t>
            </a:r>
            <a:r>
              <a:rPr lang="ar-SY" sz="4000" b="1" dirty="0" smtClean="0">
                <a:latin typeface="Andalus" pitchFamily="18" charset="-78"/>
                <a:cs typeface="Andalus" pitchFamily="18" charset="-78"/>
              </a:rPr>
              <a:t>خالصاً , ومن </a:t>
            </a:r>
            <a:r>
              <a:rPr lang="ar-SY" sz="4000" b="1" dirty="0">
                <a:latin typeface="Andalus" pitchFamily="18" charset="-78"/>
                <a:cs typeface="Andalus" pitchFamily="18" charset="-78"/>
              </a:rPr>
              <a:t>كانت فيه خَصلة منهن كانت فيه خصلة من النفاق حتى يدعها: إذا ائتُمِنَ خان، وإذا حدّث كذب، وإذا عاهد غدَر، وإذا خاصم فجر" </a:t>
            </a:r>
            <a:r>
              <a:rPr lang="ar-SY" sz="4000" b="1" dirty="0" smtClean="0">
                <a:latin typeface="Andalus" pitchFamily="18" charset="-78"/>
                <a:cs typeface="Andalus" pitchFamily="18" charset="-78"/>
              </a:rPr>
              <a:t>...</a:t>
            </a:r>
          </a:p>
          <a:p>
            <a:pPr>
              <a:buNone/>
            </a:pPr>
            <a:r>
              <a:rPr lang="ar-SY" sz="4000" b="1" dirty="0" smtClean="0"/>
              <a:t> </a:t>
            </a:r>
            <a:r>
              <a:rPr lang="ar-SA" sz="4000" b="1" dirty="0" smtClean="0"/>
              <a:t>وقد انتشر النفاق بين جميع أفراد المسلمين حيث أنهم لم يكتفوا بعدم الالتزام بالأمانة بل تمرسوا بالخيانة </a:t>
            </a:r>
            <a:r>
              <a:rPr lang="ar-SY" sz="4000" b="1" dirty="0"/>
              <a:t>ب</a:t>
            </a:r>
            <a:r>
              <a:rPr lang="ar-SA" sz="4000" b="1" dirty="0" smtClean="0"/>
              <a:t>كافة أشكالها</a:t>
            </a:r>
            <a:r>
              <a:rPr lang="en-US" sz="4000" b="1" dirty="0"/>
              <a:t>.</a:t>
            </a:r>
            <a:endParaRPr lang="ar-SA" sz="4000" b="1" dirty="0" smtClean="0"/>
          </a:p>
          <a:p>
            <a:pPr>
              <a:buNone/>
            </a:pPr>
            <a:endParaRPr lang="ar-SY"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l="-5000" r="-5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60648"/>
            <a:ext cx="8229600" cy="1143000"/>
          </a:xfrm>
        </p:spPr>
        <p:txBody>
          <a:bodyPr/>
          <a:lstStyle/>
          <a:p>
            <a:pPr algn="r"/>
            <a:r>
              <a:rPr lang="ar-SA" b="1" i="1" u="sng" dirty="0" smtClean="0">
                <a:solidFill>
                  <a:schemeClr val="tx2">
                    <a:lumMod val="75000"/>
                  </a:schemeClr>
                </a:solidFill>
                <a:cs typeface="Andalus" pitchFamily="2" charset="-78"/>
              </a:rPr>
              <a:t>إعداد الطالبات:</a:t>
            </a:r>
            <a:endParaRPr lang="ar-SY" b="1" i="1" u="sng" dirty="0">
              <a:solidFill>
                <a:schemeClr val="tx2">
                  <a:lumMod val="75000"/>
                </a:schemeClr>
              </a:solidFill>
              <a:cs typeface="Andalus" pitchFamily="2" charset="-78"/>
            </a:endParaRPr>
          </a:p>
        </p:txBody>
      </p:sp>
      <p:sp>
        <p:nvSpPr>
          <p:cNvPr id="3" name="عنصر نائب للمحتوى 2"/>
          <p:cNvSpPr>
            <a:spLocks noGrp="1"/>
          </p:cNvSpPr>
          <p:nvPr>
            <p:ph idx="1"/>
          </p:nvPr>
        </p:nvSpPr>
        <p:spPr>
          <a:xfrm>
            <a:off x="395536" y="1600200"/>
            <a:ext cx="8291264" cy="4853136"/>
          </a:xfrm>
        </p:spPr>
        <p:txBody>
          <a:bodyPr>
            <a:noAutofit/>
          </a:bodyPr>
          <a:lstStyle/>
          <a:p>
            <a:pPr>
              <a:buNone/>
            </a:pPr>
            <a:r>
              <a:rPr lang="ar-SA" sz="4400" dirty="0" smtClean="0">
                <a:latin typeface="Monotype Koufi" pitchFamily="2" charset="-78"/>
                <a:ea typeface="Monotype Koufi" pitchFamily="2" charset="-78"/>
                <a:cs typeface="Monotype Koufi" pitchFamily="2" charset="-78"/>
              </a:rPr>
              <a:t>سلمى المجذوب               سوزان عبيد</a:t>
            </a:r>
          </a:p>
          <a:p>
            <a:pPr>
              <a:buNone/>
            </a:pPr>
            <a:r>
              <a:rPr lang="ar-SA" sz="4400" dirty="0" smtClean="0">
                <a:latin typeface="Monotype Koufi" pitchFamily="2" charset="-78"/>
                <a:ea typeface="Monotype Koufi" pitchFamily="2" charset="-78"/>
                <a:cs typeface="Monotype Koufi" pitchFamily="2" charset="-78"/>
              </a:rPr>
              <a:t>تسنيم الصالح                  سارة النمر</a:t>
            </a:r>
          </a:p>
          <a:p>
            <a:pPr>
              <a:buNone/>
            </a:pPr>
            <a:r>
              <a:rPr lang="ar-SA" sz="4400" dirty="0" smtClean="0">
                <a:latin typeface="Monotype Koufi" pitchFamily="2" charset="-78"/>
                <a:ea typeface="Monotype Koufi" pitchFamily="2" charset="-78"/>
                <a:cs typeface="Monotype Koufi" pitchFamily="2" charset="-78"/>
              </a:rPr>
              <a:t>                  نور كريم الدين</a:t>
            </a:r>
          </a:p>
          <a:p>
            <a:pPr>
              <a:buNone/>
            </a:pPr>
            <a:endParaRPr lang="ar-SA" sz="4400" dirty="0" smtClean="0"/>
          </a:p>
          <a:p>
            <a:pPr>
              <a:buNone/>
            </a:pPr>
            <a:r>
              <a:rPr lang="ar-SA" sz="4400" dirty="0" smtClean="0"/>
              <a:t>                                        </a:t>
            </a:r>
            <a:r>
              <a:rPr lang="ar-SY" sz="3600" dirty="0" smtClean="0"/>
              <a:t/>
            </a:r>
            <a:br>
              <a:rPr lang="ar-SY" sz="3600" dirty="0" smtClean="0"/>
            </a:br>
            <a:r>
              <a:rPr lang="ar-SY" b="1" dirty="0" smtClean="0"/>
              <a:t>حادي عشر /ثالثة</a:t>
            </a:r>
            <a:endParaRPr lang="ar-SA" b="1" dirty="0" smtClean="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700</Words>
  <Application>Microsoft Office PowerPoint</Application>
  <PresentationFormat>On-screen Show (4:3)</PresentationFormat>
  <Paragraphs>58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سمة Office</vt:lpstr>
      <vt:lpstr>PowerPoint Presentation</vt:lpstr>
      <vt:lpstr>أنواع الأمانة:</vt:lpstr>
      <vt:lpstr>الأمانة العظمى: </vt:lpstr>
      <vt:lpstr>كل ما أعطاك الله : </vt:lpstr>
      <vt:lpstr>العرض أمانة:</vt:lpstr>
      <vt:lpstr>تربية الأولاد:</vt:lpstr>
      <vt:lpstr>العمل الموكل إليك: </vt:lpstr>
      <vt:lpstr>المجالس وأسرار الناس: </vt:lpstr>
      <vt:lpstr>الودائع:</vt:lpstr>
      <vt:lpstr>PowerPoint Presentation</vt:lpstr>
      <vt:lpstr>PowerPoint Presentation</vt:lpstr>
      <vt:lpstr>PowerPoint Presentation</vt:lpstr>
      <vt:lpstr>النفاق</vt:lpstr>
      <vt:lpstr>إعداد الطالبات:</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mohmad</dc:creator>
  <cp:lastModifiedBy>crazysuzy</cp:lastModifiedBy>
  <cp:revision>25</cp:revision>
  <dcterms:created xsi:type="dcterms:W3CDTF">2011-04-09T10:00:05Z</dcterms:created>
  <dcterms:modified xsi:type="dcterms:W3CDTF">2011-04-10T20:41:28Z</dcterms:modified>
</cp:coreProperties>
</file>