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Default Extension="gif" ContentType="image/gif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58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6" r:id="rId23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BD49B"/>
    <a:srgbClr val="E7BBE8"/>
    <a:srgbClr val="FCE0B6"/>
    <a:srgbClr val="4B3A60"/>
    <a:srgbClr val="B4DFEE"/>
    <a:srgbClr val="8C8CF4"/>
    <a:srgbClr val="98D3E8"/>
    <a:srgbClr val="CC9900"/>
    <a:srgbClr val="BA94C2"/>
    <a:srgbClr val="507E3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0" d="100"/>
          <a:sy n="60" d="100"/>
        </p:scale>
        <p:origin x="-8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Y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19F1C-AC91-41C3-99DA-ECB4129BD38E}" type="datetimeFigureOut">
              <a:rPr lang="ar-SY" smtClean="0"/>
              <a:pPr/>
              <a:t>07/05/1432</a:t>
            </a:fld>
            <a:endParaRPr lang="ar-S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CC24F-8624-4A68-AD18-DE11499AE332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26208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Y" b="1" i="1" dirty="0" smtClean="0">
                <a:solidFill>
                  <a:schemeClr val="accent4">
                    <a:lumMod val="50000"/>
                  </a:schemeClr>
                </a:solidFill>
              </a:rPr>
              <a:t>   تعريفها :</a:t>
            </a:r>
          </a:p>
          <a:p>
            <a:pPr>
              <a:buNone/>
            </a:pPr>
            <a:r>
              <a:rPr lang="ar-SY" b="1" i="1" dirty="0" smtClean="0">
                <a:solidFill>
                  <a:schemeClr val="accent4">
                    <a:lumMod val="50000"/>
                  </a:schemeClr>
                </a:solidFill>
              </a:rPr>
              <a:t>   الأمانة هي أداء الحقوق، والمحافظة عليها، فالمسلم يعطي كل ذي حق حقه؛ يؤدي حق الله في العبادة، ويحفظ جوارحه عن الحرام، ويرد الودائع... إلخ </a:t>
            </a:r>
          </a:p>
          <a:p>
            <a:pPr>
              <a:buNone/>
            </a:pPr>
            <a:endParaRPr lang="ar-SY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2987824" y="548680"/>
            <a:ext cx="3528392" cy="11430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Y" sz="5400" b="1" i="1" dirty="0" smtClean="0">
                <a:solidFill>
                  <a:schemeClr val="accent4">
                    <a:lumMod val="75000"/>
                  </a:schemeClr>
                </a:solidFill>
              </a:rPr>
              <a:t>الأمانة ...</a:t>
            </a:r>
            <a:endParaRPr lang="ar-SY" sz="54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95736" y="980728"/>
            <a:ext cx="4896544" cy="936104"/>
          </a:xfrm>
          <a:effectLst/>
        </p:spPr>
        <p:txBody>
          <a:bodyPr>
            <a:normAutofit/>
          </a:bodyPr>
          <a:lstStyle/>
          <a:p>
            <a:r>
              <a:rPr lang="ar-SY" sz="4400" b="1" i="1" dirty="0" smtClean="0">
                <a:ln w="18415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:: أنواعها ::</a:t>
            </a:r>
            <a:endParaRPr lang="ar-SY" sz="4400" b="1" i="1" dirty="0">
              <a:ln w="18415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51523" y="3356992"/>
          <a:ext cx="8640954" cy="11521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60106"/>
                <a:gridCol w="960106"/>
                <a:gridCol w="960106"/>
                <a:gridCol w="960106"/>
                <a:gridCol w="960106"/>
                <a:gridCol w="960106"/>
                <a:gridCol w="960106"/>
                <a:gridCol w="895417"/>
                <a:gridCol w="1024795"/>
              </a:tblGrid>
              <a:tr h="1152128">
                <a:tc>
                  <a:txBody>
                    <a:bodyPr/>
                    <a:lstStyle/>
                    <a:p>
                      <a:pPr algn="ctr" rtl="1"/>
                      <a:r>
                        <a:rPr lang="ar-SY" sz="24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أمانة الدين</a:t>
                      </a:r>
                      <a:endParaRPr lang="ar-SY" sz="24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Y" sz="20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أمانة</a:t>
                      </a:r>
                      <a:r>
                        <a:rPr lang="ar-SY" sz="2000" baseline="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الجوارح</a:t>
                      </a:r>
                      <a:endParaRPr lang="ar-SY" sz="20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Y" sz="20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أمانة العرض</a:t>
                      </a:r>
                      <a:endParaRPr lang="ar-SY" sz="20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Y" sz="20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أمانة الأولاد</a:t>
                      </a:r>
                      <a:endParaRPr lang="ar-SY" sz="20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Y" sz="20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أمانة العمل </a:t>
                      </a:r>
                      <a:endParaRPr lang="ar-SY" sz="20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Y" sz="20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أمانة السر</a:t>
                      </a:r>
                      <a:endParaRPr lang="ar-SY" sz="20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Y" sz="20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أمانة</a:t>
                      </a:r>
                      <a:r>
                        <a:rPr lang="ar-SY" sz="2000" baseline="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المال</a:t>
                      </a:r>
                      <a:endParaRPr lang="ar-SY" sz="20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Y" sz="20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أمانة العلم</a:t>
                      </a:r>
                      <a:endParaRPr lang="ar-SY" sz="20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Y" sz="2000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الوديعة</a:t>
                      </a:r>
                      <a:endParaRPr lang="ar-SY" sz="20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ar-SY" sz="4800" b="1" i="1" dirty="0" smtClean="0">
                <a:solidFill>
                  <a:schemeClr val="accent3">
                    <a:lumMod val="75000"/>
                  </a:schemeClr>
                </a:solidFill>
              </a:rPr>
              <a:t>أمانة الدين ...</a:t>
            </a:r>
            <a:endParaRPr lang="ar-SY" sz="48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2051720" y="1628800"/>
            <a:ext cx="5760640" cy="79208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ar-SA" dirty="0" smtClean="0">
                <a:solidFill>
                  <a:schemeClr val="accent3">
                    <a:lumMod val="75000"/>
                  </a:schemeClr>
                </a:solidFill>
              </a:rPr>
              <a:t>الأمانة العظمى ، وهي الدين والتمسك به</a:t>
            </a:r>
            <a:endParaRPr lang="ar-SY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ar-SY" dirty="0"/>
          </a:p>
        </p:txBody>
      </p:sp>
      <p:pic>
        <p:nvPicPr>
          <p:cNvPr id="7" name="صورة 6" descr="imagesCA0NO4P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2636912"/>
            <a:ext cx="5870890" cy="36589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ar-SY" sz="4800" b="1" i="1" dirty="0" smtClean="0">
                <a:solidFill>
                  <a:schemeClr val="accent6">
                    <a:lumMod val="75000"/>
                  </a:schemeClr>
                </a:solidFill>
              </a:rPr>
              <a:t>أمانة الجوارح ...</a:t>
            </a:r>
            <a:endParaRPr lang="ar-SY" sz="4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48064" y="1556792"/>
            <a:ext cx="3744416" cy="5040560"/>
          </a:xfrm>
        </p:spPr>
        <p:txBody>
          <a:bodyPr/>
          <a:lstStyle/>
          <a:p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كل ما أعطاك الله من نعمة فهي أمانة لديك يجب حفظها واستعمالها وفق ما أراد منك</a:t>
            </a:r>
            <a:r>
              <a:rPr lang="ar-SY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فالبصر أمانة ، والسمع أمانة، واليد أمانة ، والرجل أمانة ، واللسان أمانة ، والمال أمانة أيضاً</a:t>
            </a:r>
            <a:r>
              <a:rPr lang="ar-SY" b="1" dirty="0" smtClean="0">
                <a:solidFill>
                  <a:schemeClr val="accent6">
                    <a:lumMod val="50000"/>
                  </a:schemeClr>
                </a:solidFill>
              </a:rPr>
              <a:t> .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ar-SY" dirty="0"/>
          </a:p>
        </p:txBody>
      </p:sp>
      <p:pic>
        <p:nvPicPr>
          <p:cNvPr id="5" name="صورة 4" descr="imagesCA4MY3N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628800"/>
            <a:ext cx="4689871" cy="41044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Y" sz="4800" b="1" dirty="0" smtClean="0">
                <a:solidFill>
                  <a:srgbClr val="CC6600"/>
                </a:solidFill>
              </a:rPr>
              <a:t>أمانة العرض ...</a:t>
            </a:r>
            <a:endParaRPr lang="ar-SY" sz="4800" b="1" dirty="0">
              <a:solidFill>
                <a:srgbClr val="CC66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48064" y="2060848"/>
            <a:ext cx="3693096" cy="3456384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rgbClr val="923100"/>
                </a:solidFill>
              </a:rPr>
              <a:t>العرض أمانة فيجب</a:t>
            </a:r>
            <a:endParaRPr lang="ar-SY" sz="3600" b="1" dirty="0" smtClean="0">
              <a:solidFill>
                <a:srgbClr val="923100"/>
              </a:solidFill>
            </a:endParaRPr>
          </a:p>
          <a:p>
            <a:pPr>
              <a:buNone/>
            </a:pPr>
            <a:r>
              <a:rPr lang="ar-SY" sz="3600" b="1" dirty="0" smtClean="0">
                <a:solidFill>
                  <a:srgbClr val="923100"/>
                </a:solidFill>
              </a:rPr>
              <a:t>   </a:t>
            </a:r>
            <a:r>
              <a:rPr lang="ar-SA" sz="3600" b="1" dirty="0" smtClean="0">
                <a:solidFill>
                  <a:srgbClr val="923100"/>
                </a:solidFill>
              </a:rPr>
              <a:t>عليك أن تحفظ</a:t>
            </a:r>
            <a:r>
              <a:rPr lang="ar-SY" sz="3600" b="1" dirty="0" smtClean="0">
                <a:solidFill>
                  <a:srgbClr val="923100"/>
                </a:solidFill>
              </a:rPr>
              <a:t> </a:t>
            </a:r>
            <a:r>
              <a:rPr lang="ar-SA" sz="3600" b="1" dirty="0" smtClean="0">
                <a:solidFill>
                  <a:srgbClr val="923100"/>
                </a:solidFill>
              </a:rPr>
              <a:t>عرضك ولا تضيعه فتحفظ نفسك من الفاحشة </a:t>
            </a:r>
            <a:endParaRPr lang="en-US" sz="3600" b="1" dirty="0">
              <a:solidFill>
                <a:srgbClr val="923100"/>
              </a:solidFill>
            </a:endParaRPr>
          </a:p>
        </p:txBody>
      </p:sp>
      <p:pic>
        <p:nvPicPr>
          <p:cNvPr id="4" name="صورة 3" descr="imagesgfsd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628800"/>
            <a:ext cx="4608512" cy="453650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Y" sz="4800" b="1" dirty="0" smtClean="0">
                <a:solidFill>
                  <a:schemeClr val="bg1">
                    <a:lumMod val="65000"/>
                  </a:schemeClr>
                </a:solidFill>
              </a:rPr>
              <a:t>أمانة الأولاد ...</a:t>
            </a:r>
            <a:endParaRPr lang="ar-SY" sz="4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412776"/>
            <a:ext cx="8435280" cy="4525963"/>
          </a:xfrm>
        </p:spPr>
        <p:txBody>
          <a:bodyPr/>
          <a:lstStyle/>
          <a:p>
            <a:r>
              <a:rPr lang="ar-SA" dirty="0" smtClean="0">
                <a:solidFill>
                  <a:schemeClr val="bg1"/>
                </a:solidFill>
              </a:rPr>
              <a:t>الولد أمانة ، فحفظه أمانة ، ورعايته أمانة ، وتربيته أمانة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ar-SY" dirty="0" smtClean="0">
                <a:solidFill>
                  <a:schemeClr val="bg1"/>
                </a:solidFill>
              </a:rPr>
              <a:t>قال صلى الله عليه وسلم :“ كل مولود يولد على الفطرة فأبواه يهودانه أو ينصرانه أو يمجسانه ”</a:t>
            </a:r>
            <a:endParaRPr lang="ar-SY" dirty="0">
              <a:solidFill>
                <a:schemeClr val="bg1"/>
              </a:solidFill>
            </a:endParaRPr>
          </a:p>
        </p:txBody>
      </p:sp>
      <p:pic>
        <p:nvPicPr>
          <p:cNvPr id="4" name="صورة 3" descr="untitle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996952"/>
            <a:ext cx="3338748" cy="357085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ar-SY" dirty="0" smtClean="0">
                <a:solidFill>
                  <a:srgbClr val="FFECD9"/>
                </a:solidFill>
              </a:rPr>
              <a:t>أمانة العمل ...</a:t>
            </a:r>
            <a:endParaRPr lang="ar-SY" dirty="0">
              <a:solidFill>
                <a:srgbClr val="FFECD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64088" y="1600201"/>
            <a:ext cx="3322712" cy="2260848"/>
          </a:xfrm>
        </p:spPr>
        <p:txBody>
          <a:bodyPr/>
          <a:lstStyle/>
          <a:p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العمل الذي توكل به</a:t>
            </a:r>
            <a:endParaRPr lang="ar-SY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 أمانة</a:t>
            </a:r>
            <a:r>
              <a:rPr lang="ar-SY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وتضييعه خيانة</a:t>
            </a:r>
            <a:endParaRPr lang="ar-SY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Y" dirty="0" smtClean="0">
                <a:solidFill>
                  <a:schemeClr val="accent1">
                    <a:lumMod val="50000"/>
                  </a:schemeClr>
                </a:solidFill>
              </a:rPr>
              <a:t>  و إتقانه واجب .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ar-SY" dirty="0"/>
          </a:p>
        </p:txBody>
      </p:sp>
      <p:pic>
        <p:nvPicPr>
          <p:cNvPr id="7" name="صورة 6" descr="khkjklk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700808"/>
            <a:ext cx="4738473" cy="376069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Y" dirty="0" smtClean="0">
                <a:solidFill>
                  <a:schemeClr val="accent6">
                    <a:lumMod val="50000"/>
                  </a:schemeClr>
                </a:solidFill>
              </a:rPr>
              <a:t>أمانة السر ...</a:t>
            </a:r>
            <a:endParaRPr lang="ar-SY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عنصر نائب للمحتوى 3" descr="untitledjj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2204864"/>
            <a:ext cx="3168352" cy="3168352"/>
          </a:xfrm>
        </p:spPr>
      </p:pic>
      <p:sp>
        <p:nvSpPr>
          <p:cNvPr id="5" name="مربع نص 4"/>
          <p:cNvSpPr txBox="1"/>
          <p:nvPr/>
        </p:nvSpPr>
        <p:spPr>
          <a:xfrm>
            <a:off x="4716016" y="2204864"/>
            <a:ext cx="3672408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2800" b="1" i="1" dirty="0" smtClean="0">
                <a:solidFill>
                  <a:srgbClr val="FFFF00"/>
                </a:solidFill>
              </a:rPr>
              <a:t>السر </a:t>
            </a:r>
            <a:r>
              <a:rPr lang="ar-SA" sz="2800" b="1" i="1" dirty="0" smtClean="0">
                <a:solidFill>
                  <a:srgbClr val="FFFF00"/>
                </a:solidFill>
              </a:rPr>
              <a:t>أمانة ، وإفشاؤه خيانة ، ولو حصل بينك وبين صاحبك خصام فهذا لا يدفعك لإفشاء سره ، فإنه من لؤم الطباع ، ودناءة النفوس ، قال صلى الله عليه وسلم : ( إذا حدث الرجل بحديث ثم التفت فهي أمانة )</a:t>
            </a:r>
            <a:endParaRPr lang="ar-SY" sz="2800" b="1" i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Y" sz="4800" b="1" i="1" dirty="0" smtClean="0">
                <a:solidFill>
                  <a:schemeClr val="accent3">
                    <a:lumMod val="50000"/>
                  </a:schemeClr>
                </a:solidFill>
              </a:rPr>
              <a:t>أمانة المال ...</a:t>
            </a:r>
            <a:endParaRPr lang="ar-SY" sz="4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60032" y="1600200"/>
            <a:ext cx="3826768" cy="4525963"/>
          </a:xfrm>
        </p:spPr>
        <p:txBody>
          <a:bodyPr>
            <a:normAutofit fontScale="85000" lnSpcReduction="10000"/>
          </a:bodyPr>
          <a:lstStyle/>
          <a:p>
            <a:r>
              <a:rPr lang="ar-SY" b="1" dirty="0" smtClean="0">
                <a:solidFill>
                  <a:schemeClr val="accent3">
                    <a:lumMod val="50000"/>
                  </a:schemeClr>
                </a:solidFill>
              </a:rPr>
              <a:t>الأمانة في المال من أعظم الأمانات لأن المال محبوبٌ للإنسان</a:t>
            </a:r>
          </a:p>
          <a:p>
            <a:r>
              <a:rPr lang="ar-SY" b="1" dirty="0" smtClean="0">
                <a:solidFill>
                  <a:schemeClr val="accent3">
                    <a:lumMod val="75000"/>
                  </a:schemeClr>
                </a:solidFill>
              </a:rPr>
              <a:t>وقال عز وجل( وَتُحِبُّونَ الْمَالَ حُبّاً جَمّاً )</a:t>
            </a:r>
          </a:p>
          <a:p>
            <a:r>
              <a:rPr lang="ar-SY" sz="3100" b="1" dirty="0" smtClean="0">
                <a:solidFill>
                  <a:schemeClr val="accent3">
                    <a:lumMod val="50000"/>
                  </a:schemeClr>
                </a:solidFill>
              </a:rPr>
              <a:t>ويجب على الإنسان أداء حقوق غيره بالمال كما أمره الله</a:t>
            </a:r>
          </a:p>
          <a:p>
            <a:r>
              <a:rPr lang="ar-SY" sz="31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(فآت ذا القربى حقه والمسكين وابن السبيل، ذلك خير للذين يريدون وجه الله، وأولئك هم المفلحون (الروم: 38 ).</a:t>
            </a:r>
            <a:endParaRPr lang="ar-SY" sz="31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صورة 3" descr="untitledkjl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44824"/>
            <a:ext cx="4435598" cy="375432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Y" b="1" i="1" dirty="0" smtClean="0">
                <a:solidFill>
                  <a:srgbClr val="923100"/>
                </a:solidFill>
              </a:rPr>
              <a:t>أمانة العلم ...  </a:t>
            </a:r>
            <a:endParaRPr lang="ar-SY" b="1" i="1" dirty="0">
              <a:solidFill>
                <a:srgbClr val="9231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412776"/>
            <a:ext cx="8075240" cy="2188839"/>
          </a:xfrm>
        </p:spPr>
        <p:txBody>
          <a:bodyPr>
            <a:normAutofit fontScale="77500" lnSpcReduction="20000"/>
          </a:bodyPr>
          <a:lstStyle/>
          <a:p>
            <a:r>
              <a:rPr lang="ar-SY" b="1" dirty="0" smtClean="0">
                <a:solidFill>
                  <a:srgbClr val="CC9900"/>
                </a:solidFill>
              </a:rPr>
              <a:t>الأمانة العلمية من شُعَب الأمانة: وهي تتضمن :</a:t>
            </a:r>
          </a:p>
          <a:p>
            <a:pPr>
              <a:buNone/>
            </a:pPr>
            <a:endParaRPr lang="ar-SY" b="1" dirty="0" smtClean="0">
              <a:solidFill>
                <a:srgbClr val="CC9900"/>
              </a:solidFill>
            </a:endParaRPr>
          </a:p>
          <a:p>
            <a:pPr>
              <a:buNone/>
            </a:pPr>
            <a:r>
              <a:rPr lang="ar-SY" b="1" dirty="0" smtClean="0">
                <a:solidFill>
                  <a:srgbClr val="CC9900"/>
                </a:solidFill>
              </a:rPr>
              <a:t>* نشر العلم: حيث ائتمن الله تعالى أهل العلم ليبلغوا العلم للناس ولا يكتمونه</a:t>
            </a:r>
          </a:p>
          <a:p>
            <a:pPr>
              <a:buNone/>
            </a:pPr>
            <a:r>
              <a:rPr lang="ar-SY" b="1" dirty="0" smtClean="0">
                <a:solidFill>
                  <a:srgbClr val="CC9900"/>
                </a:solidFill>
              </a:rPr>
              <a:t>* دقة المعلومة : فلا بد لمن يعلم أن يبلِّغ العلم بشكل صحيح غير محرَّف.</a:t>
            </a:r>
            <a:r>
              <a:rPr lang="ar-SY" b="1" dirty="0" smtClean="0"/>
              <a:t/>
            </a:r>
            <a:br>
              <a:rPr lang="ar-SY" b="1" dirty="0" smtClean="0"/>
            </a:br>
            <a:endParaRPr lang="ar-SY" dirty="0"/>
          </a:p>
        </p:txBody>
      </p:sp>
      <p:pic>
        <p:nvPicPr>
          <p:cNvPr id="4" name="صورة 3" descr="imagesdf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88640"/>
            <a:ext cx="4320480" cy="1080120"/>
          </a:xfrm>
          <a:prstGeom prst="rect">
            <a:avLst/>
          </a:prstGeom>
        </p:spPr>
      </p:pic>
      <p:pic>
        <p:nvPicPr>
          <p:cNvPr id="5" name="صورة 4" descr="images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3297163"/>
            <a:ext cx="7776864" cy="337219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Y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الوديعة ...</a:t>
            </a:r>
            <a:endParaRPr lang="ar-SY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الأمانة ، بمعنى الوديعة ، وهذه يجب المحافظة عليها ، ثم أداؤها كما كانت</a:t>
            </a:r>
            <a:r>
              <a:rPr lang="ar-SY" dirty="0" smtClean="0">
                <a:solidFill>
                  <a:srgbClr val="FF0000"/>
                </a:solidFill>
              </a:rPr>
              <a:t> حتى ولو كانت لمن خان أمانتك من قبل 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ar-SY" dirty="0"/>
          </a:p>
        </p:txBody>
      </p:sp>
      <p:pic>
        <p:nvPicPr>
          <p:cNvPr id="4" name="صورة 3" descr="imagesCAUMNT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2852936"/>
            <a:ext cx="5520761" cy="351678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Y" dirty="0" smtClean="0"/>
              <a:t>سلوك الانسان المؤمن</a:t>
            </a:r>
            <a:endParaRPr lang="ar-SY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Y" dirty="0" smtClean="0"/>
              <a:t>على الانسان ان يسلك في حياته المسلك الحسن فالاسلام يأمر الانسان بتغيير المنكر</a:t>
            </a:r>
          </a:p>
          <a:p>
            <a:r>
              <a:rPr lang="ar-SY" dirty="0" smtClean="0"/>
              <a:t>قال تعالى ”كنتم خير أمة اخرجت للناس تأمرون بالمعروف وتنهون عن المنكر“</a:t>
            </a:r>
          </a:p>
          <a:p>
            <a:r>
              <a:rPr lang="ar-SY" dirty="0" smtClean="0"/>
              <a:t>قال رسول الله صلى الله عليه وسلم ”من رأى منكم منكرا فليغيره بيده فان لم يستطع فبلسانه فان لم يستطع فبقلبه وذلك اضعف الايمان“</a:t>
            </a:r>
          </a:p>
          <a:p>
            <a:r>
              <a:rPr lang="ar-SY" dirty="0" smtClean="0"/>
              <a:t>فالامانة من الاخلاق التي حث عليها الاسلام ونهى عن الخيانة</a:t>
            </a:r>
          </a:p>
          <a:p>
            <a:endParaRPr lang="ar-SY" dirty="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Y" dirty="0" smtClean="0"/>
              <a:t>علامات النفاق</a:t>
            </a:r>
            <a:endParaRPr lang="ar-S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الأمانة علامة من علامات الإيمان، والخيانة إحدى علامات النفاق،</a:t>
            </a:r>
            <a:endParaRPr lang="ar-SY" dirty="0" smtClean="0"/>
          </a:p>
          <a:p>
            <a:r>
              <a:rPr lang="ar-SY" dirty="0" smtClean="0"/>
              <a:t>والخيانة </a:t>
            </a:r>
            <a:r>
              <a:rPr lang="ar-SA" dirty="0" smtClean="0"/>
              <a:t>دليلٌ على عدم اكتمال إيمان الفرد</a:t>
            </a:r>
            <a:r>
              <a:rPr lang="ar-SY" dirty="0" smtClean="0"/>
              <a:t> والامانة دليل على صدق الايمان</a:t>
            </a:r>
          </a:p>
          <a:p>
            <a:r>
              <a:rPr lang="ar-SA" dirty="0" smtClean="0"/>
              <a:t>عن أنسٍ رضي الله عنه أنه قال : </a:t>
            </a:r>
            <a:r>
              <a:rPr lang="ar-SY" dirty="0" smtClean="0"/>
              <a:t>”</a:t>
            </a:r>
            <a:r>
              <a:rPr lang="ar-SA" dirty="0" smtClean="0"/>
              <a:t> ما خطبنا رسول الله إلا قال لا إيمان لمن لا أمانة </a:t>
            </a:r>
            <a:r>
              <a:rPr lang="ar-SA" dirty="0" smtClean="0"/>
              <a:t>له</a:t>
            </a:r>
            <a:r>
              <a:rPr lang="ar-SY" dirty="0" smtClean="0"/>
              <a:t> ولا دين لمن لا عهد له“</a:t>
            </a:r>
            <a:endParaRPr lang="ar-SY" dirty="0" smtClean="0"/>
          </a:p>
          <a:p>
            <a:r>
              <a:rPr lang="ar-SA" dirty="0" smtClean="0"/>
              <a:t> يقول النبي صلى الله عليه وسلم</a:t>
            </a:r>
            <a:r>
              <a:rPr lang="en-US" dirty="0" smtClean="0"/>
              <a:t>” </a:t>
            </a:r>
            <a:r>
              <a:rPr lang="ar-SA" dirty="0" smtClean="0"/>
              <a:t>آية المنافق ثلاث: إذا حدَّث كذب، وإذا وعد أخلف، وإذا ائْتُمِنَ </a:t>
            </a:r>
            <a:r>
              <a:rPr lang="ar-SA" dirty="0" smtClean="0"/>
              <a:t>خان</a:t>
            </a:r>
            <a:r>
              <a:rPr lang="en-US" dirty="0" smtClean="0"/>
              <a:t>“</a:t>
            </a:r>
            <a:r>
              <a:rPr lang="ar-SY" dirty="0" smtClean="0"/>
              <a:t>البخاري</a:t>
            </a:r>
            <a:endParaRPr lang="ar-SY" dirty="0" smtClean="0"/>
          </a:p>
          <a:p>
            <a:endParaRPr lang="ar-SY" dirty="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rgbClr val="8C8CF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Y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منزلة الأمين</a:t>
            </a:r>
            <a:endParaRPr lang="ar-SY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يحبه الناس</a:t>
            </a:r>
            <a:r>
              <a:rPr lang="ar-SY" dirty="0" smtClean="0">
                <a:solidFill>
                  <a:schemeClr val="accent4">
                    <a:lumMod val="75000"/>
                  </a:schemeClr>
                </a:solidFill>
              </a:rPr>
              <a:t> ويثقون به</a:t>
            </a:r>
          </a:p>
          <a:p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الأمين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</a:rPr>
              <a:t>يحبه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الله</a:t>
            </a:r>
            <a:r>
              <a:rPr lang="ar-SY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ar-SY" dirty="0" smtClean="0">
                <a:solidFill>
                  <a:schemeClr val="accent4">
                    <a:lumMod val="75000"/>
                  </a:schemeClr>
                </a:solidFill>
              </a:rPr>
              <a:t>يفوز بالجنة</a:t>
            </a:r>
            <a:endParaRPr lang="ar-SY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ar-SY" dirty="0" smtClean="0">
                <a:solidFill>
                  <a:schemeClr val="accent4">
                    <a:lumMod val="75000"/>
                  </a:schemeClr>
                </a:solidFill>
              </a:rPr>
              <a:t>قال </a:t>
            </a:r>
            <a:r>
              <a:rPr lang="ar-SY" dirty="0" smtClean="0">
                <a:solidFill>
                  <a:schemeClr val="accent4">
                    <a:lumMod val="75000"/>
                  </a:schemeClr>
                </a:solidFill>
              </a:rPr>
              <a:t>تعالى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”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وَالَّذِينَ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</a:rPr>
              <a:t>هُمْ لأَمَانَاتِهِمْ وَعَهْدِهِمْ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رَاعُونَ</a:t>
            </a:r>
            <a:r>
              <a:rPr lang="en-US" dirty="0" smtClean="0"/>
              <a:t>”</a:t>
            </a:r>
            <a:endParaRPr lang="ar-SY" dirty="0" smtClean="0"/>
          </a:p>
          <a:p>
            <a:endParaRPr lang="ar-SY" dirty="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8" presetClass="exit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8" presetClass="exit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8" presetClass="exit" presetSubtype="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6000">
              <a:srgbClr val="E7BBE8"/>
            </a:gs>
            <a:gs pos="100000">
              <a:srgbClr val="FEE7F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Y" dirty="0" smtClean="0">
                <a:solidFill>
                  <a:srgbClr val="4B3A60"/>
                </a:solidFill>
              </a:rPr>
              <a:t>خيانة الامانة</a:t>
            </a:r>
            <a:endParaRPr lang="ar-SY" dirty="0">
              <a:solidFill>
                <a:srgbClr val="4B3A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ar-SY" dirty="0" smtClean="0">
                <a:solidFill>
                  <a:srgbClr val="4B3A60"/>
                </a:solidFill>
              </a:rPr>
              <a:t>الخيانة :هي عكس الامانة و</a:t>
            </a:r>
            <a:r>
              <a:rPr lang="ar-SA" dirty="0" smtClean="0">
                <a:solidFill>
                  <a:srgbClr val="4B3A60"/>
                </a:solidFill>
              </a:rPr>
              <a:t>شاملةٌ لكل خيانةٍ قوليةٍ</a:t>
            </a:r>
            <a:r>
              <a:rPr lang="ar-SY" dirty="0" smtClean="0">
                <a:solidFill>
                  <a:srgbClr val="4B3A60"/>
                </a:solidFill>
              </a:rPr>
              <a:t> أو فعلية وهي من الكبائر</a:t>
            </a:r>
          </a:p>
          <a:p>
            <a:r>
              <a:rPr lang="ar-SY" dirty="0" smtClean="0">
                <a:solidFill>
                  <a:srgbClr val="4B3A60"/>
                </a:solidFill>
              </a:rPr>
              <a:t>قال رسول الله صلى الله عليه وسلم ”لا ايمان لمن لا امانة له“</a:t>
            </a:r>
          </a:p>
          <a:p>
            <a:endParaRPr lang="ar-SY" dirty="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8C8CF4"/>
            </a:gs>
            <a:gs pos="100000">
              <a:srgbClr val="FEE7F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Y" dirty="0" smtClean="0"/>
              <a:t>أ</a:t>
            </a:r>
            <a:r>
              <a:rPr lang="ar-SY" dirty="0" smtClean="0"/>
              <a:t>نواع </a:t>
            </a:r>
            <a:r>
              <a:rPr lang="ar-SY" dirty="0" smtClean="0"/>
              <a:t>الخيانة</a:t>
            </a:r>
            <a:endParaRPr lang="ar-S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إفشاء الأسرار، ف</a:t>
            </a:r>
            <a:r>
              <a:rPr lang="ar-SY" sz="2800" dirty="0" smtClean="0"/>
              <a:t>قد</a:t>
            </a:r>
            <a:r>
              <a:rPr lang="ar-SA" sz="2800" dirty="0" smtClean="0"/>
              <a:t> تسبب الخصام والفراق بين الناس </a:t>
            </a:r>
            <a:endParaRPr lang="en-US" sz="2800" dirty="0" smtClean="0"/>
          </a:p>
          <a:p>
            <a:r>
              <a:rPr lang="ar-SY" dirty="0" smtClean="0"/>
              <a:t>قال صلى الله عليه وسلم : ” إذا حدث الرجل بحديث ثم التفت فهي أمانة ”</a:t>
            </a:r>
          </a:p>
          <a:p>
            <a:endParaRPr lang="ar-SY" dirty="0"/>
          </a:p>
        </p:txBody>
      </p:sp>
      <p:pic>
        <p:nvPicPr>
          <p:cNvPr id="4" name="Picture 3" descr="telling_secrets-420x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3068960"/>
            <a:ext cx="4000500" cy="26574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100000">
              <a:srgbClr val="FEE7F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Y" dirty="0" smtClean="0"/>
              <a:t>أنواع الخيانة</a:t>
            </a:r>
            <a:endParaRPr lang="ar-S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Y" dirty="0" smtClean="0"/>
              <a:t>في البيع والشراء وتولد الحقد والبغضاء </a:t>
            </a:r>
          </a:p>
          <a:p>
            <a:r>
              <a:rPr lang="ar-SY" dirty="0" smtClean="0"/>
              <a:t>قال تعالى ”</a:t>
            </a:r>
            <a:r>
              <a:rPr lang="ar-SA" dirty="0" smtClean="0"/>
              <a:t>إِنَّ اللَّهَ يَأْمُرُكُمْ أَنْ تُؤَدُّوا الْأَمَانَاتِ إِلَى أَهْلِهَا</a:t>
            </a:r>
            <a:r>
              <a:rPr lang="ar-SY" dirty="0" smtClean="0"/>
              <a:t>“ </a:t>
            </a:r>
            <a:r>
              <a:rPr lang="ar-SA" dirty="0" smtClean="0"/>
              <a:t>سورة النس</a:t>
            </a:r>
            <a:r>
              <a:rPr lang="ar-SY" dirty="0" smtClean="0"/>
              <a:t>اء</a:t>
            </a:r>
          </a:p>
          <a:p>
            <a:endParaRPr lang="ar-SY" dirty="0"/>
          </a:p>
        </p:txBody>
      </p:sp>
      <p:pic>
        <p:nvPicPr>
          <p:cNvPr id="4" name="Picture 3" descr="11970937031468298307johnny_automatic_money_bags.svg.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2852936"/>
            <a:ext cx="3133848" cy="37558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98D3E8"/>
            </a:gs>
            <a:gs pos="100000">
              <a:srgbClr val="FEE7F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Y" dirty="0" smtClean="0"/>
              <a:t>أنواع الخيانة</a:t>
            </a:r>
            <a:endParaRPr lang="ar-S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وإن كانت في مسؤولية أو سُلطة، فقد تولد الشر والدمار</a:t>
            </a:r>
            <a:endParaRPr lang="ar-SY" dirty="0" smtClean="0"/>
          </a:p>
          <a:p>
            <a:pPr lvl="0">
              <a:buNone/>
            </a:pPr>
            <a:r>
              <a:rPr lang="en-US" dirty="0" smtClean="0"/>
              <a:t>  </a:t>
            </a:r>
            <a:r>
              <a:rPr lang="ar-SY" dirty="0" smtClean="0"/>
              <a:t>قال </a:t>
            </a:r>
            <a:r>
              <a:rPr lang="ar-SA" dirty="0" smtClean="0"/>
              <a:t>تعالى</a:t>
            </a:r>
            <a:r>
              <a:rPr lang="en-US" dirty="0" smtClean="0"/>
              <a:t> ”</a:t>
            </a:r>
            <a:r>
              <a:rPr lang="ar-SA" dirty="0" smtClean="0"/>
              <a:t>فَلْيُؤَدِّ الَّذِي اؤْتُمِنَ أَمَانَتَهُ وَلْيَتَّقِ اللَّهَ رَبَّه</a:t>
            </a:r>
            <a:r>
              <a:rPr lang="en-US" dirty="0" smtClean="0"/>
              <a:t>“</a:t>
            </a:r>
            <a:r>
              <a:rPr lang="ar-SY" dirty="0" smtClean="0"/>
              <a:t> </a:t>
            </a:r>
            <a:r>
              <a:rPr lang="ar-SA" dirty="0" smtClean="0"/>
              <a:t>سورة البقرة</a:t>
            </a:r>
            <a:endParaRPr lang="en-US" dirty="0" smtClean="0"/>
          </a:p>
          <a:p>
            <a:endParaRPr lang="ar-SY" dirty="0"/>
          </a:p>
        </p:txBody>
      </p:sp>
      <p:pic>
        <p:nvPicPr>
          <p:cNvPr id="4" name="Picture 3" descr="24345_170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3369748"/>
            <a:ext cx="3621782" cy="255594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7BBE8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Y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الخائن</a:t>
            </a:r>
            <a:endParaRPr lang="ar-S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/>
            <a:r>
              <a:rPr lang="ar-SA" dirty="0" smtClean="0"/>
              <a:t>مَن يُقدم على </a:t>
            </a:r>
            <a:r>
              <a:rPr lang="ar-SA" dirty="0" smtClean="0"/>
              <a:t>ا</a:t>
            </a:r>
            <a:r>
              <a:rPr lang="ar-SY" dirty="0" smtClean="0"/>
              <a:t>لخيانة</a:t>
            </a:r>
            <a:r>
              <a:rPr lang="ar-SY" dirty="0" smtClean="0"/>
              <a:t> </a:t>
            </a:r>
            <a:r>
              <a:rPr lang="ar-SY" dirty="0" smtClean="0"/>
              <a:t>ي</a:t>
            </a:r>
            <a:r>
              <a:rPr lang="ar-SA" dirty="0" smtClean="0"/>
              <a:t>مقت</a:t>
            </a:r>
            <a:r>
              <a:rPr lang="ar-SY" dirty="0" smtClean="0"/>
              <a:t>ه</a:t>
            </a:r>
            <a:r>
              <a:rPr lang="ar-SA" dirty="0" smtClean="0"/>
              <a:t> الناس </a:t>
            </a:r>
            <a:r>
              <a:rPr lang="ar-SY" dirty="0" smtClean="0"/>
              <a:t>ولا يثقون به </a:t>
            </a:r>
            <a:r>
              <a:rPr lang="ar-SA" dirty="0" smtClean="0"/>
              <a:t>و</a:t>
            </a:r>
            <a:r>
              <a:rPr lang="ar-SY" dirty="0" smtClean="0"/>
              <a:t>يكرهون</a:t>
            </a:r>
            <a:r>
              <a:rPr lang="ar-SA" dirty="0" smtClean="0"/>
              <a:t> التعامل معه،</a:t>
            </a:r>
            <a:r>
              <a:rPr lang="ar-SY" dirty="0" smtClean="0"/>
              <a:t>ويكون موضع </a:t>
            </a:r>
            <a:r>
              <a:rPr lang="ar-SY" dirty="0" smtClean="0"/>
              <a:t>احتقار</a:t>
            </a:r>
            <a:endParaRPr lang="ar-SY" dirty="0" smtClean="0"/>
          </a:p>
          <a:p>
            <a:pPr marL="0"/>
            <a:r>
              <a:rPr lang="ar-SA" dirty="0" smtClean="0"/>
              <a:t>يعاني التعاسة النفسية حيث يعيش بين الخوف من الجُرم الذي فعله ويفعله والعذاب الذي ينتظره،</a:t>
            </a:r>
            <a:endParaRPr lang="ar-SY" dirty="0" smtClean="0"/>
          </a:p>
          <a:p>
            <a:r>
              <a:rPr lang="ar-SY" dirty="0" smtClean="0"/>
              <a:t>له عقاب في الاخرة </a:t>
            </a:r>
          </a:p>
          <a:p>
            <a:r>
              <a:rPr lang="ar-SA" dirty="0" smtClean="0"/>
              <a:t>وقال </a:t>
            </a:r>
            <a:r>
              <a:rPr lang="ar-SA" dirty="0" smtClean="0"/>
              <a:t>تعالى</a:t>
            </a:r>
            <a:r>
              <a:rPr lang="ar-SY" dirty="0" smtClean="0"/>
              <a:t>”</a:t>
            </a:r>
            <a:r>
              <a:rPr lang="ar-SA" dirty="0" smtClean="0"/>
              <a:t>يا </a:t>
            </a:r>
            <a:r>
              <a:rPr lang="ar-SA" dirty="0" smtClean="0"/>
              <a:t>أيها الذين آمنوا لا تخونوا الله والرسول وتخونوا أماناتكم وأنتم تعلمون </a:t>
            </a:r>
            <a:r>
              <a:rPr lang="ar-SY" dirty="0" smtClean="0"/>
              <a:t>“</a:t>
            </a:r>
            <a:r>
              <a:rPr lang="ar-SA" dirty="0" smtClean="0"/>
              <a:t>سورة </a:t>
            </a:r>
            <a:r>
              <a:rPr lang="ar-SA" dirty="0" smtClean="0"/>
              <a:t>الأنفال</a:t>
            </a:r>
            <a:endParaRPr lang="ar-SY" dirty="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9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D49B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Y" dirty="0" smtClean="0"/>
              <a:t>مثال من حياة الرسول</a:t>
            </a:r>
            <a:endParaRPr lang="ar-S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Y" dirty="0" smtClean="0"/>
              <a:t>   </a:t>
            </a:r>
            <a:r>
              <a:rPr lang="ar-SA" dirty="0" smtClean="0"/>
              <a:t>عن </a:t>
            </a:r>
            <a:r>
              <a:rPr lang="ar-SA" dirty="0" smtClean="0"/>
              <a:t>عائشة -رضي الله عنها- في هجرة النبي قالت: وأمر -تعني رسول الله </a:t>
            </a:r>
            <a:r>
              <a:rPr lang="en-US" dirty="0" smtClean="0"/>
              <a:t>- </a:t>
            </a:r>
            <a:r>
              <a:rPr lang="ar-SA" dirty="0" smtClean="0"/>
              <a:t>عليًّا أن يتخلف عنه بمكة؛ حتى يؤدِّيَ عن رسول الله الودائع التي كانت عنده </a:t>
            </a:r>
            <a:r>
              <a:rPr lang="ar-SA" dirty="0" smtClean="0"/>
              <a:t>للناس</a:t>
            </a:r>
            <a:r>
              <a:rPr lang="ar-SY" dirty="0" smtClean="0"/>
              <a:t> </a:t>
            </a:r>
            <a:r>
              <a:rPr lang="ar-SA" dirty="0" smtClean="0"/>
              <a:t>وليس </a:t>
            </a:r>
            <a:r>
              <a:rPr lang="ar-SA" dirty="0" smtClean="0"/>
              <a:t>بمكة أحدٌ عنده شيء يُخشى عليه إلا وضعه </a:t>
            </a:r>
            <a:r>
              <a:rPr lang="ar-SA" dirty="0" smtClean="0"/>
              <a:t>عند</a:t>
            </a:r>
            <a:r>
              <a:rPr lang="ar-SY" dirty="0" smtClean="0"/>
              <a:t> رسول الله</a:t>
            </a:r>
            <a:r>
              <a:rPr lang="ar-SA" dirty="0" smtClean="0"/>
              <a:t>؛ </a:t>
            </a:r>
            <a:r>
              <a:rPr lang="ar-SA" dirty="0" smtClean="0"/>
              <a:t>لما يُعلم من صدقه وأمانته... فخرج رسول الله ، وأقام علي بن أبي طالب ثلاث ليالٍ وأيامها؛ حتى أدَّى عن رسول الله الودائع التي كانت عنده للناس، حتى إذا فرغ منها لَحِق رسولَ الله</a:t>
            </a:r>
            <a:endParaRPr lang="en-US" dirty="0" smtClean="0"/>
          </a:p>
          <a:p>
            <a:endParaRPr lang="ar-SY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rgbClr val="FBD49B">
                <a:alpha val="73000"/>
              </a:srgbClr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Y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عن الامانة</a:t>
            </a:r>
            <a:endParaRPr lang="ar-S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قال صلى الله عليه وسلم لأصحابه رضي الله عنهم : " اشترى رجل من رجل عقاراً له ، فوجد الذي اشترى العقار في عقاره جرة فيها ذهب ، فقال له الذي اشترى العقار : خذ ذهبك مني ، إنما اشتريت منك الأرض ، ولم ابتع منك الذهب ، فقال الذي شرى الأرض ( أي : الذي باعها ) : إنما بعتك الأرض وما فيها ، قال</a:t>
            </a:r>
            <a:r>
              <a:rPr lang="en-US" dirty="0" smtClean="0"/>
              <a:t> : </a:t>
            </a:r>
            <a:r>
              <a:rPr lang="ar-SA" dirty="0" smtClean="0"/>
              <a:t>فتحاكما إ لى رجل ، فقال الذي تحاكما إليه : ألكما ولد ؟ فقال أحدهما : لي غلام ، وقال الآخر : لي جارية ، قال : أنكحوا الغلام بالجارية ، وأنفقوا على أنفسكما منه ، وتصدقا </a:t>
            </a:r>
            <a:endParaRPr lang="en-US" dirty="0" smtClean="0"/>
          </a:p>
          <a:p>
            <a:endParaRPr lang="ar-SY" dirty="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59632" y="1196752"/>
            <a:ext cx="6624736" cy="5040536"/>
          </a:xfrm>
        </p:spPr>
        <p:txBody>
          <a:bodyPr/>
          <a:lstStyle/>
          <a:p>
            <a:pPr algn="ctr">
              <a:buNone/>
            </a:pPr>
            <a:r>
              <a:rPr lang="ar-SY" dirty="0" smtClean="0"/>
              <a:t>عمل الطالبتين:</a:t>
            </a:r>
          </a:p>
          <a:p>
            <a:pPr algn="ctr">
              <a:buNone/>
            </a:pPr>
            <a:r>
              <a:rPr lang="ar-SY" dirty="0" smtClean="0"/>
              <a:t>أمــــــــان الــــــــــقدة</a:t>
            </a:r>
          </a:p>
          <a:p>
            <a:pPr algn="ctr">
              <a:buNone/>
            </a:pPr>
            <a:r>
              <a:rPr lang="ar-SY" dirty="0" smtClean="0"/>
              <a:t>مـــــــــروى القســـــطي</a:t>
            </a:r>
          </a:p>
          <a:p>
            <a:endParaRPr lang="ar-SY" dirty="0"/>
          </a:p>
        </p:txBody>
      </p:sp>
      <p:pic>
        <p:nvPicPr>
          <p:cNvPr id="4" name="Content Placeholder 3" descr="7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2852936"/>
            <a:ext cx="3528813" cy="370200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0.5|89.6|0.3|0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9.9|1.5|9.2|38.5|27.2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2|36.8|0.4|0.4|4|0.3|0.2|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0.3|35.1|5.6|0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1|6.2|49.7|0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3|42.2|0.7|0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0.1|6.2|0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9.8|23.6|35.1|5.9|20.4|0.6|0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6|99.8|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7|0.7"/>
</p:tagLst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872</Words>
  <Application>Microsoft Office PowerPoint</Application>
  <PresentationFormat>On-screen Show (4:3)</PresentationFormat>
  <Paragraphs>79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سمة Office</vt:lpstr>
      <vt:lpstr>الأمانة ...</vt:lpstr>
      <vt:lpstr>Slide 2</vt:lpstr>
      <vt:lpstr>أمانة الدين ...</vt:lpstr>
      <vt:lpstr>أمانة الجوارح ...</vt:lpstr>
      <vt:lpstr>أمانة العرض ...</vt:lpstr>
      <vt:lpstr>أمانة الأولاد ...</vt:lpstr>
      <vt:lpstr>أمانة العمل ...</vt:lpstr>
      <vt:lpstr>أمانة السر ...</vt:lpstr>
      <vt:lpstr>أمانة المال ...</vt:lpstr>
      <vt:lpstr>أمانة العلم ...  </vt:lpstr>
      <vt:lpstr>الوديعة ...</vt:lpstr>
      <vt:lpstr>سلوك الانسان المؤمن</vt:lpstr>
      <vt:lpstr>علامات النفاق</vt:lpstr>
      <vt:lpstr>منزلة الأمين</vt:lpstr>
      <vt:lpstr>خيانة الامانة</vt:lpstr>
      <vt:lpstr>أنواع الخيانة</vt:lpstr>
      <vt:lpstr>أنواع الخيانة</vt:lpstr>
      <vt:lpstr>أنواع الخيانة</vt:lpstr>
      <vt:lpstr>الخائن</vt:lpstr>
      <vt:lpstr>مثال من حياة الرسول</vt:lpstr>
      <vt:lpstr>مثال عن الامانة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الأمانة ...</dc:title>
  <dc:creator>LG-NBPC</dc:creator>
  <cp:lastModifiedBy>EMAD</cp:lastModifiedBy>
  <cp:revision>61</cp:revision>
  <dcterms:created xsi:type="dcterms:W3CDTF">2011-04-08T10:11:44Z</dcterms:created>
  <dcterms:modified xsi:type="dcterms:W3CDTF">2011-04-10T16:08:30Z</dcterms:modified>
</cp:coreProperties>
</file>