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28"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E4BE8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9" d="100"/>
          <a:sy n="69" d="100"/>
        </p:scale>
        <p:origin x="-119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B8ABB09-4A1D-463E-8065-109CC2B7EFAA}" type="datetimeFigureOut">
              <a:rPr lang="ar-SA" smtClean="0"/>
              <a:pPr/>
              <a:t>21/03/1432</a:t>
            </a:fld>
            <a:endParaRPr lang="ar-SA"/>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ar-SA"/>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B34F065-1154-456A-91E3-76DE8E75E17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B8ABB09-4A1D-463E-8065-109CC2B7EFAA}" type="datetimeFigureOut">
              <a:rPr lang="ar-SA" smtClean="0"/>
              <a:pPr/>
              <a:t>21/03/1432</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B8ABB09-4A1D-463E-8065-109CC2B7EFAA}" type="datetimeFigureOut">
              <a:rPr lang="ar-SA" smtClean="0"/>
              <a:pPr/>
              <a:t>21/03/1432</a:t>
            </a:fld>
            <a:endParaRPr lang="ar-SA"/>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ar-SA"/>
          </a:p>
        </p:txBody>
      </p:sp>
      <p:sp>
        <p:nvSpPr>
          <p:cNvPr id="6" name="Slide Number Placeholder 5"/>
          <p:cNvSpPr>
            <a:spLocks noGrp="1"/>
          </p:cNvSpPr>
          <p:nvPr>
            <p:ph type="sldNum" sz="quarter" idx="12"/>
          </p:nvPr>
        </p:nvSpPr>
        <p:spPr>
          <a:xfrm>
            <a:off x="6733952" y="6555112"/>
            <a:ext cx="588336" cy="228600"/>
          </a:xfrm>
        </p:spPr>
        <p:txBody>
          <a:bodyPr/>
          <a:lstStyle>
            <a:extLst/>
          </a:lstStyle>
          <a:p>
            <a:fld id="{0B34F065-1154-456A-91E3-76DE8E75E17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B8ABB09-4A1D-463E-8065-109CC2B7EFAA}" type="datetimeFigureOut">
              <a:rPr lang="ar-SA" smtClean="0"/>
              <a:pPr/>
              <a:t>21/03/1432</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B8ABB09-4A1D-463E-8065-109CC2B7EFAA}" type="datetimeFigureOut">
              <a:rPr lang="ar-SA" smtClean="0"/>
              <a:pPr/>
              <a:t>21/03/1432</a:t>
            </a:fld>
            <a:endParaRPr lang="ar-SA"/>
          </a:p>
        </p:txBody>
      </p:sp>
      <p:sp>
        <p:nvSpPr>
          <p:cNvPr id="8" name="Footer Placeholder 7"/>
          <p:cNvSpPr>
            <a:spLocks noGrp="1"/>
          </p:cNvSpPr>
          <p:nvPr>
            <p:ph type="ftr" sz="quarter" idx="11"/>
          </p:nvPr>
        </p:nvSpPr>
        <p:spPr/>
        <p:txBody>
          <a:bodyPr/>
          <a:lstStyle>
            <a:extLst/>
          </a:lstStyle>
          <a:p>
            <a:endParaRPr lang="ar-SA"/>
          </a:p>
        </p:txBody>
      </p:sp>
      <p:sp>
        <p:nvSpPr>
          <p:cNvPr id="9" name="Slide Number Placeholder 8"/>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B8ABB09-4A1D-463E-8065-109CC2B7EFAA}" type="datetimeFigureOut">
              <a:rPr lang="ar-SA" smtClean="0"/>
              <a:pPr/>
              <a:t>21/03/1432</a:t>
            </a:fld>
            <a:endParaRPr lang="ar-SA"/>
          </a:p>
        </p:txBody>
      </p:sp>
      <p:sp>
        <p:nvSpPr>
          <p:cNvPr id="4" name="Footer Placeholder 3"/>
          <p:cNvSpPr>
            <a:spLocks noGrp="1"/>
          </p:cNvSpPr>
          <p:nvPr>
            <p:ph type="ftr" sz="quarter" idx="11"/>
          </p:nvPr>
        </p:nvSpPr>
        <p:spPr/>
        <p:txBody>
          <a:bodyPr/>
          <a:lstStyle>
            <a:extLst/>
          </a:lstStyle>
          <a:p>
            <a:endParaRPr lang="ar-SA"/>
          </a:p>
        </p:txBody>
      </p:sp>
      <p:sp>
        <p:nvSpPr>
          <p:cNvPr id="5" name="Slide Number Placeholder 4"/>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1B8ABB09-4A1D-463E-8065-109CC2B7EFAA}" type="datetimeFigureOut">
              <a:rPr lang="ar-SA" smtClean="0"/>
              <a:pPr/>
              <a:t>21/03/1432</a:t>
            </a:fld>
            <a:endParaRPr lang="ar-SA"/>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ar-SA"/>
          </a:p>
        </p:txBody>
      </p:sp>
      <p:sp>
        <p:nvSpPr>
          <p:cNvPr id="4" name="Slide Number Placeholder 3"/>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B8ABB09-4A1D-463E-8065-109CC2B7EFAA}" type="datetimeFigureOut">
              <a:rPr lang="ar-SA" smtClean="0"/>
              <a:pPr/>
              <a:t>21/03/1432</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1B8ABB09-4A1D-463E-8065-109CC2B7EFAA}" type="datetimeFigureOut">
              <a:rPr lang="ar-SA" smtClean="0"/>
              <a:pPr/>
              <a:t>21/03/1432</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B8ABB09-4A1D-463E-8065-109CC2B7EFAA}" type="datetimeFigureOut">
              <a:rPr lang="ar-SA" smtClean="0"/>
              <a:pPr/>
              <a:t>21/03/1432</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1B8ABB09-4A1D-463E-8065-109CC2B7EFAA}" type="datetimeFigureOut">
              <a:rPr lang="ar-SA" smtClean="0"/>
              <a:pPr/>
              <a:t>21/03/1432</a:t>
            </a:fld>
            <a:endParaRPr lang="ar-SA"/>
          </a:p>
        </p:txBody>
      </p:sp>
      <p:sp>
        <p:nvSpPr>
          <p:cNvPr id="5" name="Footer Placeholder 4"/>
          <p:cNvSpPr>
            <a:spLocks noGrp="1"/>
          </p:cNvSpPr>
          <p:nvPr>
            <p:ph type="ftr" sz="quarter" idx="11"/>
          </p:nvPr>
        </p:nvSpPr>
        <p:spPr>
          <a:xfrm>
            <a:off x="457200" y="6556248"/>
            <a:ext cx="3657600" cy="228600"/>
          </a:xfrm>
        </p:spPr>
        <p:txBody>
          <a:bodyPr/>
          <a:lstStyle>
            <a:extLst/>
          </a:lstStyle>
          <a:p>
            <a:endParaRPr lang="ar-SA"/>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B8ABB09-4A1D-463E-8065-109CC2B7EFAA}" type="datetimeFigureOut">
              <a:rPr lang="ar-SA" smtClean="0"/>
              <a:pPr/>
              <a:t>21/03/1432</a:t>
            </a:fld>
            <a:endParaRPr lang="ar-SA"/>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ar-SA"/>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Lucida Handwriting" pitchFamily="66" charset="0"/>
              </a:rPr>
              <a:t>T</a:t>
            </a:r>
            <a:r>
              <a:rPr smtClean="0">
                <a:latin typeface="Lucida Handwriting" pitchFamily="66" charset="0"/>
              </a:rPr>
              <a:t>he environment</a:t>
            </a:r>
            <a:endParaRPr lang="en-US" dirty="0">
              <a:latin typeface="Lucida Handwriting" pitchFamily="66" charset="0"/>
            </a:endParaRPr>
          </a:p>
        </p:txBody>
      </p:sp>
      <p:sp>
        <p:nvSpPr>
          <p:cNvPr id="4" name="Rectangle 3"/>
          <p:cNvSpPr/>
          <p:nvPr/>
        </p:nvSpPr>
        <p:spPr>
          <a:xfrm>
            <a:off x="2643174" y="500042"/>
            <a:ext cx="4700326" cy="923330"/>
          </a:xfrm>
          <a:prstGeom prst="rect">
            <a:avLst/>
          </a:prstGeom>
          <a:noFill/>
        </p:spPr>
        <p:txBody>
          <a:bodyPr wrap="none" lIns="91440" tIns="45720" rIns="91440" bIns="45720">
            <a:spAutoFit/>
          </a:bodyPr>
          <a:lstStyle/>
          <a:p>
            <a:pPr algn="ctr"/>
            <a:r>
              <a:rPr lang="en-US"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101600">
                    <a:schemeClr val="accent1">
                      <a:satMod val="175000"/>
                      <a:alpha val="40000"/>
                    </a:schemeClr>
                  </a:glow>
                </a:effectLst>
                <a:latin typeface="Snap ITC" pitchFamily="82" charset="0"/>
              </a:rPr>
              <a:t>Island life</a:t>
            </a:r>
            <a:endParaRPr lang="en-US"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101600">
                  <a:schemeClr val="accent1">
                    <a:satMod val="175000"/>
                    <a:alpha val="40000"/>
                  </a:schemeClr>
                </a:glow>
              </a:effectLst>
              <a:latin typeface="Snap ITC" pitchFamily="82" charset="0"/>
            </a:endParaRPr>
          </a:p>
        </p:txBody>
      </p:sp>
      <p:pic>
        <p:nvPicPr>
          <p:cNvPr id="6" name="Picture 5" descr="us_virgin_islands.jpg"/>
          <p:cNvPicPr>
            <a:picLocks noChangeAspect="1"/>
          </p:cNvPicPr>
          <p:nvPr/>
        </p:nvPicPr>
        <p:blipFill>
          <a:blip r:embed="rId2"/>
          <a:stretch>
            <a:fillRect/>
          </a:stretch>
        </p:blipFill>
        <p:spPr>
          <a:xfrm rot="20866992">
            <a:off x="2643174" y="3929066"/>
            <a:ext cx="2714612" cy="2500306"/>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7" name="Picture 6" descr="dArt_Tropical_Islands_vol_1_11773.jpg"/>
          <p:cNvPicPr>
            <a:picLocks noChangeAspect="1"/>
          </p:cNvPicPr>
          <p:nvPr/>
        </p:nvPicPr>
        <p:blipFill>
          <a:blip r:embed="rId3"/>
          <a:stretch>
            <a:fillRect/>
          </a:stretch>
        </p:blipFill>
        <p:spPr>
          <a:xfrm rot="228346">
            <a:off x="5000628" y="4286256"/>
            <a:ext cx="2905124" cy="2178843"/>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hotoshop-water-drop-website-template-graphics16.jpg"/>
          <p:cNvPicPr>
            <a:picLocks noChangeAspect="1"/>
          </p:cNvPicPr>
          <p:nvPr/>
        </p:nvPicPr>
        <p:blipFill>
          <a:blip r:embed="rId2"/>
          <a:stretch>
            <a:fillRect/>
          </a:stretch>
        </p:blipFill>
        <p:spPr>
          <a:xfrm>
            <a:off x="0" y="0"/>
            <a:ext cx="1071538" cy="1968496"/>
          </a:xfrm>
          <a:prstGeom prst="rect">
            <a:avLst/>
          </a:prstGeom>
        </p:spPr>
      </p:pic>
      <p:sp>
        <p:nvSpPr>
          <p:cNvPr id="3" name="Text Placeholder 2"/>
          <p:cNvSpPr>
            <a:spLocks noGrp="1"/>
          </p:cNvSpPr>
          <p:nvPr>
            <p:ph type="body" idx="1"/>
          </p:nvPr>
        </p:nvSpPr>
        <p:spPr>
          <a:xfrm>
            <a:off x="785786" y="571480"/>
            <a:ext cx="6629400" cy="5929354"/>
          </a:xfrm>
        </p:spPr>
        <p:txBody>
          <a:bodyPr>
            <a:noAutofit/>
          </a:bodyPr>
          <a:lstStyle/>
          <a:p>
            <a:pPr algn="just"/>
            <a:r>
              <a:rPr lang="en-US" sz="2400" dirty="0" smtClean="0">
                <a:solidFill>
                  <a:schemeClr val="accent5">
                    <a:lumMod val="75000"/>
                  </a:schemeClr>
                </a:solidFill>
                <a:latin typeface="Lucida Handwriting" pitchFamily="66" charset="0"/>
              </a:rPr>
              <a:t>One out of ten people lives on an island . What is an island ? </a:t>
            </a:r>
          </a:p>
          <a:p>
            <a:pPr algn="just"/>
            <a:r>
              <a:rPr lang="en-US" sz="2400" dirty="0" smtClean="0">
                <a:solidFill>
                  <a:schemeClr val="accent5">
                    <a:lumMod val="75000"/>
                  </a:schemeClr>
                </a:solidFill>
                <a:latin typeface="Lucida Handwriting" pitchFamily="66" charset="0"/>
              </a:rPr>
              <a:t>It’s a piece of land that is </a:t>
            </a:r>
            <a:r>
              <a:rPr lang="en-US" sz="2400" dirty="0" smtClean="0">
                <a:solidFill>
                  <a:srgbClr val="FF0000"/>
                </a:solidFill>
                <a:latin typeface="Lucida Handwriting" pitchFamily="66" charset="0"/>
              </a:rPr>
              <a:t>surrounded by </a:t>
            </a:r>
            <a:r>
              <a:rPr lang="en-US" sz="2400" dirty="0" smtClean="0">
                <a:solidFill>
                  <a:schemeClr val="accent5">
                    <a:lumMod val="75000"/>
                  </a:schemeClr>
                </a:solidFill>
                <a:latin typeface="Lucida Handwriting" pitchFamily="66" charset="0"/>
              </a:rPr>
              <a:t>water. It is smaller than a </a:t>
            </a:r>
            <a:r>
              <a:rPr lang="en-US" sz="2400" dirty="0" smtClean="0">
                <a:solidFill>
                  <a:srgbClr val="FF0000"/>
                </a:solidFill>
                <a:latin typeface="Lucida Handwriting" pitchFamily="66" charset="0"/>
              </a:rPr>
              <a:t>continent </a:t>
            </a:r>
            <a:r>
              <a:rPr lang="en-US" sz="2400" dirty="0" smtClean="0">
                <a:solidFill>
                  <a:schemeClr val="accent5">
                    <a:lumMod val="75000"/>
                  </a:schemeClr>
                </a:solidFill>
                <a:latin typeface="Lucida Handwriting" pitchFamily="66" charset="0"/>
              </a:rPr>
              <a:t>and larger than a </a:t>
            </a:r>
            <a:r>
              <a:rPr lang="en-US" sz="2400" dirty="0" smtClean="0">
                <a:solidFill>
                  <a:srgbClr val="FF0000"/>
                </a:solidFill>
                <a:latin typeface="Lucida Handwriting" pitchFamily="66" charset="0"/>
              </a:rPr>
              <a:t>rock.</a:t>
            </a:r>
            <a:r>
              <a:rPr lang="en-US" sz="2400" dirty="0" smtClean="0">
                <a:solidFill>
                  <a:schemeClr val="accent5">
                    <a:lumMod val="75000"/>
                  </a:schemeClr>
                </a:solidFill>
                <a:latin typeface="Lucida Handwriting" pitchFamily="66" charset="0"/>
              </a:rPr>
              <a:t> </a:t>
            </a:r>
          </a:p>
          <a:p>
            <a:pPr algn="just"/>
            <a:r>
              <a:rPr lang="en-US" sz="2400" dirty="0" smtClean="0">
                <a:solidFill>
                  <a:schemeClr val="accent5">
                    <a:lumMod val="75000"/>
                  </a:schemeClr>
                </a:solidFill>
                <a:latin typeface="Lucida Handwriting" pitchFamily="66" charset="0"/>
              </a:rPr>
              <a:t>There are islands all over the world – the </a:t>
            </a:r>
            <a:r>
              <a:rPr lang="en-US" sz="2400" dirty="0" smtClean="0">
                <a:solidFill>
                  <a:srgbClr val="FF0000"/>
                </a:solidFill>
                <a:latin typeface="Lucida Handwriting" pitchFamily="66" charset="0"/>
              </a:rPr>
              <a:t>pacific ocean </a:t>
            </a:r>
            <a:r>
              <a:rPr lang="en-US" sz="2400" dirty="0" smtClean="0">
                <a:solidFill>
                  <a:schemeClr val="accent5">
                    <a:lumMod val="75000"/>
                  </a:schemeClr>
                </a:solidFill>
                <a:latin typeface="Lucida Handwriting" pitchFamily="66" charset="0"/>
              </a:rPr>
              <a:t>has 30.000 islands .</a:t>
            </a:r>
          </a:p>
          <a:p>
            <a:pPr algn="just"/>
            <a:r>
              <a:rPr lang="en-US" sz="2400" dirty="0" smtClean="0">
                <a:solidFill>
                  <a:schemeClr val="accent5">
                    <a:lumMod val="75000"/>
                  </a:schemeClr>
                </a:solidFill>
                <a:latin typeface="Lucida Handwriting" pitchFamily="66" charset="0"/>
              </a:rPr>
              <a:t>Islands are very special places and each one has its own plants and animals .</a:t>
            </a:r>
          </a:p>
          <a:p>
            <a:pPr algn="just"/>
            <a:r>
              <a:rPr lang="en-US" sz="2400" dirty="0" smtClean="0">
                <a:solidFill>
                  <a:schemeClr val="accent5">
                    <a:lumMod val="75000"/>
                  </a:schemeClr>
                </a:solidFill>
                <a:latin typeface="Lucida Handwriting" pitchFamily="66" charset="0"/>
              </a:rPr>
              <a:t>Madagascar, off Africa , is an island where there are </a:t>
            </a:r>
            <a:r>
              <a:rPr lang="en-US" sz="2400" dirty="0" smtClean="0">
                <a:solidFill>
                  <a:srgbClr val="FF0000"/>
                </a:solidFill>
                <a:latin typeface="Lucida Handwriting" pitchFamily="66" charset="0"/>
              </a:rPr>
              <a:t>tropical forests</a:t>
            </a:r>
            <a:r>
              <a:rPr lang="en-US" sz="2400" dirty="0" smtClean="0">
                <a:solidFill>
                  <a:schemeClr val="accent5">
                    <a:lumMod val="75000"/>
                  </a:schemeClr>
                </a:solidFill>
                <a:latin typeface="Lucida Handwriting" pitchFamily="66" charset="0"/>
              </a:rPr>
              <a:t>, deserts, mountains, rivers and lakes . It has more </a:t>
            </a:r>
            <a:r>
              <a:rPr lang="en-US" sz="2400" dirty="0" smtClean="0">
                <a:solidFill>
                  <a:srgbClr val="FF0000"/>
                </a:solidFill>
                <a:latin typeface="Lucida Handwriting" pitchFamily="66" charset="0"/>
              </a:rPr>
              <a:t>wildlife</a:t>
            </a:r>
            <a:r>
              <a:rPr lang="en-US" sz="2400" dirty="0" smtClean="0">
                <a:solidFill>
                  <a:schemeClr val="accent5">
                    <a:lumMod val="75000"/>
                  </a:schemeClr>
                </a:solidFill>
                <a:latin typeface="Lucida Handwriting" pitchFamily="66" charset="0"/>
              </a:rPr>
              <a:t> than a continent.</a:t>
            </a:r>
            <a:endParaRPr lang="en-US" sz="2400" dirty="0">
              <a:solidFill>
                <a:schemeClr val="accent5">
                  <a:lumMod val="75000"/>
                </a:schemeClr>
              </a:solidFill>
              <a:latin typeface="Lucida Handwriting" pitchFamily="66"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endParaRPr lang="en-US"/>
          </a:p>
        </p:txBody>
      </p:sp>
      <p:pic>
        <p:nvPicPr>
          <p:cNvPr id="4" name="Picture 3" descr="island11.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14282" y="0"/>
            <a:ext cx="7715304" cy="3428999"/>
          </a:xfrm>
        </p:spPr>
        <p:txBody>
          <a:bodyPr>
            <a:noAutofit/>
          </a:bodyPr>
          <a:lstStyle/>
          <a:p>
            <a:pPr algn="just"/>
            <a:r>
              <a:rPr lang="en-US" sz="2400" dirty="0" smtClean="0">
                <a:solidFill>
                  <a:schemeClr val="accent5">
                    <a:lumMod val="75000"/>
                  </a:schemeClr>
                </a:solidFill>
                <a:latin typeface="Lucida Handwriting" pitchFamily="66" charset="0"/>
              </a:rPr>
              <a:t>Island </a:t>
            </a:r>
            <a:r>
              <a:rPr lang="en-US" sz="2400" dirty="0" smtClean="0">
                <a:solidFill>
                  <a:srgbClr val="FF0000"/>
                </a:solidFill>
                <a:latin typeface="Lucida Handwriting" pitchFamily="66" charset="0"/>
              </a:rPr>
              <a:t>develop</a:t>
            </a:r>
            <a:r>
              <a:rPr lang="en-US" sz="2400" dirty="0" smtClean="0">
                <a:solidFill>
                  <a:schemeClr val="accent5">
                    <a:lumMod val="75000"/>
                  </a:schemeClr>
                </a:solidFill>
                <a:latin typeface="Lucida Handwriting" pitchFamily="66" charset="0"/>
              </a:rPr>
              <a:t> life slowly . </a:t>
            </a:r>
            <a:r>
              <a:rPr lang="en-US" sz="2400" dirty="0" smtClean="0">
                <a:solidFill>
                  <a:srgbClr val="FF0000"/>
                </a:solidFill>
                <a:latin typeface="Lucida Handwriting" pitchFamily="66" charset="0"/>
              </a:rPr>
              <a:t>Seeds</a:t>
            </a:r>
            <a:r>
              <a:rPr lang="en-US" sz="2400" dirty="0" smtClean="0">
                <a:solidFill>
                  <a:schemeClr val="accent5">
                    <a:lumMod val="75000"/>
                  </a:schemeClr>
                </a:solidFill>
                <a:latin typeface="Lucida Handwriting" pitchFamily="66" charset="0"/>
              </a:rPr>
              <a:t> are </a:t>
            </a:r>
            <a:r>
              <a:rPr lang="en-US" sz="2400" dirty="0" smtClean="0">
                <a:solidFill>
                  <a:srgbClr val="FF0000"/>
                </a:solidFill>
                <a:latin typeface="Lucida Handwriting" pitchFamily="66" charset="0"/>
              </a:rPr>
              <a:t>brought by </a:t>
            </a:r>
            <a:r>
              <a:rPr lang="en-US" sz="2400" dirty="0" smtClean="0">
                <a:solidFill>
                  <a:schemeClr val="accent5">
                    <a:lumMod val="75000"/>
                  </a:schemeClr>
                </a:solidFill>
                <a:latin typeface="Lucida Handwriting" pitchFamily="66" charset="0"/>
              </a:rPr>
              <a:t>wind ,sea or birds . Animals that can fly come next. Land animals are the last to arrive. then, over millions of years, the plants and animals which live on islands change. For example, in Hawaii</a:t>
            </a:r>
            <a:r>
              <a:rPr lang="en-US" sz="2400" dirty="0" smtClean="0">
                <a:solidFill>
                  <a:schemeClr val="accent5">
                    <a:lumMod val="75000"/>
                  </a:schemeClr>
                </a:solidFill>
                <a:latin typeface="Lucida Handwriting" pitchFamily="66" charset="0"/>
              </a:rPr>
              <a:t>, </a:t>
            </a:r>
            <a:r>
              <a:rPr lang="en-US" sz="2400" dirty="0" err="1" smtClean="0">
                <a:solidFill>
                  <a:srgbClr val="FF0000"/>
                </a:solidFill>
                <a:latin typeface="Lucida Handwriting" pitchFamily="66" charset="0"/>
              </a:rPr>
              <a:t>butterflys</a:t>
            </a:r>
            <a:r>
              <a:rPr lang="en-US" sz="2400" dirty="0" smtClean="0">
                <a:solidFill>
                  <a:schemeClr val="accent5">
                    <a:lumMod val="75000"/>
                  </a:schemeClr>
                </a:solidFill>
                <a:latin typeface="Lucida Handwriting" pitchFamily="66" charset="0"/>
              </a:rPr>
              <a:t> become </a:t>
            </a:r>
            <a:r>
              <a:rPr lang="en-US" sz="2400" dirty="0" smtClean="0">
                <a:solidFill>
                  <a:schemeClr val="accent5">
                    <a:lumMod val="75000"/>
                  </a:schemeClr>
                </a:solidFill>
                <a:latin typeface="Lucida Handwriting" pitchFamily="66" charset="0"/>
              </a:rPr>
              <a:t>heavier. This stopped the wind carrying them into the sea.</a:t>
            </a:r>
            <a:endParaRPr lang="en-US" sz="2400" dirty="0">
              <a:solidFill>
                <a:schemeClr val="accent5">
                  <a:lumMod val="75000"/>
                </a:schemeClr>
              </a:solidFill>
              <a:latin typeface="Lucida Handwriting" pitchFamily="66" charset="0"/>
            </a:endParaRPr>
          </a:p>
        </p:txBody>
      </p:sp>
      <p:pic>
        <p:nvPicPr>
          <p:cNvPr id="4" name="Picture 3" descr="tropical_islands03.jpg"/>
          <p:cNvPicPr>
            <a:picLocks noChangeAspect="1"/>
          </p:cNvPicPr>
          <p:nvPr/>
        </p:nvPicPr>
        <p:blipFill>
          <a:blip r:embed="rId2"/>
          <a:stretch>
            <a:fillRect/>
          </a:stretch>
        </p:blipFill>
        <p:spPr>
          <a:xfrm>
            <a:off x="0" y="3571876"/>
            <a:ext cx="8143900" cy="3286124"/>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ubai_the_world_islands.jpg"/>
          <p:cNvPicPr>
            <a:picLocks noChangeAspect="1"/>
          </p:cNvPicPr>
          <p:nvPr/>
        </p:nvPicPr>
        <p:blipFill>
          <a:blip r:embed="rId2"/>
          <a:stretch>
            <a:fillRect/>
          </a:stretch>
        </p:blipFill>
        <p:spPr>
          <a:xfrm>
            <a:off x="0" y="0"/>
            <a:ext cx="8143900" cy="6089904"/>
          </a:xfrm>
          <a:prstGeom prst="ellipse">
            <a:avLst/>
          </a:prstGeom>
          <a:ln>
            <a:noFill/>
          </a:ln>
          <a:effectLst>
            <a:softEdge rad="112500"/>
          </a:effectLst>
        </p:spPr>
      </p:pic>
      <p:sp>
        <p:nvSpPr>
          <p:cNvPr id="5" name="Rectangle 4"/>
          <p:cNvSpPr/>
          <p:nvPr/>
        </p:nvSpPr>
        <p:spPr>
          <a:xfrm>
            <a:off x="5929322" y="5572140"/>
            <a:ext cx="2143537" cy="923330"/>
          </a:xfrm>
          <a:prstGeom prst="rect">
            <a:avLst/>
          </a:prstGeom>
          <a:noFill/>
        </p:spPr>
        <p:txBody>
          <a:bodyPr wrap="none" lIns="91440" tIns="45720" rIns="91440" bIns="45720">
            <a:spAutoFit/>
          </a:bodyPr>
          <a:lstStyle/>
          <a:p>
            <a:pPr algn="ctr"/>
            <a:r>
              <a:rPr lang="en-US"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dubai</a:t>
            </a:r>
            <a:endPar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Hawaii….</a:t>
            </a:r>
            <a:endParaRPr lang="en-US" dirty="0"/>
          </a:p>
        </p:txBody>
      </p:sp>
      <p:pic>
        <p:nvPicPr>
          <p:cNvPr id="4" name="Picture 3" descr="ت.jpg"/>
          <p:cNvPicPr>
            <a:picLocks noChangeAspect="1"/>
          </p:cNvPicPr>
          <p:nvPr/>
        </p:nvPicPr>
        <p:blipFill>
          <a:blip r:embed="rId2"/>
          <a:stretch>
            <a:fillRect/>
          </a:stretch>
        </p:blipFill>
        <p:spPr>
          <a:xfrm rot="1251583">
            <a:off x="5264644" y="3708771"/>
            <a:ext cx="2247900" cy="1495425"/>
          </a:xfrm>
          <a:prstGeom prst="rect">
            <a:avLst/>
          </a:prstGeom>
          <a:ln w="127000" cap="rnd">
            <a:solidFill>
              <a:srgbClr val="FFFFFF"/>
            </a:solidFill>
          </a:ln>
          <a:effectLst/>
          <a:scene3d>
            <a:camera prst="orthographicFront"/>
            <a:lightRig rig="twoPt" dir="t">
              <a:rot lat="0" lon="0" rev="7800000"/>
            </a:lightRig>
          </a:scene3d>
          <a:sp3d contourW="6350">
            <a:bevelT w="50800" h="16510"/>
            <a:contourClr>
              <a:srgbClr val="C0C0C0"/>
            </a:contourClr>
          </a:sp3d>
        </p:spPr>
      </p:pic>
      <p:pic>
        <p:nvPicPr>
          <p:cNvPr id="6" name="Picture 5" descr="beach.jpg"/>
          <p:cNvPicPr>
            <a:picLocks noChangeAspect="1"/>
          </p:cNvPicPr>
          <p:nvPr/>
        </p:nvPicPr>
        <p:blipFill>
          <a:blip r:embed="rId3"/>
          <a:stretch>
            <a:fillRect/>
          </a:stretch>
        </p:blipFill>
        <p:spPr>
          <a:xfrm rot="21116180">
            <a:off x="417365" y="1755105"/>
            <a:ext cx="2762248" cy="2071686"/>
          </a:xfrm>
          <a:prstGeom prst="rect">
            <a:avLst/>
          </a:prstGeom>
          <a:solidFill>
            <a:srgbClr val="FFFFFF">
              <a:shade val="85000"/>
            </a:srgbClr>
          </a:solidFill>
          <a:ln w="101600" cap="sq">
            <a:solidFill>
              <a:srgbClr val="FDFDFD"/>
            </a:solidFill>
            <a:miter lim="800000"/>
          </a:ln>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7" name="Picture 6" descr="cayman-islands-blue-water.jpg"/>
          <p:cNvPicPr>
            <a:picLocks noChangeAspect="1"/>
          </p:cNvPicPr>
          <p:nvPr/>
        </p:nvPicPr>
        <p:blipFill>
          <a:blip r:embed="rId4"/>
          <a:stretch>
            <a:fillRect/>
          </a:stretch>
        </p:blipFill>
        <p:spPr>
          <a:xfrm>
            <a:off x="4572000" y="571480"/>
            <a:ext cx="3000396" cy="225029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4" descr="بلتا.jpg"/>
          <p:cNvPicPr>
            <a:picLocks noChangeAspect="1"/>
          </p:cNvPicPr>
          <p:nvPr/>
        </p:nvPicPr>
        <p:blipFill>
          <a:blip r:embed="rId5"/>
          <a:stretch>
            <a:fillRect/>
          </a:stretch>
        </p:blipFill>
        <p:spPr>
          <a:xfrm rot="21017730">
            <a:off x="1423944" y="4480960"/>
            <a:ext cx="2466975" cy="1847850"/>
          </a:xfrm>
          <a:prstGeom prst="rect">
            <a:avLst/>
          </a:prstGeom>
          <a:ln w="127000" cap="rnd">
            <a:solidFill>
              <a:srgbClr val="FFFFFF"/>
            </a:solidFill>
          </a:ln>
          <a:effectLst/>
          <a:scene3d>
            <a:camera prst="orthographicFront"/>
            <a:lightRig rig="twoPt" dir="t">
              <a:rot lat="0" lon="0" rev="7800000"/>
            </a:lightRig>
          </a:scene3d>
          <a:sp3d contourW="6350">
            <a:bevelT w="50800" h="16510"/>
            <a:contourClr>
              <a:srgbClr val="C0C0C0"/>
            </a:contourClr>
          </a:sp3d>
        </p:spPr>
      </p:pic>
      <p:sp>
        <p:nvSpPr>
          <p:cNvPr id="8" name="Rounded Rectangle 7"/>
          <p:cNvSpPr/>
          <p:nvPr/>
        </p:nvSpPr>
        <p:spPr>
          <a:xfrm rot="2512675">
            <a:off x="4282538" y="2855692"/>
            <a:ext cx="701963" cy="170577"/>
          </a:xfrm>
          <a:prstGeom prst="roundRect">
            <a:avLst/>
          </a:prstGeom>
          <a:gradFill flip="none" rotWithShape="1">
            <a:gsLst>
              <a:gs pos="0">
                <a:srgbClr val="E4BE8C">
                  <a:tint val="66000"/>
                  <a:satMod val="160000"/>
                </a:srgbClr>
              </a:gs>
              <a:gs pos="50000">
                <a:srgbClr val="E4BE8C">
                  <a:tint val="44500"/>
                  <a:satMod val="160000"/>
                </a:srgbClr>
              </a:gs>
              <a:gs pos="100000">
                <a:srgbClr val="E4BE8C">
                  <a:tint val="23500"/>
                  <a:satMod val="16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rot="2512675">
            <a:off x="7094319" y="317369"/>
            <a:ext cx="647302" cy="201757"/>
          </a:xfrm>
          <a:prstGeom prst="roundRect">
            <a:avLst/>
          </a:prstGeom>
          <a:gradFill flip="none" rotWithShape="1">
            <a:gsLst>
              <a:gs pos="0">
                <a:srgbClr val="E4BE8C">
                  <a:tint val="66000"/>
                  <a:satMod val="160000"/>
                </a:srgbClr>
              </a:gs>
              <a:gs pos="50000">
                <a:srgbClr val="E4BE8C">
                  <a:tint val="44500"/>
                  <a:satMod val="160000"/>
                </a:srgbClr>
              </a:gs>
              <a:gs pos="100000">
                <a:srgbClr val="E4BE8C">
                  <a:tint val="23500"/>
                  <a:satMod val="16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rot="2512675">
            <a:off x="221949" y="3639975"/>
            <a:ext cx="500066" cy="214314"/>
          </a:xfrm>
          <a:prstGeom prst="roundRect">
            <a:avLst/>
          </a:prstGeom>
          <a:gradFill flip="none" rotWithShape="1">
            <a:gsLst>
              <a:gs pos="0">
                <a:srgbClr val="E4BE8C">
                  <a:tint val="66000"/>
                  <a:satMod val="160000"/>
                </a:srgbClr>
              </a:gs>
              <a:gs pos="50000">
                <a:srgbClr val="E4BE8C">
                  <a:tint val="44500"/>
                  <a:satMod val="160000"/>
                </a:srgbClr>
              </a:gs>
              <a:gs pos="100000">
                <a:srgbClr val="E4BE8C">
                  <a:tint val="23500"/>
                  <a:satMod val="16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rot="2512675">
            <a:off x="2793716" y="1782586"/>
            <a:ext cx="500066" cy="214314"/>
          </a:xfrm>
          <a:prstGeom prst="roundRect">
            <a:avLst/>
          </a:prstGeom>
          <a:gradFill flip="none" rotWithShape="1">
            <a:gsLst>
              <a:gs pos="0">
                <a:srgbClr val="E4BE8C">
                  <a:tint val="66000"/>
                  <a:satMod val="160000"/>
                </a:srgbClr>
              </a:gs>
              <a:gs pos="50000">
                <a:srgbClr val="E4BE8C">
                  <a:tint val="44500"/>
                  <a:satMod val="160000"/>
                </a:srgbClr>
              </a:gs>
              <a:gs pos="100000">
                <a:srgbClr val="E4BE8C">
                  <a:tint val="23500"/>
                  <a:satMod val="16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rot="2512675">
            <a:off x="1293519" y="6504148"/>
            <a:ext cx="500066" cy="214314"/>
          </a:xfrm>
          <a:prstGeom prst="roundRect">
            <a:avLst/>
          </a:prstGeom>
          <a:gradFill flip="none" rotWithShape="1">
            <a:gsLst>
              <a:gs pos="0">
                <a:srgbClr val="E4BE8C">
                  <a:tint val="66000"/>
                  <a:satMod val="160000"/>
                </a:srgbClr>
              </a:gs>
              <a:gs pos="50000">
                <a:srgbClr val="E4BE8C">
                  <a:tint val="44500"/>
                  <a:satMod val="160000"/>
                </a:srgbClr>
              </a:gs>
              <a:gs pos="100000">
                <a:srgbClr val="E4BE8C">
                  <a:tint val="23500"/>
                  <a:satMod val="16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rot="2512675">
            <a:off x="3436659" y="4211479"/>
            <a:ext cx="500066" cy="214314"/>
          </a:xfrm>
          <a:prstGeom prst="roundRect">
            <a:avLst/>
          </a:prstGeom>
          <a:gradFill flip="none" rotWithShape="1">
            <a:gsLst>
              <a:gs pos="0">
                <a:srgbClr val="E4BE8C">
                  <a:tint val="66000"/>
                  <a:satMod val="160000"/>
                </a:srgbClr>
              </a:gs>
              <a:gs pos="50000">
                <a:srgbClr val="E4BE8C">
                  <a:tint val="44500"/>
                  <a:satMod val="160000"/>
                </a:srgbClr>
              </a:gs>
              <a:gs pos="100000">
                <a:srgbClr val="E4BE8C">
                  <a:tint val="23500"/>
                  <a:satMod val="16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3717959">
            <a:off x="4793979" y="4640107"/>
            <a:ext cx="500066" cy="214314"/>
          </a:xfrm>
          <a:prstGeom prst="roundRect">
            <a:avLst/>
          </a:prstGeom>
          <a:gradFill flip="none" rotWithShape="1">
            <a:gsLst>
              <a:gs pos="0">
                <a:srgbClr val="E4BE8C">
                  <a:tint val="66000"/>
                  <a:satMod val="160000"/>
                </a:srgbClr>
              </a:gs>
              <a:gs pos="50000">
                <a:srgbClr val="E4BE8C">
                  <a:tint val="44500"/>
                  <a:satMod val="160000"/>
                </a:srgbClr>
              </a:gs>
              <a:gs pos="100000">
                <a:srgbClr val="E4BE8C">
                  <a:tint val="23500"/>
                  <a:satMod val="16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rot="4278901">
            <a:off x="7503975" y="4021655"/>
            <a:ext cx="500066" cy="214314"/>
          </a:xfrm>
          <a:prstGeom prst="roundRect">
            <a:avLst/>
          </a:prstGeom>
          <a:gradFill flip="none" rotWithShape="1">
            <a:gsLst>
              <a:gs pos="0">
                <a:srgbClr val="E4BE8C">
                  <a:tint val="66000"/>
                  <a:satMod val="160000"/>
                </a:srgbClr>
              </a:gs>
              <a:gs pos="50000">
                <a:srgbClr val="E4BE8C">
                  <a:tint val="44500"/>
                  <a:satMod val="160000"/>
                </a:srgbClr>
              </a:gs>
              <a:gs pos="100000">
                <a:srgbClr val="E4BE8C">
                  <a:tint val="23500"/>
                  <a:satMod val="16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42852"/>
            <a:ext cx="8072462" cy="6186309"/>
          </a:xfrm>
          <a:prstGeom prst="rect">
            <a:avLst/>
          </a:prstGeom>
          <a:noFill/>
        </p:spPr>
        <p:txBody>
          <a:bodyPr wrap="square" rtlCol="0">
            <a:spAutoFit/>
          </a:bodyPr>
          <a:lstStyle/>
          <a:p>
            <a:pPr algn="just" rtl="0"/>
            <a:r>
              <a:rPr lang="en-US" sz="3600" dirty="0" smtClean="0">
                <a:solidFill>
                  <a:schemeClr val="accent5">
                    <a:lumMod val="75000"/>
                  </a:schemeClr>
                </a:solidFill>
                <a:latin typeface="Lucida Handwriting" pitchFamily="66" charset="0"/>
              </a:rPr>
              <a:t>In 1963, a </a:t>
            </a:r>
            <a:r>
              <a:rPr lang="en-US" sz="3600" dirty="0" smtClean="0">
                <a:solidFill>
                  <a:srgbClr val="FF0000"/>
                </a:solidFill>
                <a:latin typeface="Lucida Handwriting" pitchFamily="66" charset="0"/>
              </a:rPr>
              <a:t>volcano erupted off </a:t>
            </a:r>
            <a:r>
              <a:rPr lang="en-US" sz="3600" dirty="0" smtClean="0">
                <a:solidFill>
                  <a:schemeClr val="accent5">
                    <a:lumMod val="75000"/>
                  </a:schemeClr>
                </a:solidFill>
                <a:latin typeface="Lucida Handwriting" pitchFamily="66" charset="0"/>
              </a:rPr>
              <a:t>the </a:t>
            </a:r>
            <a:r>
              <a:rPr lang="en-US" sz="3600" dirty="0" smtClean="0">
                <a:solidFill>
                  <a:srgbClr val="FF0000"/>
                </a:solidFill>
                <a:latin typeface="Lucida Handwriting" pitchFamily="66" charset="0"/>
              </a:rPr>
              <a:t>coast</a:t>
            </a:r>
            <a:r>
              <a:rPr lang="en-US" sz="3600" dirty="0" smtClean="0">
                <a:solidFill>
                  <a:schemeClr val="accent5">
                    <a:lumMod val="75000"/>
                  </a:schemeClr>
                </a:solidFill>
                <a:latin typeface="Lucida Handwriting" pitchFamily="66" charset="0"/>
              </a:rPr>
              <a:t> of Iceland near the </a:t>
            </a:r>
            <a:r>
              <a:rPr lang="en-US" sz="3600" dirty="0" smtClean="0">
                <a:solidFill>
                  <a:srgbClr val="FF0000"/>
                </a:solidFill>
                <a:latin typeface="Lucida Handwriting" pitchFamily="66" charset="0"/>
              </a:rPr>
              <a:t>Arctic circle</a:t>
            </a:r>
            <a:r>
              <a:rPr lang="en-US" sz="3600" dirty="0" smtClean="0">
                <a:solidFill>
                  <a:schemeClr val="accent5">
                    <a:lumMod val="75000"/>
                  </a:schemeClr>
                </a:solidFill>
                <a:latin typeface="Lucida Handwriting" pitchFamily="66" charset="0"/>
              </a:rPr>
              <a:t>, and over the next two days </a:t>
            </a:r>
            <a:r>
              <a:rPr lang="en-US" sz="3600" dirty="0" smtClean="0">
                <a:solidFill>
                  <a:schemeClr val="accent5">
                    <a:lumMod val="75000"/>
                  </a:schemeClr>
                </a:solidFill>
                <a:latin typeface="Lucida Handwriting" pitchFamily="66" charset="0"/>
                <a:hlinkClick r:id="" action="ppaction://hlinkshowjump?jump=nextslide"/>
              </a:rPr>
              <a:t>Surtsey island </a:t>
            </a:r>
            <a:r>
              <a:rPr lang="en-US" sz="3600" dirty="0" smtClean="0">
                <a:solidFill>
                  <a:schemeClr val="accent5">
                    <a:lumMod val="75000"/>
                  </a:schemeClr>
                </a:solidFill>
                <a:latin typeface="Lucida Handwriting" pitchFamily="66" charset="0"/>
              </a:rPr>
              <a:t>was born . Scientists had the </a:t>
            </a:r>
            <a:r>
              <a:rPr lang="en-US" sz="3600" dirty="0" smtClean="0">
                <a:solidFill>
                  <a:srgbClr val="FF0000"/>
                </a:solidFill>
                <a:latin typeface="Lucida Handwriting" pitchFamily="66" charset="0"/>
              </a:rPr>
              <a:t>chance</a:t>
            </a:r>
            <a:r>
              <a:rPr lang="en-US" sz="3600" dirty="0" smtClean="0">
                <a:solidFill>
                  <a:schemeClr val="accent5">
                    <a:lumMod val="75000"/>
                  </a:schemeClr>
                </a:solidFill>
                <a:latin typeface="Lucida Handwriting" pitchFamily="66" charset="0"/>
              </a:rPr>
              <a:t> to study this new island where there were no animals or plants. Forty-five years later, 69 kinds of plants are growing there and there are many </a:t>
            </a:r>
            <a:r>
              <a:rPr lang="en-US" sz="3600" dirty="0" smtClean="0">
                <a:solidFill>
                  <a:srgbClr val="FF0000"/>
                </a:solidFill>
                <a:latin typeface="Lucida Handwriting" pitchFamily="66" charset="0"/>
              </a:rPr>
              <a:t>insects </a:t>
            </a:r>
            <a:r>
              <a:rPr lang="en-US" sz="3600" dirty="0" smtClean="0">
                <a:solidFill>
                  <a:schemeClr val="accent5">
                    <a:lumMod val="75000"/>
                  </a:schemeClr>
                </a:solidFill>
                <a:latin typeface="Lucida Handwriting" pitchFamily="66" charset="0"/>
              </a:rPr>
              <a:t>and birds.</a:t>
            </a:r>
            <a:endParaRPr lang="en-US" sz="3600" dirty="0">
              <a:solidFill>
                <a:schemeClr val="accent5">
                  <a:lumMod val="75000"/>
                </a:schemeClr>
              </a:solidFill>
              <a:latin typeface="Lucida Handwriting" pitchFamily="66"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2008-07-10-0lagoon.jpg"/>
          <p:cNvPicPr>
            <a:picLocks noChangeAspect="1"/>
          </p:cNvPicPr>
          <p:nvPr/>
        </p:nvPicPr>
        <p:blipFill>
          <a:blip r:embed="rId2"/>
          <a:stretch>
            <a:fillRect/>
          </a:stretch>
        </p:blipFill>
        <p:spPr>
          <a:xfrm>
            <a:off x="-1" y="0"/>
            <a:ext cx="8143901" cy="6858000"/>
          </a:xfrm>
          <a:prstGeom prst="rect">
            <a:avLst/>
          </a:prstGeom>
        </p:spPr>
      </p:pic>
      <p:sp>
        <p:nvSpPr>
          <p:cNvPr id="3" name="Rectangle 2"/>
          <p:cNvSpPr/>
          <p:nvPr/>
        </p:nvSpPr>
        <p:spPr>
          <a:xfrm>
            <a:off x="3214678" y="428604"/>
            <a:ext cx="4681090"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Surtsey island</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hitsunday-Islands.jpg"/>
          <p:cNvPicPr>
            <a:picLocks noChangeAspect="1"/>
          </p:cNvPicPr>
          <p:nvPr/>
        </p:nvPicPr>
        <p:blipFill>
          <a:blip r:embed="rId2"/>
          <a:stretch>
            <a:fillRect/>
          </a:stretch>
        </p:blipFill>
        <p:spPr>
          <a:xfrm>
            <a:off x="0" y="0"/>
            <a:ext cx="8143900" cy="6858000"/>
          </a:xfrm>
          <a:prstGeom prst="rect">
            <a:avLst/>
          </a:prstGeom>
        </p:spPr>
      </p:pic>
      <p:sp>
        <p:nvSpPr>
          <p:cNvPr id="3" name="Text Placeholder 2"/>
          <p:cNvSpPr>
            <a:spLocks noGrp="1"/>
          </p:cNvSpPr>
          <p:nvPr>
            <p:ph type="body" idx="1"/>
          </p:nvPr>
        </p:nvSpPr>
        <p:spPr>
          <a:xfrm>
            <a:off x="214282" y="2428868"/>
            <a:ext cx="6786610" cy="4071966"/>
          </a:xfrm>
        </p:spPr>
        <p:txBody>
          <a:bodyPr>
            <a:noAutofit/>
          </a:bodyPr>
          <a:lstStyle/>
          <a:p>
            <a:pPr algn="just"/>
            <a:r>
              <a:rPr lang="en-US" sz="2800" dirty="0" smtClean="0">
                <a:solidFill>
                  <a:schemeClr val="bg1"/>
                </a:solidFill>
                <a:latin typeface="Lucida Handwriting" pitchFamily="66" charset="0"/>
              </a:rPr>
              <a:t>In the past, the people who lived on island changed them. On one island, local people cut down the trees to build boats. They used the boats to catch fish. When there was no more wood people died. Visitors who sailed to islands also changed them. For examples, ships </a:t>
            </a:r>
            <a:r>
              <a:rPr lang="en-US" sz="2800" dirty="0" smtClean="0">
                <a:solidFill>
                  <a:srgbClr val="FF0000"/>
                </a:solidFill>
                <a:latin typeface="Lucida Handwriting" pitchFamily="66" charset="0"/>
              </a:rPr>
              <a:t>introduced goats</a:t>
            </a:r>
            <a:r>
              <a:rPr lang="en-US" sz="2800" dirty="0" smtClean="0">
                <a:solidFill>
                  <a:schemeClr val="bg1"/>
                </a:solidFill>
                <a:latin typeface="Lucida Handwriting" pitchFamily="66" charset="0"/>
              </a:rPr>
              <a:t> which </a:t>
            </a:r>
            <a:r>
              <a:rPr lang="en-US" sz="2800" dirty="0" smtClean="0">
                <a:solidFill>
                  <a:srgbClr val="FF0000"/>
                </a:solidFill>
                <a:latin typeface="Lucida Handwriting" pitchFamily="66" charset="0"/>
              </a:rPr>
              <a:t>destroyed</a:t>
            </a:r>
            <a:r>
              <a:rPr lang="en-US" sz="2800" dirty="0" smtClean="0">
                <a:solidFill>
                  <a:schemeClr val="bg1"/>
                </a:solidFill>
                <a:latin typeface="Lucida Handwriting" pitchFamily="66" charset="0"/>
              </a:rPr>
              <a:t> </a:t>
            </a:r>
            <a:r>
              <a:rPr lang="en-US" sz="2800" dirty="0" smtClean="0">
                <a:solidFill>
                  <a:srgbClr val="FF0000"/>
                </a:solidFill>
                <a:latin typeface="Lucida Handwriting" pitchFamily="66" charset="0"/>
              </a:rPr>
              <a:t>native</a:t>
            </a:r>
            <a:r>
              <a:rPr lang="en-US" sz="2800" dirty="0" smtClean="0">
                <a:solidFill>
                  <a:schemeClr val="bg1"/>
                </a:solidFill>
                <a:latin typeface="Lucida Handwriting" pitchFamily="66" charset="0"/>
              </a:rPr>
              <a:t> plants and animals</a:t>
            </a:r>
            <a:r>
              <a:rPr lang="en-US" sz="2800" dirty="0" smtClean="0"/>
              <a:t>. </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786246" y="2428868"/>
            <a:ext cx="1143008" cy="743507"/>
          </a:xfrm>
        </p:spPr>
        <p:txBody>
          <a:bodyPr/>
          <a:lstStyle/>
          <a:p>
            <a:endParaRPr lang="en-US" dirty="0">
              <a:solidFill>
                <a:srgbClr val="00B050"/>
              </a:solidFill>
            </a:endParaRPr>
          </a:p>
        </p:txBody>
      </p:sp>
      <p:pic>
        <p:nvPicPr>
          <p:cNvPr id="6" name="Picture 5" descr="4a-Ometepe_Island-Concepcion_Volcano.jpg"/>
          <p:cNvPicPr>
            <a:picLocks noChangeAspect="1"/>
          </p:cNvPicPr>
          <p:nvPr/>
        </p:nvPicPr>
        <p:blipFill>
          <a:blip r:embed="rId2"/>
          <a:stretch>
            <a:fillRect/>
          </a:stretch>
        </p:blipFill>
        <p:spPr>
          <a:xfrm>
            <a:off x="0" y="0"/>
            <a:ext cx="8166825" cy="6858000"/>
          </a:xfrm>
          <a:prstGeom prst="rect">
            <a:avLst/>
          </a:prstGeom>
        </p:spPr>
      </p:pic>
      <p:sp>
        <p:nvSpPr>
          <p:cNvPr id="7" name="TextBox 6"/>
          <p:cNvSpPr txBox="1"/>
          <p:nvPr/>
        </p:nvSpPr>
        <p:spPr>
          <a:xfrm>
            <a:off x="285720" y="2428868"/>
            <a:ext cx="7643834" cy="4041756"/>
          </a:xfrm>
          <a:prstGeom prst="rect">
            <a:avLst/>
          </a:prstGeom>
          <a:noFill/>
        </p:spPr>
        <p:txBody>
          <a:bodyPr wrap="square" rtlCol="0">
            <a:spAutoFit/>
          </a:bodyPr>
          <a:lstStyle/>
          <a:p>
            <a:pPr algn="just" rtl="0"/>
            <a:r>
              <a:rPr lang="en-US" sz="2800" dirty="0" smtClean="0">
                <a:solidFill>
                  <a:schemeClr val="bg1"/>
                </a:solidFill>
                <a:latin typeface="Lucida Handwriting" pitchFamily="66" charset="0"/>
              </a:rPr>
              <a:t>These days many of the animals that are found on islands are in danger. Of all the birds  which became </a:t>
            </a:r>
            <a:r>
              <a:rPr lang="en-US" sz="2800" dirty="0" smtClean="0">
                <a:solidFill>
                  <a:srgbClr val="FF0000"/>
                </a:solidFill>
                <a:latin typeface="Lucida Handwriting" pitchFamily="66" charset="0"/>
              </a:rPr>
              <a:t>extinct</a:t>
            </a:r>
            <a:r>
              <a:rPr lang="en-US" sz="2800" dirty="0" smtClean="0">
                <a:solidFill>
                  <a:schemeClr val="bg1"/>
                </a:solidFill>
                <a:latin typeface="Lucida Handwriting" pitchFamily="66" charset="0"/>
              </a:rPr>
              <a:t> in the last 200 years, most lived on islands. </a:t>
            </a:r>
            <a:r>
              <a:rPr lang="en-US" sz="2800" dirty="0" smtClean="0">
                <a:solidFill>
                  <a:schemeClr val="bg1"/>
                </a:solidFill>
                <a:latin typeface="Lucida Handwriting" pitchFamily="66" charset="0"/>
                <a:hlinkClick r:id="rId3" action="ppaction://hlinksldjump"/>
              </a:rPr>
              <a:t>The orang-utan </a:t>
            </a:r>
            <a:r>
              <a:rPr lang="en-US" sz="2800" dirty="0" smtClean="0">
                <a:solidFill>
                  <a:schemeClr val="bg1"/>
                </a:solidFill>
                <a:latin typeface="Lucida Handwriting" pitchFamily="66" charset="0"/>
              </a:rPr>
              <a:t>lives in the </a:t>
            </a:r>
            <a:r>
              <a:rPr lang="en-US" sz="2800" dirty="0" smtClean="0">
                <a:solidFill>
                  <a:srgbClr val="FF0000"/>
                </a:solidFill>
                <a:latin typeface="Lucida Handwriting" pitchFamily="66" charset="0"/>
              </a:rPr>
              <a:t>rainforests</a:t>
            </a:r>
            <a:r>
              <a:rPr lang="en-US" sz="2800" dirty="0" smtClean="0">
                <a:solidFill>
                  <a:schemeClr val="bg1"/>
                </a:solidFill>
                <a:latin typeface="Lucida Handwriting" pitchFamily="66" charset="0"/>
              </a:rPr>
              <a:t> of Borneo and Sumatra in the Far east, where people are cutting down the forests and destroying their home.</a:t>
            </a:r>
            <a:endParaRPr lang="en-US" sz="2800" dirty="0">
              <a:solidFill>
                <a:schemeClr val="bg1"/>
              </a:solidFill>
              <a:latin typeface="Lucida Handwriting" pitchFamily="66"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orangutan-pi.jpg"/>
          <p:cNvPicPr>
            <a:picLocks noChangeAspect="1"/>
          </p:cNvPicPr>
          <p:nvPr/>
        </p:nvPicPr>
        <p:blipFill>
          <a:blip r:embed="rId2"/>
          <a:stretch>
            <a:fillRect/>
          </a:stretch>
        </p:blipFill>
        <p:spPr>
          <a:xfrm>
            <a:off x="0" y="0"/>
            <a:ext cx="4286248" cy="6858000"/>
          </a:xfrm>
          <a:prstGeom prst="rect">
            <a:avLst/>
          </a:prstGeom>
        </p:spPr>
      </p:pic>
      <p:pic>
        <p:nvPicPr>
          <p:cNvPr id="5" name="Picture 4" descr="orang-utan-bukit-lawang.jpg"/>
          <p:cNvPicPr>
            <a:picLocks noChangeAspect="1"/>
          </p:cNvPicPr>
          <p:nvPr/>
        </p:nvPicPr>
        <p:blipFill>
          <a:blip r:embed="rId3"/>
          <a:stretch>
            <a:fillRect/>
          </a:stretch>
        </p:blipFill>
        <p:spPr>
          <a:xfrm rot="968716">
            <a:off x="4786314" y="928670"/>
            <a:ext cx="2540000" cy="17729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Rectangle 5"/>
          <p:cNvSpPr/>
          <p:nvPr/>
        </p:nvSpPr>
        <p:spPr>
          <a:xfrm>
            <a:off x="3929058" y="4572008"/>
            <a:ext cx="4214841" cy="1754326"/>
          </a:xfrm>
          <a:prstGeom prst="rect">
            <a:avLst/>
          </a:prstGeom>
          <a:noFill/>
        </p:spPr>
        <p:txBody>
          <a:bodyPr wrap="square" lIns="91440" tIns="45720" rIns="91440" bIns="45720">
            <a:spAutoFit/>
          </a:bodyPr>
          <a:lstStyle/>
          <a:p>
            <a:pPr algn="ctr"/>
            <a:r>
              <a:rPr lang="en-US" sz="5400" b="1" cap="none" spc="0" dirty="0" smtClean="0">
                <a:ln w="10541" cmpd="sng">
                  <a:noFill/>
                  <a:prstDash val="solid"/>
                </a:ln>
                <a:blipFill>
                  <a:blip r:embed="rId4"/>
                  <a:tile tx="0" ty="0" sx="100000" sy="100000" flip="none" algn="tl"/>
                </a:blipFill>
                <a:effectLst/>
              </a:rPr>
              <a:t>ORANG-UTAN</a:t>
            </a:r>
            <a:endParaRPr lang="en-US" sz="5400" b="1" cap="none" spc="0" dirty="0">
              <a:ln w="10541" cmpd="sng">
                <a:noFill/>
                <a:prstDash val="solid"/>
              </a:ln>
              <a:blipFill>
                <a:blip r:embed="rId4"/>
                <a:tile tx="0" ty="0" sx="100000" sy="100000" flip="none" algn="tl"/>
              </a:blipFill>
              <a:effectLst/>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251572"/>
          </a:xfrm>
        </p:spPr>
        <p:txBody>
          <a:bodyPr/>
          <a:lstStyle/>
          <a:p>
            <a:r>
              <a:rPr lang="en-US" dirty="0" smtClean="0">
                <a:blipFill>
                  <a:blip r:embed="rId2"/>
                  <a:stretch>
                    <a:fillRect/>
                  </a:stretch>
                </a:blipFill>
                <a:latin typeface="Jokerman" pitchFamily="82" charset="0"/>
              </a:rPr>
              <a:t>MADE WITH LOVE BY</a:t>
            </a:r>
            <a:endParaRPr lang="en-US" dirty="0">
              <a:blipFill>
                <a:blip r:embed="rId2"/>
                <a:stretch>
                  <a:fillRect/>
                </a:stretch>
              </a:blipFill>
              <a:latin typeface="Jokerman" pitchFamily="82" charset="0"/>
            </a:endParaRPr>
          </a:p>
        </p:txBody>
      </p:sp>
      <p:pic>
        <p:nvPicPr>
          <p:cNvPr id="3" name="Picture 2" descr="6FZCABJQPKWCA56PXRICAIKIHPZCAPMDSL7CASOKHVSCABOY78KCAVTK1DWCALJFGAUCAO803V5CAN2FTY5CAPOSZKACAQ7SQ27CAM7WT7DCAAHQCGTCAQ90M1YCAB4OYN6CACQXYMZCAVP5Y6NCA6U5VNL.jpg"/>
          <p:cNvPicPr>
            <a:picLocks noChangeAspect="1"/>
          </p:cNvPicPr>
          <p:nvPr/>
        </p:nvPicPr>
        <p:blipFill>
          <a:blip r:embed="rId3"/>
          <a:stretch>
            <a:fillRect/>
          </a:stretch>
        </p:blipFill>
        <p:spPr>
          <a:xfrm>
            <a:off x="1071538" y="2357430"/>
            <a:ext cx="5857916" cy="3857628"/>
          </a:xfrm>
          <a:prstGeom prst="rect">
            <a:avLst/>
          </a:prstGeom>
        </p:spPr>
      </p:pic>
      <p:sp>
        <p:nvSpPr>
          <p:cNvPr id="5" name="TextBox 4"/>
          <p:cNvSpPr txBox="1"/>
          <p:nvPr/>
        </p:nvSpPr>
        <p:spPr>
          <a:xfrm>
            <a:off x="428596" y="3000372"/>
            <a:ext cx="2071702" cy="830997"/>
          </a:xfrm>
          <a:prstGeom prst="rect">
            <a:avLst/>
          </a:prstGeom>
          <a:noFill/>
        </p:spPr>
        <p:txBody>
          <a:bodyPr wrap="square" rtlCol="0">
            <a:spAutoFit/>
          </a:bodyPr>
          <a:lstStyle/>
          <a:p>
            <a:r>
              <a:rPr lang="en-US" sz="2400" dirty="0" smtClean="0">
                <a:solidFill>
                  <a:schemeClr val="accent6">
                    <a:lumMod val="40000"/>
                    <a:lumOff val="60000"/>
                  </a:schemeClr>
                </a:solidFill>
                <a:latin typeface="Snap ITC" pitchFamily="82" charset="0"/>
              </a:rPr>
              <a:t>ZEINAB KA7LA</a:t>
            </a:r>
            <a:endParaRPr lang="en-US" sz="2400" dirty="0">
              <a:solidFill>
                <a:schemeClr val="accent6">
                  <a:lumMod val="40000"/>
                  <a:lumOff val="60000"/>
                </a:schemeClr>
              </a:solidFill>
              <a:latin typeface="Snap ITC" pitchFamily="82" charset="0"/>
            </a:endParaRPr>
          </a:p>
        </p:txBody>
      </p:sp>
      <p:sp>
        <p:nvSpPr>
          <p:cNvPr id="6" name="TextBox 5"/>
          <p:cNvSpPr txBox="1"/>
          <p:nvPr/>
        </p:nvSpPr>
        <p:spPr>
          <a:xfrm>
            <a:off x="5929322" y="2000240"/>
            <a:ext cx="2071702" cy="830997"/>
          </a:xfrm>
          <a:prstGeom prst="rect">
            <a:avLst/>
          </a:prstGeom>
          <a:noFill/>
        </p:spPr>
        <p:txBody>
          <a:bodyPr wrap="square" rtlCol="0">
            <a:spAutoFit/>
          </a:bodyPr>
          <a:lstStyle/>
          <a:p>
            <a:r>
              <a:rPr lang="en-US" sz="2400" dirty="0" smtClean="0">
                <a:solidFill>
                  <a:schemeClr val="accent6">
                    <a:lumMod val="40000"/>
                    <a:lumOff val="60000"/>
                  </a:schemeClr>
                </a:solidFill>
                <a:latin typeface="Snap ITC" pitchFamily="82" charset="0"/>
              </a:rPr>
              <a:t>ELISAR SAL7A</a:t>
            </a:r>
            <a:endParaRPr lang="en-US" sz="2400" dirty="0">
              <a:solidFill>
                <a:schemeClr val="accent6">
                  <a:lumMod val="40000"/>
                  <a:lumOff val="60000"/>
                </a:schemeClr>
              </a:solidFill>
              <a:latin typeface="Snap ITC" pitchFamily="82"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Custom 2">
      <a:dk1>
        <a:sysClr val="windowText" lastClr="000000"/>
      </a:dk1>
      <a:lt1>
        <a:sysClr val="window" lastClr="FFFFFF"/>
      </a:lt1>
      <a:dk2>
        <a:srgbClr val="0282B5"/>
      </a:dk2>
      <a:lt2>
        <a:srgbClr val="D2D2D2"/>
      </a:lt2>
      <a:accent1>
        <a:srgbClr val="73D6FD"/>
      </a:accent1>
      <a:accent2>
        <a:srgbClr val="0192CD"/>
      </a:accent2>
      <a:accent3>
        <a:srgbClr val="4B98FF"/>
      </a:accent3>
      <a:accent4>
        <a:srgbClr val="73D6FD"/>
      </a:accent4>
      <a:accent5>
        <a:srgbClr val="005BD3"/>
      </a:accent5>
      <a:accent6>
        <a:srgbClr val="00349E"/>
      </a:accent6>
      <a:hlink>
        <a:srgbClr val="17BBFD"/>
      </a:hlink>
      <a:folHlink>
        <a:srgbClr val="73D6FD"/>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279</TotalTime>
  <Words>373</Words>
  <PresentationFormat>عرض على الشاشة (3:4)‏</PresentationFormat>
  <Paragraphs>18</Paragraphs>
  <Slides>12</Slides>
  <Notes>0</Notes>
  <HiddenSlides>2</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Opulent</vt:lpstr>
      <vt:lpstr>The environment</vt:lpstr>
      <vt:lpstr>الشريحة 2</vt:lpstr>
      <vt:lpstr>الشريحة 3</vt:lpstr>
      <vt:lpstr>الشريحة 4</vt:lpstr>
      <vt:lpstr>الشريحة 5</vt:lpstr>
      <vt:lpstr>Hawaii….</vt:lpstr>
      <vt:lpstr>الشريحة 7</vt:lpstr>
      <vt:lpstr>الشريحة 8</vt:lpstr>
      <vt:lpstr>الشريحة 9</vt:lpstr>
      <vt:lpstr>الشريحة 10</vt:lpstr>
      <vt:lpstr>الشريحة 11</vt:lpstr>
      <vt:lpstr>MADE WITH LOVE BY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Simo</dc:creator>
  <cp:lastModifiedBy>aYa</cp:lastModifiedBy>
  <cp:revision>30</cp:revision>
  <dcterms:created xsi:type="dcterms:W3CDTF">2011-01-29T20:58:13Z</dcterms:created>
  <dcterms:modified xsi:type="dcterms:W3CDTF">2011-02-24T15:16:03Z</dcterms:modified>
</cp:coreProperties>
</file>