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media/audio2" ContentType="audio/x-wav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media/audio1" ContentType="audio/x-wav"/>
  <Override PartName="/ppt/media/audio6" ContentType="audio/x-wav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media/audio5" ContentType="audio/x-wav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media/audio4" ContentType="audio/x-wav"/>
  <Override PartName="/ppt/slideLayouts/slideLayout10.xml" ContentType="application/vnd.openxmlformats-officedocument.presentationml.slideLayout+xml"/>
  <Override PartName="/ppt/media/audio8" ContentType="audio/x-wav"/>
  <Override PartName="/ppt/media/audio3" ContentType="audio/x-wav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media/audio7" ContentType="audio/x-wav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32" r:id="rId1"/>
  </p:sldMasterIdLst>
  <p:notesMasterIdLst>
    <p:notesMasterId r:id="rId14"/>
  </p:notesMasterIdLst>
  <p:sldIdLst>
    <p:sldId id="256" r:id="rId2"/>
    <p:sldId id="269" r:id="rId3"/>
    <p:sldId id="258" r:id="rId4"/>
    <p:sldId id="259" r:id="rId5"/>
    <p:sldId id="260" r:id="rId6"/>
    <p:sldId id="268" r:id="rId7"/>
    <p:sldId id="261" r:id="rId8"/>
    <p:sldId id="264" r:id="rId9"/>
    <p:sldId id="262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4380"/>
    <p:restoredTop sz="94660"/>
  </p:normalViewPr>
  <p:slideViewPr>
    <p:cSldViewPr>
      <p:cViewPr varScale="1">
        <p:scale>
          <a:sx n="37" d="100"/>
          <a:sy n="37" d="100"/>
        </p:scale>
        <p:origin x="-142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BC7C3FAE-7E47-42ED-8C5D-611E236E6475}" type="datetimeFigureOut">
              <a:rPr lang="ar-SA" smtClean="0"/>
              <a:pPr/>
              <a:t>16/01/1432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8FEA6316-030A-4C06-9879-A4C8ABB5D30A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EA6316-030A-4C06-9879-A4C8ABB5D30A}" type="slidenum">
              <a:rPr lang="ar-SA" smtClean="0"/>
              <a:pPr/>
              <a:t>1</a:t>
            </a:fld>
            <a:endParaRPr lang="ar-S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EA6316-030A-4C06-9879-A4C8ABB5D30A}" type="slidenum">
              <a:rPr lang="ar-SA" smtClean="0"/>
              <a:pPr/>
              <a:t>2</a:t>
            </a:fld>
            <a:endParaRPr lang="ar-SA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BB91C1-5F4F-49F1-A6C9-27AF8C9D2EDA}" type="slidenum">
              <a:rPr lang="ar-SA" smtClean="0"/>
              <a:pPr/>
              <a:t>3</a:t>
            </a:fld>
            <a:endParaRPr lang="ar-S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742F8-954A-4737-9ED1-983AAC68CF8B}" type="datetimeFigureOut">
              <a:rPr lang="ar-SA" smtClean="0"/>
              <a:pPr/>
              <a:t>16/01/1432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21267-3CC6-4E68-9EB9-C8B4C8EF0CB1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742F8-954A-4737-9ED1-983AAC68CF8B}" type="datetimeFigureOut">
              <a:rPr lang="ar-SA" smtClean="0"/>
              <a:pPr/>
              <a:t>16/01/1432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21267-3CC6-4E68-9EB9-C8B4C8EF0CB1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742F8-954A-4737-9ED1-983AAC68CF8B}" type="datetimeFigureOut">
              <a:rPr lang="ar-SA" smtClean="0"/>
              <a:pPr/>
              <a:t>16/01/1432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21267-3CC6-4E68-9EB9-C8B4C8EF0CB1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742F8-954A-4737-9ED1-983AAC68CF8B}" type="datetimeFigureOut">
              <a:rPr lang="ar-SA" smtClean="0"/>
              <a:pPr/>
              <a:t>16/01/1432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21267-3CC6-4E68-9EB9-C8B4C8EF0CB1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742F8-954A-4737-9ED1-983AAC68CF8B}" type="datetimeFigureOut">
              <a:rPr lang="ar-SA" smtClean="0"/>
              <a:pPr/>
              <a:t>16/01/1432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21267-3CC6-4E68-9EB9-C8B4C8EF0CB1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742F8-954A-4737-9ED1-983AAC68CF8B}" type="datetimeFigureOut">
              <a:rPr lang="ar-SA" smtClean="0"/>
              <a:pPr/>
              <a:t>16/01/1432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21267-3CC6-4E68-9EB9-C8B4C8EF0CB1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742F8-954A-4737-9ED1-983AAC68CF8B}" type="datetimeFigureOut">
              <a:rPr lang="ar-SA" smtClean="0"/>
              <a:pPr/>
              <a:t>16/01/1432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21267-3CC6-4E68-9EB9-C8B4C8EF0CB1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742F8-954A-4737-9ED1-983AAC68CF8B}" type="datetimeFigureOut">
              <a:rPr lang="ar-SA" smtClean="0"/>
              <a:pPr/>
              <a:t>16/01/1432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21267-3CC6-4E68-9EB9-C8B4C8EF0CB1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742F8-954A-4737-9ED1-983AAC68CF8B}" type="datetimeFigureOut">
              <a:rPr lang="ar-SA" smtClean="0"/>
              <a:pPr/>
              <a:t>16/01/1432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21267-3CC6-4E68-9EB9-C8B4C8EF0CB1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742F8-954A-4737-9ED1-983AAC68CF8B}" type="datetimeFigureOut">
              <a:rPr lang="ar-SA" smtClean="0"/>
              <a:pPr/>
              <a:t>16/01/1432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21267-3CC6-4E68-9EB9-C8B4C8EF0CB1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742F8-954A-4737-9ED1-983AAC68CF8B}" type="datetimeFigureOut">
              <a:rPr lang="ar-SA" smtClean="0"/>
              <a:pPr/>
              <a:t>16/01/1432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21267-3CC6-4E68-9EB9-C8B4C8EF0CB1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2742F8-954A-4737-9ED1-983AAC68CF8B}" type="datetimeFigureOut">
              <a:rPr lang="ar-SA" smtClean="0"/>
              <a:pPr/>
              <a:t>16/01/1432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B21267-3CC6-4E68-9EB9-C8B4C8EF0CB1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Documents%20and%20Settings\All%20Users\Documents\My%20Music\Sample%20Music\New%20Stories%20(Highway%20Blues).wma" TargetMode="Externa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slide" Target="slide6.xml"/><Relationship Id="rId4" Type="http://schemas.openxmlformats.org/officeDocument/2006/relationships/slide" Target="slide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2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slide" Target="slide4.xml"/><Relationship Id="rId5" Type="http://schemas.openxmlformats.org/officeDocument/2006/relationships/slide" Target="slide2.xml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3"/><Relationship Id="rId1" Type="http://schemas.openxmlformats.org/officeDocument/2006/relationships/slideLayout" Target="../slideLayouts/slideLayout7.xml"/><Relationship Id="rId5" Type="http://schemas.openxmlformats.org/officeDocument/2006/relationships/slide" Target="slide5.xml"/><Relationship Id="rId4" Type="http://schemas.openxmlformats.org/officeDocument/2006/relationships/slide" Target="slid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audio" Target="../media/audio4"/><Relationship Id="rId1" Type="http://schemas.openxmlformats.org/officeDocument/2006/relationships/slideLayout" Target="../slideLayouts/slideLayout7.xml"/><Relationship Id="rId6" Type="http://schemas.openxmlformats.org/officeDocument/2006/relationships/slide" Target="slide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5"/><Relationship Id="rId7" Type="http://schemas.openxmlformats.org/officeDocument/2006/relationships/slide" Target="slide7.xml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Users\Public\Music\Sample%20Music\Sleep%20Away.mp3" TargetMode="External"/><Relationship Id="rId6" Type="http://schemas.openxmlformats.org/officeDocument/2006/relationships/slide" Target="slide2.xml"/><Relationship Id="rId5" Type="http://schemas.openxmlformats.org/officeDocument/2006/relationships/image" Target="../media/image7.png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ISP" TargetMode="External"/><Relationship Id="rId2" Type="http://schemas.openxmlformats.org/officeDocument/2006/relationships/audio" Target="../media/audio6"/><Relationship Id="rId1" Type="http://schemas.openxmlformats.org/officeDocument/2006/relationships/slideLayout" Target="../slideLayouts/slideLayout7.xml"/><Relationship Id="rId5" Type="http://schemas.openxmlformats.org/officeDocument/2006/relationships/slide" Target="slide8.xml"/><Relationship Id="rId4" Type="http://schemas.openxmlformats.org/officeDocument/2006/relationships/slide" Target="slid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slide" Target="slide9.xml"/><Relationship Id="rId2" Type="http://schemas.openxmlformats.org/officeDocument/2006/relationships/audio" Target="../media/audio7"/><Relationship Id="rId1" Type="http://schemas.openxmlformats.org/officeDocument/2006/relationships/slideLayout" Target="../slideLayouts/slideLayout7.xml"/><Relationship Id="rId6" Type="http://schemas.openxmlformats.org/officeDocument/2006/relationships/slide" Target="slide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audio" Target="../media/audio2"/><Relationship Id="rId1" Type="http://schemas.openxmlformats.org/officeDocument/2006/relationships/slideLayout" Target="../slideLayouts/slideLayout7.xml"/><Relationship Id="rId5" Type="http://schemas.openxmlformats.org/officeDocument/2006/relationships/slide" Target="slide2.xml"/><Relationship Id="rId4" Type="http://schemas.openxmlformats.org/officeDocument/2006/relationships/slide" Target="slide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audio" Target="../media/audio8"/><Relationship Id="rId1" Type="http://schemas.openxmlformats.org/officeDocument/2006/relationships/slideLayout" Target="../slideLayouts/slideLayout7.xml"/><Relationship Id="rId5" Type="http://schemas.openxmlformats.org/officeDocument/2006/relationships/slide" Target="slide2.xml"/><Relationship Id="rId4" Type="http://schemas.openxmlformats.org/officeDocument/2006/relationships/slide" Target="slide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audio" Target="../media/audio1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audio" Target="../media/audio2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68000">
              <a:schemeClr val="accent2">
                <a:lumMod val="20000"/>
                <a:lumOff val="80000"/>
              </a:schemeClr>
            </a:gs>
            <a:gs pos="8000">
              <a:srgbClr val="83A7C3"/>
            </a:gs>
            <a:gs pos="13000">
              <a:srgbClr val="768FB9"/>
            </a:gs>
            <a:gs pos="45000">
              <a:schemeClr val="bg2"/>
            </a:gs>
            <a:gs pos="61000">
              <a:schemeClr val="bg1"/>
            </a:gs>
            <a:gs pos="83000">
              <a:schemeClr val="bg1"/>
            </a:gs>
            <a:gs pos="55000">
              <a:schemeClr val="accent2">
                <a:lumMod val="75000"/>
                <a:alpha val="84000"/>
              </a:schemeClr>
            </a:gs>
            <a:gs pos="71001">
              <a:srgbClr val="C0524E"/>
            </a:gs>
            <a:gs pos="94000">
              <a:srgbClr val="EBDAD4"/>
            </a:gs>
            <a:gs pos="100000">
              <a:srgbClr val="55261C"/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3571868" y="285728"/>
            <a:ext cx="528641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Y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  <a:reflection blurRad="6350" stA="50000" endA="300" endPos="50000" dist="29997" dir="5400000" sy="-100000" algn="bl" rotWithShape="0"/>
                </a:effectLst>
              </a:rPr>
              <a:t>عصر الاتصالات</a:t>
            </a:r>
            <a:endParaRPr lang="ar-SA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glow rad="63500">
                  <a:schemeClr val="accent2">
                    <a:satMod val="175000"/>
                    <a:alpha val="40000"/>
                  </a:schemeClr>
                </a:glow>
                <a:outerShdw blurRad="50800" algn="tl" rotWithShape="0">
                  <a:srgbClr val="000000"/>
                </a:outerShdw>
                <a:reflection blurRad="6350" stA="50000" endA="300" endPos="50000" dist="29997" dir="5400000" sy="-100000" algn="bl" rotWithShape="0"/>
              </a:effectLst>
            </a:endParaRPr>
          </a:p>
        </p:txBody>
      </p:sp>
      <p:sp>
        <p:nvSpPr>
          <p:cNvPr id="3" name="مستطيل 2"/>
          <p:cNvSpPr/>
          <p:nvPr/>
        </p:nvSpPr>
        <p:spPr>
          <a:xfrm>
            <a:off x="4500562" y="1643050"/>
            <a:ext cx="3557384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Y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إعداد الطالبات:</a:t>
            </a:r>
          </a:p>
          <a:p>
            <a:pPr algn="ctr"/>
            <a:endParaRPr lang="ar-SA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4" name="مستطيل 3"/>
          <p:cNvSpPr/>
          <p:nvPr/>
        </p:nvSpPr>
        <p:spPr>
          <a:xfrm>
            <a:off x="4714876" y="3000372"/>
            <a:ext cx="338906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Y" sz="54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نور المحاسنة </a:t>
            </a:r>
            <a:endParaRPr lang="ar-SA" sz="5400" b="1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5" name="مستطيل 4"/>
          <p:cNvSpPr/>
          <p:nvPr/>
        </p:nvSpPr>
        <p:spPr>
          <a:xfrm>
            <a:off x="785786" y="2857496"/>
            <a:ext cx="2864887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ar-SY" sz="5400" b="1" dirty="0" err="1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مروة</a:t>
            </a:r>
            <a:r>
              <a:rPr lang="ar-SY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ar-SY" sz="5400" b="1" dirty="0" err="1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بكورة</a:t>
            </a:r>
            <a:endParaRPr lang="ar-SA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مستطيل 5"/>
          <p:cNvSpPr/>
          <p:nvPr/>
        </p:nvSpPr>
        <p:spPr>
          <a:xfrm>
            <a:off x="785786" y="4214818"/>
            <a:ext cx="271099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Y" sz="54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لين النجدي</a:t>
            </a:r>
            <a:endParaRPr lang="ar-SA" sz="5400" b="1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7" name="مستطيل 6"/>
          <p:cNvSpPr/>
          <p:nvPr/>
        </p:nvSpPr>
        <p:spPr>
          <a:xfrm>
            <a:off x="5214942" y="4143380"/>
            <a:ext cx="238879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Y" sz="54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آلاء شورا</a:t>
            </a:r>
            <a:endParaRPr lang="ar-SA" sz="54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8" name="مستطيل 7"/>
          <p:cNvSpPr/>
          <p:nvPr/>
        </p:nvSpPr>
        <p:spPr>
          <a:xfrm>
            <a:off x="5429256" y="5357826"/>
            <a:ext cx="212590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Y" sz="54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نوّار </a:t>
            </a:r>
            <a:r>
              <a:rPr lang="ar-SY" sz="5400" b="1" dirty="0" err="1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لميا</a:t>
            </a:r>
            <a:endParaRPr lang="ar-SA" sz="5400" b="1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9" name="مستطيل 8"/>
          <p:cNvSpPr/>
          <p:nvPr/>
        </p:nvSpPr>
        <p:spPr>
          <a:xfrm>
            <a:off x="928662" y="5429264"/>
            <a:ext cx="271260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Y" sz="54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نبال فرحات</a:t>
            </a:r>
            <a:endParaRPr lang="ar-SA" sz="54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pic>
        <p:nvPicPr>
          <p:cNvPr id="10" name="New Stories (Highway Blues).wma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email"/>
          <a:stretch>
            <a:fillRect/>
          </a:stretch>
        </p:blipFill>
        <p:spPr>
          <a:xfrm>
            <a:off x="285720" y="6000768"/>
            <a:ext cx="304800" cy="304800"/>
          </a:xfrm>
          <a:prstGeom prst="rect">
            <a:avLst/>
          </a:prstGeom>
        </p:spPr>
      </p:pic>
      <p:sp>
        <p:nvSpPr>
          <p:cNvPr id="11" name="مربع نص 10"/>
          <p:cNvSpPr txBox="1"/>
          <p:nvPr/>
        </p:nvSpPr>
        <p:spPr>
          <a:xfrm>
            <a:off x="285720" y="214290"/>
            <a:ext cx="2214578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Y" sz="3200" b="1" dirty="0" smtClean="0"/>
              <a:t>عاشر /أولى</a:t>
            </a:r>
            <a:endParaRPr lang="ar-SA" sz="3200" b="1" dirty="0"/>
          </a:p>
        </p:txBody>
      </p:sp>
      <p:sp>
        <p:nvSpPr>
          <p:cNvPr id="12" name="زر إجراء: مخصص 11">
            <a:hlinkClick r:id="" action="ppaction://hlinkshowjump?jump=nextslide" highlightClick="1"/>
          </p:cNvPr>
          <p:cNvSpPr/>
          <p:nvPr/>
        </p:nvSpPr>
        <p:spPr>
          <a:xfrm>
            <a:off x="1142976" y="1500174"/>
            <a:ext cx="1000132" cy="571504"/>
          </a:xfrm>
          <a:prstGeom prst="actionButtonBlank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Y" sz="2400" b="1" dirty="0" smtClean="0"/>
              <a:t>دخول</a:t>
            </a:r>
            <a:endParaRPr lang="ar-SA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3714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77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770" decel="100000"/>
                                        <p:tgtEl>
                                          <p:spTgt spid="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4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6" presetID="5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925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1925" decel="100000"/>
                                        <p:tgtEl>
                                          <p:spTgt spid="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0" dur="3075" accel="100000" fill="hold">
                                          <p:stCondLst>
                                            <p:cond delay="192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1" dur="1925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2" dur="3075" accel="100000" fill="hold">
                                          <p:stCondLst>
                                            <p:cond delay="192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3" dur="1925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4" dur="3075" accel="100000" fill="hold">
                                          <p:stCondLst>
                                            <p:cond delay="192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5" presetID="25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500" accel="50000" fill="hold">
                                          <p:stCondLst>
                                            <p:cond delay="2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0" accel="50000" fill="hold">
                                          <p:stCondLst>
                                            <p:cond delay="2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500" accel="50000" fill="hold">
                                          <p:stCondLst>
                                            <p:cond delay="2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0" accel="50000" fill="hold">
                                          <p:stCondLst>
                                            <p:cond delay="2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7" dur="5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50" dur="5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5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2" grpId="0"/>
      <p:bldP spid="3" grpId="1"/>
      <p:bldP spid="4" grpId="1"/>
      <p:bldP spid="5" grpId="0"/>
      <p:bldP spid="6" grpId="1"/>
      <p:bldP spid="7" grpId="1"/>
      <p:bldP spid="8" grpId="0"/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68000">
              <a:schemeClr val="accent2">
                <a:lumMod val="20000"/>
                <a:lumOff val="80000"/>
              </a:schemeClr>
            </a:gs>
            <a:gs pos="8000">
              <a:srgbClr val="83A7C3"/>
            </a:gs>
            <a:gs pos="13000">
              <a:srgbClr val="768FB9"/>
            </a:gs>
            <a:gs pos="45000">
              <a:schemeClr val="bg2"/>
            </a:gs>
            <a:gs pos="61000">
              <a:schemeClr val="bg1"/>
            </a:gs>
            <a:gs pos="83000">
              <a:schemeClr val="bg1"/>
            </a:gs>
            <a:gs pos="55000">
              <a:schemeClr val="accent2">
                <a:lumMod val="75000"/>
                <a:alpha val="84000"/>
              </a:schemeClr>
            </a:gs>
            <a:gs pos="71001">
              <a:srgbClr val="C0524E"/>
            </a:gs>
            <a:gs pos="94000">
              <a:srgbClr val="EBDAD4"/>
            </a:gs>
            <a:gs pos="100000">
              <a:srgbClr val="55261C"/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WordArt 6">
            <a:hlinkClick r:id="rId4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4786314" y="2214554"/>
            <a:ext cx="3143272" cy="172402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isometricOffAxis2Left"/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ar-SA" sz="3600" b="1" kern="10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Arial Black"/>
              </a:rPr>
              <a:t>الوايرلس</a:t>
            </a:r>
            <a:endParaRPr lang="ar-SA" sz="3600" b="1" kern="10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Arial Black"/>
            </a:endParaRPr>
          </a:p>
          <a:p>
            <a:pPr algn="ctr"/>
            <a:r>
              <a:rPr lang="en-US" sz="3600" b="1" kern="10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Arial Black"/>
              </a:rPr>
              <a:t>wireless</a:t>
            </a:r>
            <a:endParaRPr lang="ar-SA" sz="3600" b="1" kern="10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Arial Black"/>
            </a:endParaRPr>
          </a:p>
        </p:txBody>
      </p:sp>
      <p:sp>
        <p:nvSpPr>
          <p:cNvPr id="13" name="عنوان 6">
            <a:hlinkClick r:id="rId5" action="ppaction://hlinksldjump"/>
          </p:cNvPr>
          <p:cNvSpPr txBox="1">
            <a:spLocks/>
          </p:cNvSpPr>
          <p:nvPr/>
        </p:nvSpPr>
        <p:spPr>
          <a:xfrm>
            <a:off x="1571604" y="3000372"/>
            <a:ext cx="2071702" cy="1000132"/>
          </a:xfrm>
          <a:prstGeom prst="rect">
            <a:avLst/>
          </a:prstGeom>
        </p:spPr>
        <p:txBody>
          <a:bodyPr>
            <a:prstTxWarp prst="textCanDown">
              <a:avLst/>
            </a:prstTxWarp>
            <a:noAutofit/>
            <a:scene3d>
              <a:camera prst="isometricOffAxis1Right"/>
              <a:lightRig rig="threePt" dir="t"/>
            </a:scene3d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all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6350" stA="60000" endA="900" endPos="60000" dist="29997" dir="5400000" sy="-100000" algn="bl" rotWithShape="0"/>
                </a:effectLst>
                <a:uLnTx/>
                <a:uFillTx/>
                <a:latin typeface="Lucida Calligraphy" pitchFamily="66" charset="0"/>
                <a:ea typeface="+mj-ea"/>
                <a:cs typeface="+mj-cs"/>
              </a:rPr>
              <a:t>ISP </a:t>
            </a:r>
            <a:endParaRPr kumimoji="0" lang="en-US" sz="4400" b="1" i="0" u="none" strike="noStrike" kern="1200" cap="all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6350" stA="60000" endA="900" endPos="60000" dist="29997" dir="5400000" sy="-100000" algn="bl" rotWithShape="0"/>
              </a:effectLst>
              <a:uLnTx/>
              <a:uFillTx/>
              <a:latin typeface="Lucida Calligraphy" pitchFamily="66" charset="0"/>
              <a:ea typeface="+mj-ea"/>
              <a:cs typeface="+mj-cs"/>
            </a:endParaRPr>
          </a:p>
        </p:txBody>
      </p:sp>
    </p:spTree>
  </p:cSld>
  <p:clrMapOvr>
    <a:masterClrMapping/>
  </p:clrMapOvr>
  <p:transition>
    <p:sndAc>
      <p:stSnd>
        <p:snd r:embed="rId3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5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70" decel="100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770" decel="100000"/>
                                        <p:tgtEl>
                                          <p:spTgt spid="1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6" dur="77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8" dur="77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3851275" y="2997200"/>
            <a:ext cx="4787900" cy="4637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ar-SA" sz="2800" b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</a:rPr>
              <a:t>الوايرلس</a:t>
            </a:r>
            <a:r>
              <a:rPr lang="ar-SA" sz="2800" b="1" dirty="0">
                <a:solidFill>
                  <a:schemeClr val="tx2"/>
                </a:solidFill>
                <a:latin typeface="Arial" pitchFamily="34" charset="0"/>
              </a:rPr>
              <a:t> </a:t>
            </a:r>
            <a:r>
              <a:rPr lang="ar-SA" sz="2800" b="1" dirty="0">
                <a:latin typeface="Arial" pitchFamily="34" charset="0"/>
              </a:rPr>
              <a:t>هو عبارة عن اقتران يكون </a:t>
            </a:r>
          </a:p>
          <a:p>
            <a:r>
              <a:rPr lang="ar-SA" sz="2800" b="1" dirty="0">
                <a:latin typeface="Arial" pitchFamily="34" charset="0"/>
              </a:rPr>
              <a:t>بينك وبين طابعة أو جهاز مودم للدخول</a:t>
            </a:r>
          </a:p>
          <a:p>
            <a:r>
              <a:rPr lang="ar-SA" sz="2800" b="1" dirty="0">
                <a:latin typeface="Arial" pitchFamily="34" charset="0"/>
              </a:rPr>
              <a:t> على الانترنت بدلاً من الكبل بحيث تبحث </a:t>
            </a:r>
          </a:p>
          <a:p>
            <a:r>
              <a:rPr lang="ar-SA" sz="2800" b="1" dirty="0">
                <a:latin typeface="Arial" pitchFamily="34" charset="0"/>
              </a:rPr>
              <a:t>عن شبكات الاتصال المجاورة"المودم" </a:t>
            </a:r>
          </a:p>
          <a:p>
            <a:r>
              <a:rPr lang="ar-SA" sz="2800" b="1" dirty="0">
                <a:latin typeface="Arial" pitchFamily="34" charset="0"/>
              </a:rPr>
              <a:t>ويتم الاقتران ومن ثم يتم الاتصال </a:t>
            </a:r>
            <a:r>
              <a:rPr lang="ar-SA" sz="2800" b="1" dirty="0" err="1">
                <a:latin typeface="Arial" pitchFamily="34" charset="0"/>
              </a:rPr>
              <a:t>بالنت</a:t>
            </a:r>
            <a:endParaRPr lang="ar-SA" sz="2800" b="1" dirty="0">
              <a:latin typeface="Arial" pitchFamily="34" charset="0"/>
            </a:endParaRPr>
          </a:p>
          <a:p>
            <a:r>
              <a:rPr lang="ar-SA" sz="2800" b="1" dirty="0">
                <a:latin typeface="Arial" pitchFamily="34" charset="0"/>
              </a:rPr>
              <a:t> بكل سهولة</a:t>
            </a:r>
          </a:p>
          <a:p>
            <a:endParaRPr lang="en-US" sz="2800" b="1" dirty="0">
              <a:latin typeface="Arial" pitchFamily="34" charset="0"/>
            </a:endParaRPr>
          </a:p>
          <a:p>
            <a:r>
              <a:rPr lang="en-US" sz="2800" b="1" dirty="0">
                <a:latin typeface="Arial" pitchFamily="34" charset="0"/>
              </a:rPr>
              <a:t/>
            </a:r>
            <a:br>
              <a:rPr lang="en-US" sz="2800" b="1" dirty="0">
                <a:latin typeface="Arial" pitchFamily="34" charset="0"/>
              </a:rPr>
            </a:br>
            <a:r>
              <a:rPr lang="en-US" sz="2800" b="1" dirty="0">
                <a:latin typeface="Arial" pitchFamily="34" charset="0"/>
              </a:rPr>
              <a:t/>
            </a:r>
            <a:br>
              <a:rPr lang="en-US" sz="2800" b="1" dirty="0">
                <a:latin typeface="Arial" pitchFamily="34" charset="0"/>
              </a:rPr>
            </a:br>
            <a:r>
              <a:rPr lang="en-US" sz="2800" b="1" dirty="0">
                <a:latin typeface="Arial" pitchFamily="34" charset="0"/>
              </a:rPr>
              <a:t/>
            </a:r>
            <a:br>
              <a:rPr lang="en-US" sz="2800" b="1" dirty="0">
                <a:latin typeface="Arial" pitchFamily="34" charset="0"/>
              </a:rPr>
            </a:br>
            <a:endParaRPr lang="en-US" dirty="0">
              <a:latin typeface="Arial" pitchFamily="34" charset="0"/>
            </a:endParaRPr>
          </a:p>
        </p:txBody>
      </p:sp>
      <p:sp>
        <p:nvSpPr>
          <p:cNvPr id="2054" name="WordArt 6"/>
          <p:cNvSpPr>
            <a:spLocks noChangeArrowheads="1" noChangeShapeType="1" noTextEdit="1"/>
          </p:cNvSpPr>
          <p:nvPr/>
        </p:nvSpPr>
        <p:spPr bwMode="auto">
          <a:xfrm>
            <a:off x="3428992" y="500042"/>
            <a:ext cx="3143272" cy="172402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perspectiveContrastingRightFacing"/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ar-SA" sz="3600" b="1" kern="1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Arial Black"/>
              </a:rPr>
              <a:t>الوايرلس</a:t>
            </a:r>
          </a:p>
          <a:p>
            <a:pPr algn="ctr"/>
            <a:r>
              <a:rPr lang="en-US" sz="3600" b="1" kern="10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Arial Black"/>
              </a:rPr>
              <a:t>wireless</a:t>
            </a:r>
            <a:endParaRPr lang="ar-SA" sz="3600" b="1" kern="10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Arial Black"/>
            </a:endParaRPr>
          </a:p>
        </p:txBody>
      </p:sp>
      <p:pic>
        <p:nvPicPr>
          <p:cNvPr id="2055" name="Picture 7" descr="323_wireless_network_new_4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57158" y="2428868"/>
            <a:ext cx="3240088" cy="294163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سهم إلى اليمين 4">
            <a:hlinkClick r:id="rId5" action="ppaction://hlinksldjump"/>
          </p:cNvPr>
          <p:cNvSpPr/>
          <p:nvPr/>
        </p:nvSpPr>
        <p:spPr>
          <a:xfrm>
            <a:off x="7786710" y="5929330"/>
            <a:ext cx="1071570" cy="64294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Y" sz="2000" b="1" dirty="0" smtClean="0"/>
              <a:t>رجوع</a:t>
            </a:r>
            <a:endParaRPr lang="ar-SA" sz="2000" b="1" dirty="0"/>
          </a:p>
        </p:txBody>
      </p:sp>
      <p:sp>
        <p:nvSpPr>
          <p:cNvPr id="6" name="سهم إلى اليسار 5"/>
          <p:cNvSpPr/>
          <p:nvPr/>
        </p:nvSpPr>
        <p:spPr>
          <a:xfrm>
            <a:off x="500034" y="5715016"/>
            <a:ext cx="1000132" cy="64294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Y" sz="2400" b="1" dirty="0" smtClean="0">
                <a:hlinkClick r:id="rId6" action="ppaction://hlinksldjump"/>
              </a:rPr>
              <a:t>التالي</a:t>
            </a:r>
            <a:endParaRPr lang="ar-SA" sz="2400" b="1" dirty="0"/>
          </a:p>
        </p:txBody>
      </p:sp>
    </p:spTree>
  </p:cSld>
  <p:clrMapOvr>
    <a:masterClrMapping/>
  </p:clrMapOvr>
  <p:transition>
    <p:sndAc>
      <p:stSnd>
        <p:snd r:embed="rId3" name="explode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0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19" dur="500" autoRev="1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0" dur="500" autoRev="1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1" dur="500" autoRev="1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2" grpId="0"/>
      <p:bldP spid="205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4000">
              <a:schemeClr val="bg2">
                <a:lumMod val="90000"/>
              </a:schemeClr>
            </a:gs>
            <a:gs pos="17999">
              <a:srgbClr val="99CCFF"/>
            </a:gs>
            <a:gs pos="89000">
              <a:srgbClr val="FFFFCC">
                <a:alpha val="86667"/>
              </a:srgbClr>
            </a:gs>
            <a:gs pos="61000">
              <a:srgbClr val="CC99FF"/>
            </a:gs>
            <a:gs pos="53000">
              <a:schemeClr val="accent3">
                <a:lumMod val="40000"/>
                <a:lumOff val="60000"/>
              </a:schemeClr>
            </a:gs>
            <a:gs pos="100000">
              <a:srgbClr val="CCCCFF"/>
            </a:gs>
          </a:gsLst>
          <a:path path="rect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1331913" y="404813"/>
            <a:ext cx="7272337" cy="344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ar-SA" sz="2800" b="1" dirty="0"/>
              <a:t>يقوم البرنامج بعمل بحث عن شبكات الوايرلس </a:t>
            </a:r>
            <a:r>
              <a:rPr lang="ar-SA" sz="2800" b="1" dirty="0" err="1"/>
              <a:t>المغلقه</a:t>
            </a:r>
            <a:r>
              <a:rPr lang="ar-SA" sz="2800" b="1" dirty="0"/>
              <a:t> ثم يقوم بفتح تشفير</a:t>
            </a:r>
            <a:r>
              <a:rPr lang="en-US" sz="2800" b="1" dirty="0"/>
              <a:t> </a:t>
            </a:r>
            <a:r>
              <a:rPr lang="ar-SA" sz="2800" b="1" dirty="0"/>
              <a:t>شبكة الوايرلس ويحضرها لك على شكل شفره بدون أن يخبرك عن الرقم</a:t>
            </a:r>
            <a:r>
              <a:rPr lang="en-US" sz="2800" b="1" dirty="0"/>
              <a:t> </a:t>
            </a:r>
            <a:r>
              <a:rPr lang="ar-SA" sz="2800" b="1" dirty="0"/>
              <a:t>السري المهم ستسحب هذه الشفرة من البرنامج وتضعها مكان الرقم السري</a:t>
            </a:r>
            <a:r>
              <a:rPr lang="en-US" sz="2800" b="1" dirty="0"/>
              <a:t> </a:t>
            </a:r>
            <a:br>
              <a:rPr lang="en-US" sz="2800" b="1" dirty="0"/>
            </a:br>
            <a:r>
              <a:rPr lang="ar-SA" sz="2800" b="1" dirty="0"/>
              <a:t>وسيقوم بالدخول مباشرة</a:t>
            </a:r>
            <a:r>
              <a:rPr lang="en-US" sz="2800" b="1" dirty="0"/>
              <a:t/>
            </a:r>
            <a:br>
              <a:rPr lang="en-US" sz="2800" b="1" dirty="0"/>
            </a:br>
            <a:r>
              <a:rPr lang="en-US" sz="2800" b="1" dirty="0"/>
              <a:t/>
            </a:r>
            <a:br>
              <a:rPr lang="en-US" sz="2800" b="1" dirty="0"/>
            </a:br>
            <a:endParaRPr lang="ar-SA" sz="2800" b="1" dirty="0"/>
          </a:p>
          <a:p>
            <a:pPr>
              <a:spcBef>
                <a:spcPct val="50000"/>
              </a:spcBef>
            </a:pPr>
            <a:endParaRPr lang="en-US" sz="1600" dirty="0"/>
          </a:p>
        </p:txBody>
      </p:sp>
      <p:pic>
        <p:nvPicPr>
          <p:cNvPr id="8197" name="Picture 5" descr="wirelessviewly6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714348" y="2571744"/>
            <a:ext cx="4824412" cy="35925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199" name="AutoShape 7"/>
          <p:cNvSpPr>
            <a:spLocks noChangeArrowheads="1"/>
          </p:cNvSpPr>
          <p:nvPr/>
        </p:nvSpPr>
        <p:spPr bwMode="auto">
          <a:xfrm rot="-1897654">
            <a:off x="5651500" y="4581525"/>
            <a:ext cx="1223963" cy="504825"/>
          </a:xfrm>
          <a:prstGeom prst="leftArrow">
            <a:avLst>
              <a:gd name="adj1" fmla="val 50000"/>
              <a:gd name="adj2" fmla="val 60613"/>
            </a:avLst>
          </a:prstGeom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ar-SA"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8200" name="Text Box 8"/>
          <p:cNvSpPr txBox="1">
            <a:spLocks noChangeArrowheads="1"/>
          </p:cNvSpPr>
          <p:nvPr/>
        </p:nvSpPr>
        <p:spPr bwMode="auto">
          <a:xfrm rot="-1725337">
            <a:off x="5828506" y="3337206"/>
            <a:ext cx="273685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وهذه صورة للشرح</a:t>
            </a:r>
            <a:endParaRPr lang="en-US" sz="3200" b="1" dirty="0">
              <a:ln>
                <a:solidFill>
                  <a:schemeClr val="accent2">
                    <a:lumMod val="75000"/>
                  </a:schemeClr>
                </a:solidFill>
              </a:ln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6" name="سهم إلى اليمين 5">
            <a:hlinkClick r:id="rId4" action="ppaction://hlinksldjump"/>
          </p:cNvPr>
          <p:cNvSpPr/>
          <p:nvPr/>
        </p:nvSpPr>
        <p:spPr>
          <a:xfrm>
            <a:off x="7786710" y="5929330"/>
            <a:ext cx="1071570" cy="64294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Y" sz="2000" b="1" dirty="0" smtClean="0"/>
              <a:t>رجوع</a:t>
            </a:r>
            <a:endParaRPr lang="ar-SA" sz="2000" b="1" dirty="0"/>
          </a:p>
        </p:txBody>
      </p:sp>
      <p:sp>
        <p:nvSpPr>
          <p:cNvPr id="7" name="سهم إلى اليسار 6"/>
          <p:cNvSpPr/>
          <p:nvPr/>
        </p:nvSpPr>
        <p:spPr>
          <a:xfrm>
            <a:off x="0" y="6215058"/>
            <a:ext cx="1000132" cy="64294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Y" sz="2400" b="1" dirty="0" smtClean="0">
                <a:hlinkClick r:id="rId5" action="ppaction://hlinksldjump"/>
              </a:rPr>
              <a:t>التالي</a:t>
            </a:r>
            <a:endParaRPr lang="ar-SA" sz="2400" b="1" dirty="0"/>
          </a:p>
        </p:txBody>
      </p:sp>
    </p:spTree>
  </p:cSld>
  <p:clrMapOvr>
    <a:masterClrMapping/>
  </p:clrMapOvr>
  <p:transition>
    <p:sndAc>
      <p:stSnd>
        <p:snd r:embed="rId2" name="wind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autoRev="1" fill="hold"/>
                                        <p:tgtEl>
                                          <p:spTgt spid="8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autoRev="1" fill="hold"/>
                                        <p:tgtEl>
                                          <p:spTgt spid="8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autoRev="1" fill="hold"/>
                                        <p:tgtEl>
                                          <p:spTgt spid="8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8700"/>
                            </p:stCondLst>
                            <p:childTnLst>
                              <p:par>
                                <p:cTn id="10" presetID="20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11" dur="500" autoRev="1" fill="hold"/>
                                        <p:tgtEl>
                                          <p:spTgt spid="82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folHlink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2" dur="500" autoRev="1" fill="hold"/>
                                        <p:tgtEl>
                                          <p:spTgt spid="82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folHlink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3" dur="500" autoRev="1" fill="hold"/>
                                        <p:tgtEl>
                                          <p:spTgt spid="82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900"/>
                            </p:stCondLst>
                            <p:childTnLst>
                              <p:par>
                                <p:cTn id="15" presetID="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2000" fill="hold"/>
                                        <p:tgtEl>
                                          <p:spTgt spid="819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47000"/>
            <a:lum/>
          </a:blip>
          <a:srcRect/>
          <a:tile tx="0" ty="0" sx="95000" sy="100000" flip="xy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2700338" y="1412875"/>
            <a:ext cx="43211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ar-SA">
              <a:latin typeface="Arial" pitchFamily="34" charset="0"/>
            </a:endParaRPr>
          </a:p>
        </p:txBody>
      </p:sp>
      <p:sp>
        <p:nvSpPr>
          <p:cNvPr id="4101" name="Rectangle 5"/>
          <p:cNvSpPr>
            <a:spLocks noChangeArrowheads="1"/>
          </p:cNvSpPr>
          <p:nvPr/>
        </p:nvSpPr>
        <p:spPr bwMode="auto">
          <a:xfrm>
            <a:off x="1928794" y="785794"/>
            <a:ext cx="6572296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ar-SA" sz="3200" b="1" dirty="0">
                <a:latin typeface="Arial" pitchFamily="34" charset="0"/>
              </a:rPr>
              <a:t>تزايدت الاستفسارات عن خدمة الوايرلس </a:t>
            </a:r>
          </a:p>
          <a:p>
            <a:r>
              <a:rPr lang="ar-SA" sz="3200" b="1" dirty="0">
                <a:latin typeface="Arial" pitchFamily="34" charset="0"/>
              </a:rPr>
              <a:t>لذلك سوف اشرح لكم بالتفصيل ما هو </a:t>
            </a:r>
            <a:r>
              <a:rPr lang="ar-SA" sz="3200" b="1" dirty="0" err="1">
                <a:latin typeface="Arial" pitchFamily="34" charset="0"/>
              </a:rPr>
              <a:t>الواير</a:t>
            </a:r>
            <a:r>
              <a:rPr lang="ar-SA" sz="3200" b="1" dirty="0">
                <a:latin typeface="Arial" pitchFamily="34" charset="0"/>
              </a:rPr>
              <a:t> </a:t>
            </a:r>
            <a:r>
              <a:rPr lang="ar-SA" sz="3200" b="1" dirty="0" err="1">
                <a:latin typeface="Arial" pitchFamily="34" charset="0"/>
              </a:rPr>
              <a:t>لس</a:t>
            </a:r>
            <a:endParaRPr lang="en-US" sz="3200" b="1" dirty="0">
              <a:latin typeface="Arial" pitchFamily="34" charset="0"/>
            </a:endParaRPr>
          </a:p>
        </p:txBody>
      </p:sp>
      <p:sp>
        <p:nvSpPr>
          <p:cNvPr id="4102" name="Text Box 6"/>
          <p:cNvSpPr txBox="1">
            <a:spLocks noChangeArrowheads="1"/>
          </p:cNvSpPr>
          <p:nvPr/>
        </p:nvSpPr>
        <p:spPr bwMode="auto">
          <a:xfrm>
            <a:off x="1331913" y="1412875"/>
            <a:ext cx="7199312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/>
              <a:t/>
            </a:r>
            <a:br>
              <a:rPr lang="en-US" b="1" dirty="0"/>
            </a:br>
            <a:r>
              <a:rPr lang="ar-SA" sz="3200" b="1" dirty="0">
                <a:solidFill>
                  <a:schemeClr val="tx2"/>
                </a:solidFill>
              </a:rPr>
              <a:t>برنامج صغير ورائع لمن فقدوا بياناتهم السرية</a:t>
            </a:r>
            <a:r>
              <a:rPr lang="en-US" sz="3200" b="1" dirty="0">
                <a:solidFill>
                  <a:schemeClr val="tx2"/>
                </a:solidFill>
              </a:rPr>
              <a:t/>
            </a:r>
            <a:br>
              <a:rPr lang="en-US" sz="3200" b="1" dirty="0">
                <a:solidFill>
                  <a:schemeClr val="tx2"/>
                </a:solidFill>
              </a:rPr>
            </a:br>
            <a:r>
              <a:rPr lang="ar-SA" sz="3200" b="1" dirty="0">
                <a:solidFill>
                  <a:schemeClr val="tx2"/>
                </a:solidFill>
              </a:rPr>
              <a:t>فمجرد ما يتم فتحه يقوم بجلب لك</a:t>
            </a:r>
            <a:r>
              <a:rPr lang="en-US" sz="3200" b="1" dirty="0">
                <a:solidFill>
                  <a:schemeClr val="tx2"/>
                </a:solidFill>
              </a:rPr>
              <a:t/>
            </a:r>
            <a:br>
              <a:rPr lang="en-US" sz="3200" b="1" dirty="0">
                <a:solidFill>
                  <a:schemeClr val="tx2"/>
                </a:solidFill>
              </a:rPr>
            </a:br>
            <a:r>
              <a:rPr lang="ar-SA" sz="3200" b="1" dirty="0">
                <a:solidFill>
                  <a:schemeClr val="tx2"/>
                </a:solidFill>
              </a:rPr>
              <a:t>اسم المستخدم </a:t>
            </a:r>
            <a:r>
              <a:rPr lang="ar-SA" sz="3200" b="1" dirty="0" err="1">
                <a:solidFill>
                  <a:schemeClr val="tx2"/>
                </a:solidFill>
              </a:rPr>
              <a:t>والباسوورد</a:t>
            </a:r>
            <a:r>
              <a:rPr lang="ar-SA" sz="3200" b="1" dirty="0">
                <a:solidFill>
                  <a:schemeClr val="tx2"/>
                </a:solidFill>
              </a:rPr>
              <a:t> الخاص بالمودم </a:t>
            </a:r>
            <a:r>
              <a:rPr lang="ar-SA" sz="3200" b="1" dirty="0" err="1">
                <a:solidFill>
                  <a:schemeClr val="tx2"/>
                </a:solidFill>
              </a:rPr>
              <a:t>للواير</a:t>
            </a:r>
            <a:r>
              <a:rPr lang="ar-SA" sz="3200" b="1" dirty="0">
                <a:solidFill>
                  <a:schemeClr val="tx2"/>
                </a:solidFill>
              </a:rPr>
              <a:t> </a:t>
            </a:r>
            <a:r>
              <a:rPr lang="ar-SA" sz="3200" b="1" dirty="0" err="1">
                <a:solidFill>
                  <a:schemeClr val="tx2"/>
                </a:solidFill>
              </a:rPr>
              <a:t>لس</a:t>
            </a:r>
            <a:r>
              <a:rPr lang="ar-SA" dirty="0"/>
              <a:t> </a:t>
            </a:r>
            <a:endParaRPr lang="en-US" dirty="0"/>
          </a:p>
        </p:txBody>
      </p:sp>
      <p:pic>
        <p:nvPicPr>
          <p:cNvPr id="4103" name="Picture 7" descr="wireless-network-new-5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428728" y="3357562"/>
            <a:ext cx="3057525" cy="3057525"/>
          </a:xfrm>
          <a:prstGeom prst="rect">
            <a:avLst/>
          </a:prstGeom>
          <a:noFill/>
        </p:spPr>
      </p:pic>
      <p:pic>
        <p:nvPicPr>
          <p:cNvPr id="4104" name="Picture 8" descr="56126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5357818" y="4000504"/>
            <a:ext cx="1727200" cy="1727200"/>
          </a:xfrm>
          <a:prstGeom prst="rect">
            <a:avLst/>
          </a:prstGeom>
          <a:noFill/>
        </p:spPr>
      </p:pic>
      <p:sp>
        <p:nvSpPr>
          <p:cNvPr id="7" name="سهم إلى اليمين 6">
            <a:hlinkClick r:id="rId6" action="ppaction://hlinksldjump"/>
          </p:cNvPr>
          <p:cNvSpPr/>
          <p:nvPr/>
        </p:nvSpPr>
        <p:spPr>
          <a:xfrm>
            <a:off x="7786710" y="5929330"/>
            <a:ext cx="1071570" cy="64294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Y" sz="2000" b="1" dirty="0" smtClean="0"/>
              <a:t>رجوع</a:t>
            </a:r>
            <a:endParaRPr lang="ar-SA" sz="2000" b="1" dirty="0"/>
          </a:p>
        </p:txBody>
      </p:sp>
      <p:sp>
        <p:nvSpPr>
          <p:cNvPr id="9" name="زر إجراء: النهاية 8">
            <a:hlinkClick r:id="" action="ppaction://hlinkshowjump?jump=endshow" highlightClick="1"/>
          </p:cNvPr>
          <p:cNvSpPr/>
          <p:nvPr/>
        </p:nvSpPr>
        <p:spPr>
          <a:xfrm>
            <a:off x="357158" y="6072206"/>
            <a:ext cx="857256" cy="428628"/>
          </a:xfrm>
          <a:prstGeom prst="actionButtonEnd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Y" sz="2400" b="1" dirty="0" smtClean="0"/>
              <a:t>إنهاء</a:t>
            </a:r>
            <a:endParaRPr lang="ar-SA" sz="2400" b="1" dirty="0"/>
          </a:p>
        </p:txBody>
      </p:sp>
    </p:spTree>
  </p:cSld>
  <p:clrMapOvr>
    <a:masterClrMapping/>
  </p:clrMapOvr>
  <p:transition>
    <p:sndAc>
      <p:stSnd>
        <p:snd r:embed="rId2" name="laser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20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20" dur="500" autoRev="1" fill="hold"/>
                                        <p:tgtEl>
                                          <p:spTgt spid="4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1" dur="500" autoRev="1" fill="hold"/>
                                        <p:tgtEl>
                                          <p:spTgt spid="4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2" dur="500" autoRev="1" fill="hold"/>
                                        <p:tgtEl>
                                          <p:spTgt spid="4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8000"/>
                            </p:stCondLst>
                            <p:childTnLst>
                              <p:par>
                                <p:cTn id="24" presetID="20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25" dur="500" autoRev="1" fill="hold"/>
                                        <p:tgtEl>
                                          <p:spTgt spid="41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6" dur="500" autoRev="1" fill="hold"/>
                                        <p:tgtEl>
                                          <p:spTgt spid="41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7" dur="500" autoRev="1" fill="hold"/>
                                        <p:tgtEl>
                                          <p:spTgt spid="41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300"/>
                            </p:stCondLst>
                            <p:childTnLst>
                              <p:par>
                                <p:cTn id="29" presetID="20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30" dur="500" autoRev="1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1" dur="500" autoRev="1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2" dur="500" autoRev="1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eep Away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email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  <p:sp>
        <p:nvSpPr>
          <p:cNvPr id="3" name="عنوان فرعي 2"/>
          <p:cNvSpPr txBox="1">
            <a:spLocks/>
          </p:cNvSpPr>
          <p:nvPr/>
        </p:nvSpPr>
        <p:spPr>
          <a:xfrm>
            <a:off x="1428728" y="3214686"/>
            <a:ext cx="6357982" cy="250033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normAutofit fontScale="32500" lnSpcReduction="20000"/>
          </a:bodyPr>
          <a:lstStyle/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95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Vladimir Script" pitchFamily="66" charset="0"/>
                <a:ea typeface="+mn-ea"/>
                <a:cs typeface="+mn-cs"/>
              </a:rPr>
              <a:t>ISP</a:t>
            </a:r>
            <a:r>
              <a:rPr kumimoji="0" lang="en-US" sz="9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kumimoji="0" lang="ar-SY" sz="9800" b="0" i="0" u="none" strike="noStrike" kern="1200" cap="none" spc="0" normalizeH="0" baseline="0" noProof="0" dirty="0" smtClean="0">
              <a:ln>
                <a:noFill/>
              </a:ln>
              <a:solidFill>
                <a:schemeClr val="accent3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11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Lucida Calligraphy" pitchFamily="66" charset="0"/>
                <a:ea typeface="+mn-ea"/>
                <a:cs typeface="+mn-cs"/>
              </a:rPr>
              <a:t>INTERNET  SERVICE PROVIDER</a:t>
            </a:r>
            <a:r>
              <a:rPr kumimoji="0" lang="ar-SY" sz="11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Lucida Calligraphy" pitchFamily="66" charset="0"/>
                <a:ea typeface="+mn-ea"/>
                <a:cs typeface="+mn-cs"/>
              </a:rPr>
              <a:t>  </a:t>
            </a:r>
            <a:endParaRPr kumimoji="0" lang="en-US" sz="11000" b="1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lumMod val="50000"/>
                </a:schemeClr>
              </a:solidFill>
              <a:effectLst/>
              <a:uLnTx/>
              <a:uFillTx/>
              <a:latin typeface="Lucida Calligraphy" pitchFamily="66" charset="0"/>
              <a:ea typeface="+mn-ea"/>
              <a:cs typeface="+mn-cs"/>
            </a:endParaRPr>
          </a:p>
        </p:txBody>
      </p:sp>
      <p:sp>
        <p:nvSpPr>
          <p:cNvPr id="4" name="عنوان 1"/>
          <p:cNvSpPr txBox="1">
            <a:spLocks/>
          </p:cNvSpPr>
          <p:nvPr/>
        </p:nvSpPr>
        <p:spPr>
          <a:xfrm>
            <a:off x="500034" y="1357298"/>
            <a:ext cx="8229600" cy="1828800"/>
          </a:xfrm>
          <a:prstGeom prst="rect">
            <a:avLst/>
          </a:prstGeom>
          <a:solidFill>
            <a:schemeClr val="accent3">
              <a:lumMod val="50000"/>
            </a:schemeClr>
          </a:solidFill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numCol="1">
            <a:prstTxWarp prst="textPlain">
              <a:avLst/>
            </a:prstTxWarp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Y" sz="5400" b="0" i="0" u="none" strike="noStrike" kern="1200" cap="none" spc="0" normalizeH="0" baseline="0" noProof="0" dirty="0" smtClean="0">
                <a:ln/>
                <a:solidFill>
                  <a:schemeClr val="accent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مزود خدمة الإنترنت</a:t>
            </a:r>
            <a:r>
              <a:rPr kumimoji="0" lang="ar-SY" sz="4400" b="0" i="0" u="none" strike="noStrike" kern="1200" cap="none" spc="0" normalizeH="0" baseline="0" noProof="0" dirty="0" smtClean="0">
                <a:ln/>
                <a:solidFill>
                  <a:schemeClr val="accent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kumimoji="0" lang="en-US" sz="4400" b="0" i="0" u="none" strike="noStrike" kern="1200" cap="none" spc="0" normalizeH="0" baseline="0" noProof="0" dirty="0">
              <a:ln/>
              <a:solidFill>
                <a:schemeClr val="accent3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نجمة ذات 5 نقاط 4"/>
          <p:cNvSpPr/>
          <p:nvPr/>
        </p:nvSpPr>
        <p:spPr>
          <a:xfrm>
            <a:off x="642910" y="428604"/>
            <a:ext cx="1357322" cy="1143008"/>
          </a:xfrm>
          <a:prstGeom prst="star5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نجمة ذات 5 نقاط 5"/>
          <p:cNvSpPr/>
          <p:nvPr/>
        </p:nvSpPr>
        <p:spPr>
          <a:xfrm>
            <a:off x="7143768" y="428604"/>
            <a:ext cx="1285884" cy="1142984"/>
          </a:xfrm>
          <a:prstGeom prst="star5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Sleep Away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/>
          <a:stretch>
            <a:fillRect/>
          </a:stretch>
        </p:blipFill>
        <p:spPr>
          <a:xfrm>
            <a:off x="4419600" y="3276600"/>
            <a:ext cx="0" cy="0"/>
          </a:xfrm>
          <a:prstGeom prst="rect">
            <a:avLst/>
          </a:prstGeom>
        </p:spPr>
      </p:pic>
      <p:sp>
        <p:nvSpPr>
          <p:cNvPr id="10" name="سهم إلى اليمين 9">
            <a:hlinkClick r:id="rId6" action="ppaction://hlinksldjump"/>
          </p:cNvPr>
          <p:cNvSpPr/>
          <p:nvPr/>
        </p:nvSpPr>
        <p:spPr>
          <a:xfrm>
            <a:off x="7786710" y="5929330"/>
            <a:ext cx="1071570" cy="64294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Y" sz="2000" b="1" dirty="0" smtClean="0"/>
              <a:t>رجوع</a:t>
            </a:r>
            <a:endParaRPr lang="ar-SA" sz="2000" b="1" dirty="0"/>
          </a:p>
        </p:txBody>
      </p:sp>
      <p:sp>
        <p:nvSpPr>
          <p:cNvPr id="11" name="سهم إلى اليسار 10"/>
          <p:cNvSpPr/>
          <p:nvPr/>
        </p:nvSpPr>
        <p:spPr>
          <a:xfrm>
            <a:off x="285720" y="5929330"/>
            <a:ext cx="1000132" cy="64294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Y" sz="2400" b="1" dirty="0" smtClean="0">
                <a:hlinkClick r:id="rId7" action="ppaction://hlinksldjump"/>
              </a:rPr>
              <a:t>التالي</a:t>
            </a:r>
            <a:endParaRPr lang="ar-SA" sz="2400" b="1" dirty="0"/>
          </a:p>
        </p:txBody>
      </p:sp>
    </p:spTree>
  </p:cSld>
  <p:clrMapOvr>
    <a:masterClrMapping/>
  </p:clrMapOvr>
  <p:transition>
    <p:sndAc>
      <p:stSnd>
        <p:snd r:embed="rId3" name="cashreg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7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770" decel="100000"/>
                                        <p:tgtEl>
                                          <p:spTgt spid="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7" dur="77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9" dur="77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2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numSld="999">
                <p:cTn id="22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3" grpId="0" animBg="1"/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3000">
              <a:schemeClr val="bg1">
                <a:lumMod val="85000"/>
              </a:schemeClr>
            </a:gs>
            <a:gs pos="13000">
              <a:srgbClr val="5F5F5F"/>
            </a:gs>
            <a:gs pos="50000">
              <a:srgbClr val="5F5F5F"/>
            </a:gs>
            <a:gs pos="63000">
              <a:srgbClr val="FFFFFF"/>
            </a:gs>
            <a:gs pos="67000">
              <a:srgbClr val="B2B2B2"/>
            </a:gs>
            <a:gs pos="69000">
              <a:srgbClr val="292929">
                <a:alpha val="73000"/>
              </a:srgbClr>
            </a:gs>
            <a:gs pos="82001">
              <a:srgbClr val="777777"/>
            </a:gs>
            <a:gs pos="78000">
              <a:srgbClr val="EAEAEA"/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1"/>
          <p:cNvSpPr txBox="1">
            <a:spLocks/>
          </p:cNvSpPr>
          <p:nvPr/>
        </p:nvSpPr>
        <p:spPr>
          <a:xfrm>
            <a:off x="714348" y="428604"/>
            <a:ext cx="8229600" cy="1143000"/>
          </a:xfrm>
          <a:prstGeom prst="rect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txBody>
          <a:bodyPr>
            <a:normAutofit fontScale="90000" lnSpcReduction="2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Y" sz="4400" b="1" i="0" u="none" strike="noStrike" kern="1200" cap="none" spc="0" normalizeH="0" baseline="0" noProof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(</a:t>
            </a:r>
            <a:r>
              <a:rPr kumimoji="0" lang="en-US" sz="4400" b="1" i="0" u="none" strike="noStrike" kern="1200" cap="none" spc="0" normalizeH="0" baseline="0" noProof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AN Internet service provider (ISP</a:t>
            </a:r>
            <a:r>
              <a:rPr kumimoji="0" lang="ar-SY" sz="4400" b="1" i="0" u="none" strike="noStrike" kern="1200" cap="none" spc="0" normalizeH="0" baseline="0" noProof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ar-SY" sz="4400" b="1" i="0" u="none" strike="noStrike" kern="1200" cap="none" spc="0" normalizeH="0" baseline="0" noProof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endParaRPr kumimoji="0" lang="ar-SY" sz="4400" b="1" i="0" u="none" strike="noStrike" kern="1200" cap="none" spc="0" normalizeH="0" baseline="0" noProof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عنصر نائب للمحتوى 2"/>
          <p:cNvSpPr txBox="1">
            <a:spLocks/>
          </p:cNvSpPr>
          <p:nvPr/>
        </p:nvSpPr>
        <p:spPr>
          <a:xfrm>
            <a:off x="428596" y="2071678"/>
            <a:ext cx="8229600" cy="4525963"/>
          </a:xfrm>
          <a:prstGeom prst="rect">
            <a:avLst/>
          </a:prstGeom>
        </p:spPr>
        <p:txBody>
          <a:bodyPr>
            <a:normAutofit fontScale="775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An 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Internet service provider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(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ISP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), also sometimes referred to as an 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Internet access provider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(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IAP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), is a company that offers its customers access to the </a:t>
            </a:r>
            <a:r>
              <a:rPr kumimoji="0" lang="en-US" sz="32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Internet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3200" b="0" i="0" u="sng" strike="noStrike" kern="1200" cap="none" spc="0" normalizeH="0" baseline="30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3"/>
              </a:rPr>
              <a:t>[1]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The ISP connects to its customers using a </a:t>
            </a:r>
            <a:r>
              <a:rPr kumimoji="0" lang="en-US" sz="32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data transmission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technology appropriate for delivering </a:t>
            </a:r>
            <a:r>
              <a:rPr kumimoji="0" lang="en-US" sz="32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Internet Protocol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packets or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frams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such as </a:t>
            </a:r>
            <a:r>
              <a:rPr kumimoji="0" lang="en-US" sz="32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dial-up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</a:t>
            </a:r>
            <a:r>
              <a:rPr kumimoji="0" lang="en-US" sz="32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DSL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</a:t>
            </a:r>
            <a:r>
              <a:rPr kumimoji="0" lang="en-US" sz="32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cable modem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</a:t>
            </a:r>
            <a:r>
              <a:rPr kumimoji="0" lang="en-US" sz="32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wireless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or dedicated high-speed interconnects.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ISPs may provide Internet </a:t>
            </a:r>
            <a:r>
              <a:rPr kumimoji="0" lang="en-US" sz="32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e-mail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accounts to users which allow them to communicate with one another by sending and receiving electronic messages through their ISP's </a:t>
            </a:r>
            <a:r>
              <a:rPr kumimoji="0" lang="en-US" sz="32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servers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 ISPs may provide services such as remotely storing </a:t>
            </a:r>
            <a:r>
              <a:rPr kumimoji="0" lang="en-US" sz="32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data files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on behalf of their customers, as well as other services unique to each particular ISP.</a:t>
            </a:r>
          </a:p>
          <a:p>
            <a:pPr marL="342900" marR="0" lvl="0" indent="-342900" algn="l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ar-SY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سهم إلى اليمين 7">
            <a:hlinkClick r:id="rId4" action="ppaction://hlinksldjump"/>
          </p:cNvPr>
          <p:cNvSpPr/>
          <p:nvPr/>
        </p:nvSpPr>
        <p:spPr>
          <a:xfrm>
            <a:off x="7858148" y="6215058"/>
            <a:ext cx="1071570" cy="64294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Y" sz="2000" b="1" dirty="0" smtClean="0"/>
              <a:t>رجوع</a:t>
            </a:r>
            <a:endParaRPr lang="ar-SA" sz="2000" b="1" dirty="0"/>
          </a:p>
        </p:txBody>
      </p:sp>
      <p:sp>
        <p:nvSpPr>
          <p:cNvPr id="9" name="سهم إلى اليسار 8"/>
          <p:cNvSpPr/>
          <p:nvPr/>
        </p:nvSpPr>
        <p:spPr>
          <a:xfrm>
            <a:off x="0" y="6215058"/>
            <a:ext cx="1000132" cy="64294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Y" sz="2400" b="1" dirty="0" smtClean="0">
                <a:hlinkClick r:id="rId5" action="ppaction://hlinksldjump"/>
              </a:rPr>
              <a:t>التالي</a:t>
            </a:r>
            <a:endParaRPr lang="ar-SA" sz="2400" b="1" dirty="0"/>
          </a:p>
        </p:txBody>
      </p:sp>
    </p:spTree>
  </p:cSld>
  <p:clrMapOvr>
    <a:masterClrMapping/>
  </p:clrMapOvr>
  <p:transition>
    <p:sndAc>
      <p:stSnd>
        <p:snd r:embed="rId2" name="camera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 descr="cc.bmp"/>
          <p:cNvPicPr>
            <a:picLocks noGrp="1" noChangeAspect="1"/>
          </p:cNvPicPr>
          <p:nvPr>
            <p:ph idx="4294967295"/>
          </p:nvPr>
        </p:nvPicPr>
        <p:blipFill>
          <a:blip r:embed="rId3"/>
          <a:stretch>
            <a:fillRect/>
          </a:stretch>
        </p:blipFill>
        <p:spPr>
          <a:xfrm>
            <a:off x="285720" y="500042"/>
            <a:ext cx="2701925" cy="233838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scene3d>
            <a:camera prst="isometricOffAxis1Right"/>
            <a:lightRig rig="threePt" dir="t"/>
          </a:scene3d>
        </p:spPr>
      </p:pic>
      <p:pic>
        <p:nvPicPr>
          <p:cNvPr id="5" name="صورة 4" descr=",.bmp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0562" y="428604"/>
            <a:ext cx="4217724" cy="2586050"/>
          </a:xfrm>
          <a:prstGeom prst="rect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scene3d>
            <a:camera prst="isometricOffAxis1Right"/>
            <a:lightRig rig="threePt" dir="t"/>
          </a:scene3d>
        </p:spPr>
      </p:pic>
      <p:pic>
        <p:nvPicPr>
          <p:cNvPr id="6" name="صورة 5" descr="dx.bmp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43108" y="3214686"/>
            <a:ext cx="3071834" cy="29219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scene3d>
            <a:camera prst="isometricLeftDown"/>
            <a:lightRig rig="threePt" dir="t"/>
          </a:scene3d>
        </p:spPr>
      </p:pic>
      <p:sp>
        <p:nvSpPr>
          <p:cNvPr id="7" name="سهم إلى اليمين 6">
            <a:hlinkClick r:id="rId6" action="ppaction://hlinksldjump"/>
          </p:cNvPr>
          <p:cNvSpPr/>
          <p:nvPr/>
        </p:nvSpPr>
        <p:spPr>
          <a:xfrm>
            <a:off x="7786710" y="5929330"/>
            <a:ext cx="1071570" cy="64294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Y" sz="2000" b="1" dirty="0" smtClean="0"/>
              <a:t>رجوع</a:t>
            </a:r>
            <a:endParaRPr lang="ar-SA" sz="2000" b="1" dirty="0"/>
          </a:p>
        </p:txBody>
      </p:sp>
      <p:sp>
        <p:nvSpPr>
          <p:cNvPr id="8" name="سهم إلى اليسار 7"/>
          <p:cNvSpPr/>
          <p:nvPr/>
        </p:nvSpPr>
        <p:spPr>
          <a:xfrm>
            <a:off x="500034" y="5715016"/>
            <a:ext cx="1000132" cy="64294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Y" sz="2400" b="1" dirty="0" smtClean="0">
                <a:hlinkClick r:id="rId7" action="ppaction://hlinksldjump"/>
              </a:rPr>
              <a:t>التالي</a:t>
            </a:r>
            <a:endParaRPr lang="ar-SA" sz="2400" b="1" dirty="0"/>
          </a:p>
        </p:txBody>
      </p:sp>
    </p:spTree>
  </p:cSld>
  <p:clrMapOvr>
    <a:masterClrMapping/>
  </p:clrMapOvr>
  <p:transition>
    <p:sndAc>
      <p:stSnd>
        <p:snd r:embed="rId2" name="whoosh.wav" builtIn="1"/>
      </p:stSnd>
    </p:sndAc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40000"/>
                <a:lumOff val="60000"/>
                <a:alpha val="91000"/>
              </a:schemeClr>
            </a:gs>
            <a:gs pos="28000">
              <a:schemeClr val="accent2">
                <a:lumMod val="60000"/>
                <a:lumOff val="40000"/>
                <a:alpha val="89000"/>
              </a:schemeClr>
            </a:gs>
            <a:gs pos="58000">
              <a:schemeClr val="accent4">
                <a:lumMod val="40000"/>
                <a:lumOff val="60000"/>
              </a:schemeClr>
            </a:gs>
            <a:gs pos="75000">
              <a:srgbClr val="01A78F"/>
            </a:gs>
            <a:gs pos="100000">
              <a:srgbClr val="3366FF"/>
            </a:gs>
          </a:gsLst>
          <a:lin ang="150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7"/>
          <p:cNvPicPr>
            <a:picLocks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285720" y="2500306"/>
            <a:ext cx="4038600" cy="2231858"/>
          </a:xfrm>
          <a:prstGeom prst="roundRect">
            <a:avLst>
              <a:gd name="adj" fmla="val 11111"/>
            </a:avLst>
          </a:prstGeom>
          <a:ln w="190500" cap="rnd">
            <a:solidFill>
              <a:schemeClr val="bg1">
                <a:lumMod val="95000"/>
                <a:lumOff val="5000"/>
              </a:schemeClr>
            </a:solidFill>
            <a:prstDash val="solid"/>
          </a:ln>
          <a:effectLst>
            <a:glow rad="63500">
              <a:schemeClr val="accent6">
                <a:satMod val="175000"/>
                <a:alpha val="40000"/>
              </a:schemeClr>
            </a:glow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5" name="عنصر نائب للمحتوى 2"/>
          <p:cNvSpPr txBox="1">
            <a:spLocks/>
          </p:cNvSpPr>
          <p:nvPr/>
        </p:nvSpPr>
        <p:spPr>
          <a:xfrm>
            <a:off x="4572000" y="1000108"/>
            <a:ext cx="4038600" cy="4757758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ar-SY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Agency FB" pitchFamily="34" charset="0"/>
                <a:ea typeface="+mn-ea"/>
                <a:cs typeface="Akhbar MT" pitchFamily="2" charset="-78"/>
              </a:rPr>
              <a:t>م</a:t>
            </a:r>
            <a:r>
              <a:rPr kumimoji="0" lang="ar-SA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Agency FB" pitchFamily="34" charset="0"/>
                <a:ea typeface="+mn-ea"/>
                <a:cs typeface="Akhbar MT" pitchFamily="2" charset="-78"/>
              </a:rPr>
              <a:t>زود خدمة الإنترنت (مزود خدمة الإنترنت) هي الشركة التي توفر للأفراد وغيرها من الشركات الوصول إلى الإنترنت والخدمات الأخرى ذات الصلة مثل بناء موقع ويب و استضافة ظاهر</a:t>
            </a:r>
            <a:r>
              <a:rPr kumimoji="0" lang="ar-SY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Agency FB" pitchFamily="34" charset="0"/>
                <a:ea typeface="+mn-ea"/>
                <a:cs typeface="Akhbar MT" pitchFamily="2" charset="-78"/>
              </a:rPr>
              <a:t>ي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Agency FB" pitchFamily="34" charset="0"/>
                <a:ea typeface="+mn-ea"/>
                <a:cs typeface="Akhbar MT" pitchFamily="2" charset="-78"/>
              </a:rPr>
              <a:t> </a:t>
            </a:r>
            <a:r>
              <a:rPr kumimoji="0" lang="ar-SA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Agency FB" pitchFamily="34" charset="0"/>
                <a:ea typeface="+mn-ea"/>
                <a:cs typeface="Akhbar MT" pitchFamily="2" charset="-78"/>
              </a:rPr>
              <a:t>مزود خدمة الإنترنت لديها المعدات والاتصالات السلكية واللاسلكية وصول خط المطلوب ليكون نقطة من التواجد على شبكة الإنترنت ليخدم المنطقة الجغرافية. </a:t>
            </a:r>
            <a:endParaRPr kumimoji="0" lang="ar-SY" sz="2800" b="1" i="0" u="none" strike="noStrike" kern="1200" cap="none" spc="0" normalizeH="0" baseline="0" noProof="0" dirty="0" smtClean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Agency FB" pitchFamily="34" charset="0"/>
              <a:ea typeface="+mn-ea"/>
              <a:cs typeface="Akhbar MT" pitchFamily="2" charset="-78"/>
            </a:endParaRPr>
          </a:p>
        </p:txBody>
      </p:sp>
      <p:sp>
        <p:nvSpPr>
          <p:cNvPr id="9" name="سهم إلى اليسار 8">
            <a:hlinkClick r:id="rId4" action="ppaction://hlinksldjump"/>
          </p:cNvPr>
          <p:cNvSpPr/>
          <p:nvPr/>
        </p:nvSpPr>
        <p:spPr>
          <a:xfrm>
            <a:off x="500034" y="5715016"/>
            <a:ext cx="1000132" cy="64294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Y" sz="2400" b="1" dirty="0" smtClean="0"/>
              <a:t>التالي</a:t>
            </a:r>
            <a:endParaRPr lang="ar-SA" sz="2400" b="1" dirty="0"/>
          </a:p>
        </p:txBody>
      </p:sp>
      <p:sp>
        <p:nvSpPr>
          <p:cNvPr id="10" name="سهم إلى اليمين 9">
            <a:hlinkClick r:id="rId5" action="ppaction://hlinksldjump"/>
          </p:cNvPr>
          <p:cNvSpPr/>
          <p:nvPr/>
        </p:nvSpPr>
        <p:spPr>
          <a:xfrm>
            <a:off x="7858148" y="6215058"/>
            <a:ext cx="1071570" cy="64294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Y" sz="2000" b="1" dirty="0" smtClean="0"/>
              <a:t>رجوع</a:t>
            </a:r>
            <a:endParaRPr lang="ar-SA" sz="2000" b="1" dirty="0"/>
          </a:p>
        </p:txBody>
      </p:sp>
    </p:spTree>
  </p:cSld>
  <p:clrMapOvr>
    <a:masterClrMapping/>
  </p:clrMapOvr>
  <p:transition>
    <p:sndAc>
      <p:stSnd>
        <p:snd r:embed="rId2" name="explode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20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72000"/>
            <a:lum/>
          </a:blip>
          <a:srcRect/>
          <a:tile tx="0" ty="0" sx="100000" sy="96000" flip="none" algn="tr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 txBox="1">
            <a:spLocks/>
          </p:cNvSpPr>
          <p:nvPr/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Y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Akhbar MT" pitchFamily="2" charset="-78"/>
              </a:rPr>
              <a:t>أهمية مزود خدمة الانترنت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Akhbar MT" pitchFamily="2" charset="-78"/>
            </a:endParaRPr>
          </a:p>
        </p:txBody>
      </p:sp>
      <p:sp>
        <p:nvSpPr>
          <p:cNvPr id="3" name="عنصر نائب للمحتوى 2"/>
          <p:cNvSpPr txBox="1">
            <a:spLocks/>
          </p:cNvSpPr>
          <p:nvPr/>
        </p:nvSpPr>
        <p:spPr>
          <a:xfrm>
            <a:off x="500034" y="1285860"/>
            <a:ext cx="8064000" cy="4896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342900" marR="0" lvl="0" indent="-342900" algn="ct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Y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Akhbar MT" pitchFamily="2" charset="-78"/>
              </a:rPr>
              <a:t>يتيح مزود خدمة الانترنت للمستخدم إمكانية استخدام تقنية التحويل (المعالجة ) للمعطيات  و يتم ذلك من خلال استعمال المستخدم بروتوكول خاص :م</a:t>
            </a:r>
            <a:r>
              <a:rPr kumimoji="0" lang="ar-SA" sz="36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Akhbar MT" pitchFamily="2" charset="-78"/>
              </a:rPr>
              <a:t>ثل</a:t>
            </a:r>
            <a:r>
              <a:rPr kumimoji="0" lang="ar-SA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Akhbar MT" pitchFamily="2" charset="-78"/>
              </a:rPr>
              <a:t> الطلب الهاتفي، </a:t>
            </a:r>
            <a:r>
              <a:rPr kumimoji="0" lang="ar-SA" sz="36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Akhbar MT" pitchFamily="2" charset="-78"/>
              </a:rPr>
              <a:t>دي</a:t>
            </a:r>
            <a:r>
              <a:rPr kumimoji="0" lang="ar-SA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Akhbar MT" pitchFamily="2" charset="-78"/>
              </a:rPr>
              <a:t> </a:t>
            </a:r>
            <a:r>
              <a:rPr kumimoji="0" lang="ar-SA" sz="36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Akhbar MT" pitchFamily="2" charset="-78"/>
              </a:rPr>
              <a:t>إس</a:t>
            </a:r>
            <a:r>
              <a:rPr kumimoji="0" lang="ar-SA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Akhbar MT" pitchFamily="2" charset="-78"/>
              </a:rPr>
              <a:t> إل، مودم </a:t>
            </a:r>
            <a:r>
              <a:rPr kumimoji="0" lang="ar-SA" sz="36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Akhbar MT" pitchFamily="2" charset="-78"/>
              </a:rPr>
              <a:t>الكاب</a:t>
            </a:r>
            <a:r>
              <a:rPr kumimoji="0" lang="ar-SY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Akhbar MT" pitchFamily="2" charset="-78"/>
              </a:rPr>
              <a:t>ل</a:t>
            </a:r>
            <a:r>
              <a:rPr kumimoji="0" lang="ar-SA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Akhbar MT" pitchFamily="2" charset="-78"/>
              </a:rPr>
              <a:t>ُ</a:t>
            </a: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Akhbar MT" pitchFamily="2" charset="-78"/>
              </a:rPr>
              <a:t>.</a:t>
            </a:r>
          </a:p>
          <a:p>
            <a:pPr marL="342900" marR="0" lvl="0" indent="-342900" algn="ct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Akhbar MT" pitchFamily="2" charset="-78"/>
              </a:rPr>
              <a:t>مزوّد خدمة الإنترنت </a:t>
            </a:r>
            <a:r>
              <a:rPr kumimoji="0" lang="ar-SY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Akhbar MT" pitchFamily="2" charset="-78"/>
              </a:rPr>
              <a:t>يسمح للمستخدم بالاتصال مع بعضهم البعض </a:t>
            </a:r>
            <a:r>
              <a:rPr kumimoji="0" lang="ar-SY" sz="36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Akhbar MT" pitchFamily="2" charset="-78"/>
              </a:rPr>
              <a:t>و</a:t>
            </a:r>
            <a:r>
              <a:rPr kumimoji="0" lang="ar-SY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Akhbar MT" pitchFamily="2" charset="-78"/>
              </a:rPr>
              <a:t> تبادل الرسائل</a:t>
            </a:r>
          </a:p>
          <a:p>
            <a:pPr marL="342900" marR="0" lvl="0" indent="-342900" algn="ct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Akhbar MT" pitchFamily="2" charset="-78"/>
              </a:rPr>
              <a:t>الإلكترونيةِ . </a:t>
            </a:r>
            <a:r>
              <a:rPr kumimoji="0" lang="ar-SY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Akhbar MT" pitchFamily="2" charset="-78"/>
              </a:rPr>
              <a:t>و يمكن تخزين الملفات البيانية .</a:t>
            </a:r>
            <a:r>
              <a:rPr kumimoji="0" lang="ar-SA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Akhbar MT" pitchFamily="2" charset="-78"/>
              </a:rPr>
              <a:t> بالإضافة إلى الخدماتِ الأخرى الفريدةِ إلى كُلّ مزوّد خدمة إنترنت معيّن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سهم إلى اليسار 3">
            <a:hlinkClick r:id="rId4" action="ppaction://hlinksldjump"/>
          </p:cNvPr>
          <p:cNvSpPr/>
          <p:nvPr/>
        </p:nvSpPr>
        <p:spPr>
          <a:xfrm>
            <a:off x="214282" y="6215058"/>
            <a:ext cx="1000132" cy="64294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Y" sz="2400" b="1" dirty="0" smtClean="0"/>
              <a:t>التالي</a:t>
            </a:r>
            <a:endParaRPr lang="ar-SA" sz="2400" b="1" dirty="0"/>
          </a:p>
        </p:txBody>
      </p:sp>
      <p:sp>
        <p:nvSpPr>
          <p:cNvPr id="5" name="سهم إلى اليمين 4">
            <a:hlinkClick r:id="rId5" action="ppaction://hlinksldjump"/>
          </p:cNvPr>
          <p:cNvSpPr/>
          <p:nvPr/>
        </p:nvSpPr>
        <p:spPr>
          <a:xfrm>
            <a:off x="7858148" y="6215058"/>
            <a:ext cx="1071570" cy="64294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Y" sz="2000" b="1" dirty="0" smtClean="0"/>
              <a:t>رجوع</a:t>
            </a:r>
            <a:endParaRPr lang="ar-SA" sz="2000" b="1" dirty="0"/>
          </a:p>
        </p:txBody>
      </p:sp>
    </p:spTree>
  </p:cSld>
  <p:clrMapOvr>
    <a:masterClrMapping/>
  </p:clrMapOvr>
  <p:transition>
    <p:sndAc>
      <p:stSnd>
        <p:snd r:embed="rId2" name="drumroll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40000"/>
                <a:lumOff val="60000"/>
              </a:schemeClr>
            </a:gs>
            <a:gs pos="13000">
              <a:srgbClr val="0047FF"/>
            </a:gs>
            <a:gs pos="28000">
              <a:srgbClr val="000082"/>
            </a:gs>
            <a:gs pos="20000">
              <a:schemeClr val="accent4">
                <a:lumMod val="60000"/>
                <a:lumOff val="40000"/>
                <a:alpha val="70000"/>
              </a:schemeClr>
            </a:gs>
            <a:gs pos="57000">
              <a:schemeClr val="accent1">
                <a:lumMod val="60000"/>
                <a:lumOff val="40000"/>
              </a:schemeClr>
            </a:gs>
            <a:gs pos="72000">
              <a:srgbClr val="0047FF"/>
            </a:gs>
            <a:gs pos="46000">
              <a:schemeClr val="accent1">
                <a:lumMod val="60000"/>
                <a:lumOff val="40000"/>
                <a:alpha val="42000"/>
              </a:schemeClr>
            </a:gs>
            <a:gs pos="78000">
              <a:schemeClr val="accent1">
                <a:lumMod val="60000"/>
                <a:lumOff val="40000"/>
              </a:schemeClr>
            </a:gs>
          </a:gsLst>
          <a:lin ang="150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محتوى 2"/>
          <p:cNvSpPr txBox="1">
            <a:spLocks/>
          </p:cNvSpPr>
          <p:nvPr/>
        </p:nvSpPr>
        <p:spPr>
          <a:xfrm>
            <a:off x="642910" y="1857364"/>
            <a:ext cx="7858180" cy="3071834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ar-SA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Akhbar MT" pitchFamily="2" charset="-78"/>
              </a:rPr>
              <a:t>أكبر مقدمي خدمات الإنترنت الخاصة بهم وسرعة عالية الخطوط المؤجرة بحيث تكون أقل اعتمادا على مقدمي خدمات الاتصالات السلكية واللاسلكية ، ويمكن تقديم خدمة أفضل لعملائها.</a:t>
            </a:r>
          </a:p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عنوان 6"/>
          <p:cNvSpPr txBox="1">
            <a:spLocks/>
          </p:cNvSpPr>
          <p:nvPr/>
        </p:nvSpPr>
        <p:spPr>
          <a:xfrm>
            <a:off x="500034" y="428604"/>
            <a:ext cx="8336118" cy="1285884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-15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reflection blurRad="6350" stA="60000" endA="900" endPos="60000" dist="29997" dir="5400000" sy="-100000" algn="bl" rotWithShape="0"/>
                </a:effectLst>
                <a:uLnTx/>
                <a:uFillTx/>
                <a:latin typeface="Lucida Calligraphy" pitchFamily="66" charset="0"/>
                <a:ea typeface="+mj-ea"/>
                <a:cs typeface="+mj-cs"/>
              </a:rPr>
              <a:t>ISP</a:t>
            </a:r>
            <a:r>
              <a:rPr kumimoji="0" lang="en-US" sz="4400" b="1" i="0" u="none" strike="noStrike" kern="1200" cap="none" spc="-15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Calligraphy" pitchFamily="66" charset="0"/>
                <a:ea typeface="+mj-ea"/>
                <a:cs typeface="+mj-cs"/>
              </a:rPr>
              <a:t> </a:t>
            </a:r>
            <a:endParaRPr kumimoji="0" lang="en-US" sz="4400" b="1" i="0" u="none" strike="noStrike" kern="1200" cap="none" spc="-15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Lucida Calligraphy" pitchFamily="66" charset="0"/>
              <a:ea typeface="+mj-ea"/>
              <a:cs typeface="+mj-cs"/>
            </a:endParaRPr>
          </a:p>
        </p:txBody>
      </p:sp>
      <p:sp>
        <p:nvSpPr>
          <p:cNvPr id="4" name="سهم إلى اليسار 3">
            <a:hlinkClick r:id="rId3" action="ppaction://hlinksldjump"/>
          </p:cNvPr>
          <p:cNvSpPr/>
          <p:nvPr/>
        </p:nvSpPr>
        <p:spPr>
          <a:xfrm>
            <a:off x="500034" y="5715016"/>
            <a:ext cx="1000132" cy="64294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Y" sz="2400" b="1" dirty="0" smtClean="0"/>
              <a:t>التالي</a:t>
            </a:r>
            <a:endParaRPr lang="ar-SA" sz="2400" b="1" dirty="0"/>
          </a:p>
        </p:txBody>
      </p:sp>
      <p:sp>
        <p:nvSpPr>
          <p:cNvPr id="5" name="سهم إلى اليمين 4">
            <a:hlinkClick r:id="rId4" action="ppaction://hlinksldjump"/>
          </p:cNvPr>
          <p:cNvSpPr/>
          <p:nvPr/>
        </p:nvSpPr>
        <p:spPr>
          <a:xfrm>
            <a:off x="7858148" y="6215058"/>
            <a:ext cx="1071570" cy="64294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Y" sz="2000" b="1" dirty="0" smtClean="0"/>
              <a:t>رجوع</a:t>
            </a:r>
            <a:endParaRPr lang="ar-SA" sz="2000" b="1" dirty="0"/>
          </a:p>
        </p:txBody>
      </p:sp>
    </p:spTree>
  </p:cSld>
  <p:clrMapOvr>
    <a:masterClrMapping/>
  </p:clrMapOvr>
  <p:transition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8000">
              <a:srgbClr val="FFFFCC"/>
            </a:gs>
            <a:gs pos="11000">
              <a:schemeClr val="bg1"/>
            </a:gs>
            <a:gs pos="61000">
              <a:schemeClr val="accent6">
                <a:lumMod val="40000"/>
                <a:lumOff val="60000"/>
              </a:schemeClr>
            </a:gs>
            <a:gs pos="100000">
              <a:srgbClr val="4D0808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3"/>
          <p:cNvSpPr txBox="1">
            <a:spLocks/>
          </p:cNvSpPr>
          <p:nvPr/>
        </p:nvSpPr>
        <p:spPr>
          <a:xfrm>
            <a:off x="301752" y="228600"/>
            <a:ext cx="8534400" cy="985822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sng" strike="noStrike" kern="1200" cap="none" spc="0" normalizeH="0" baseline="0" noProof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 END</a:t>
            </a:r>
            <a:endParaRPr kumimoji="0" lang="en-US" sz="6000" b="1" i="0" u="sng" strike="noStrike" kern="1200" cap="none" spc="0" normalizeH="0" baseline="0" noProof="0" dirty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" name="عنصر نائب للصورة 6" descr="47682_poster2000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1507268" y="1781683"/>
            <a:ext cx="6092952" cy="4062984"/>
          </a:xfrm>
          <a:prstGeom prst="roundRect">
            <a:avLst>
              <a:gd name="adj" fmla="val 16667"/>
            </a:avLst>
          </a:prstGeom>
          <a:ln>
            <a:solidFill>
              <a:schemeClr val="bg1">
                <a:lumMod val="95000"/>
                <a:lumOff val="5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  <a:reflection blurRad="6350" stA="50000" endA="300" endPos="55000" dir="5400000" sy="-100000" algn="bl" rotWithShape="0"/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" name="زر إجراء: النهاية 4">
            <a:hlinkClick r:id="" action="ppaction://hlinkshowjump?jump=endshow" highlightClick="1"/>
          </p:cNvPr>
          <p:cNvSpPr/>
          <p:nvPr/>
        </p:nvSpPr>
        <p:spPr>
          <a:xfrm>
            <a:off x="285720" y="6215082"/>
            <a:ext cx="857256" cy="428628"/>
          </a:xfrm>
          <a:prstGeom prst="actionButtonEnd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Y" b="1" dirty="0" smtClean="0"/>
              <a:t>إنهاء</a:t>
            </a:r>
            <a:endParaRPr lang="ar-SA" dirty="0"/>
          </a:p>
        </p:txBody>
      </p:sp>
    </p:spTree>
  </p:cSld>
  <p:clrMapOvr>
    <a:masterClrMapping/>
  </p:clrMapOvr>
  <p:transition spd="slow">
    <p:sndAc>
      <p:stSnd>
        <p:snd r:embed="rId2" name="explode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211</TotalTime>
  <Words>429</Words>
  <Application>Microsoft Office PowerPoint</Application>
  <PresentationFormat>عرض على الشاشة (3:4)‏</PresentationFormat>
  <Paragraphs>64</Paragraphs>
  <Slides>12</Slides>
  <Notes>3</Notes>
  <HiddenSlides>0</HiddenSlides>
  <MMClips>3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12</vt:i4>
      </vt:variant>
    </vt:vector>
  </HeadingPairs>
  <TitlesOfParts>
    <vt:vector size="13" baseType="lpstr">
      <vt:lpstr>سمة Office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</vt:vector>
  </TitlesOfParts>
  <Company>ZzTeaM2009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DR.Ahmed Saker</dc:creator>
  <cp:lastModifiedBy>jdarra</cp:lastModifiedBy>
  <cp:revision>24</cp:revision>
  <dcterms:created xsi:type="dcterms:W3CDTF">2010-11-01T21:11:33Z</dcterms:created>
  <dcterms:modified xsi:type="dcterms:W3CDTF">2010-12-22T10:57:33Z</dcterms:modified>
</cp:coreProperties>
</file>