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58" r:id="rId4"/>
    <p:sldId id="261" r:id="rId5"/>
    <p:sldId id="259" r:id="rId6"/>
    <p:sldId id="267" r:id="rId7"/>
    <p:sldId id="265" r:id="rId8"/>
    <p:sldId id="263" r:id="rId9"/>
    <p:sldId id="262" r:id="rId10"/>
    <p:sldId id="264" r:id="rId11"/>
    <p:sldId id="260" r:id="rId12"/>
    <p:sldId id="266" r:id="rId13"/>
    <p:sldId id="268"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75FD4"/>
    <a:srgbClr val="E44ACE"/>
    <a:srgbClr val="DA20BF"/>
    <a:srgbClr val="FFFFCC"/>
    <a:srgbClr val="FFFF99"/>
    <a:srgbClr val="E9EEAC"/>
    <a:srgbClr val="E4E1CE"/>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3065" autoAdjust="0"/>
    <p:restoredTop sz="94660"/>
  </p:normalViewPr>
  <p:slideViewPr>
    <p:cSldViewPr>
      <p:cViewPr varScale="1">
        <p:scale>
          <a:sx n="67" d="100"/>
          <a:sy n="67" d="100"/>
        </p:scale>
        <p:origin x="-1578"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75ACE439-28BD-452E-9EFB-C0B5FE0B2BF4}" type="datetimeFigureOut">
              <a:rPr lang="ar-SA" smtClean="0"/>
              <a:pPr/>
              <a:t>09/01/1432</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3627C993-72B5-47CF-A824-A325620F7BDC}" type="slidenum">
              <a:rPr lang="ar-SA" smtClean="0"/>
              <a:pPr/>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3627C993-72B5-47CF-A824-A325620F7BDC}" type="slidenum">
              <a:rPr lang="ar-SA" smtClean="0"/>
              <a:pPr/>
              <a:t>1</a:t>
            </a:fld>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3627C993-72B5-47CF-A824-A325620F7BDC}" type="slidenum">
              <a:rPr lang="ar-SA" smtClean="0"/>
              <a:pPr/>
              <a:t>2</a:t>
            </a:fld>
            <a:endParaRPr lang="ar-S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3627C993-72B5-47CF-A824-A325620F7BDC}" type="slidenum">
              <a:rPr lang="ar-SA" smtClean="0"/>
              <a:pPr/>
              <a:t>3</a:t>
            </a:fld>
            <a:endParaRPr lang="ar-S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3627C993-72B5-47CF-A824-A325620F7BDC}" type="slidenum">
              <a:rPr lang="ar-SA" smtClean="0"/>
              <a:pPr/>
              <a:t>4</a:t>
            </a:fld>
            <a:endParaRPr lang="ar-S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3627C993-72B5-47CF-A824-A325620F7BDC}" type="slidenum">
              <a:rPr lang="ar-SA" smtClean="0"/>
              <a:pPr/>
              <a:t>5</a:t>
            </a:fld>
            <a:endParaRPr lang="ar-S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3627C993-72B5-47CF-A824-A325620F7BDC}" type="slidenum">
              <a:rPr lang="ar-SA" smtClean="0"/>
              <a:pPr/>
              <a:t>6</a:t>
            </a:fld>
            <a:endParaRPr lang="ar-S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r>
              <a:rPr lang="ar-SY" dirty="0" smtClean="0"/>
              <a:t>القانون</a:t>
            </a:r>
            <a:r>
              <a:rPr lang="ar-SY" baseline="0" dirty="0" smtClean="0"/>
              <a:t> في سوريا </a:t>
            </a:r>
            <a:endParaRPr lang="ar-SA" dirty="0"/>
          </a:p>
        </p:txBody>
      </p:sp>
      <p:sp>
        <p:nvSpPr>
          <p:cNvPr id="4" name="عنصر نائب لرقم الشريحة 3"/>
          <p:cNvSpPr>
            <a:spLocks noGrp="1"/>
          </p:cNvSpPr>
          <p:nvPr>
            <p:ph type="sldNum" sz="quarter" idx="10"/>
          </p:nvPr>
        </p:nvSpPr>
        <p:spPr/>
        <p:txBody>
          <a:bodyPr/>
          <a:lstStyle/>
          <a:p>
            <a:fld id="{3627C993-72B5-47CF-A824-A325620F7BDC}" type="slidenum">
              <a:rPr lang="ar-SA" smtClean="0"/>
              <a:pPr/>
              <a:t>7</a:t>
            </a:fld>
            <a:endParaRPr lang="ar-S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3627C993-72B5-47CF-A824-A325620F7BDC}" type="slidenum">
              <a:rPr lang="ar-SA" smtClean="0"/>
              <a:pPr/>
              <a:t>8</a:t>
            </a:fld>
            <a:endParaRPr lang="ar-S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3627C993-72B5-47CF-A824-A325620F7BDC}" type="slidenum">
              <a:rPr lang="ar-SA" smtClean="0"/>
              <a:pPr/>
              <a:t>9</a:t>
            </a:fld>
            <a:endParaRPr lang="ar-S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pPr lvl="0" algn="ctr" rtl="1" eaLnBrk="0" fontAlgn="base" hangingPunct="0">
              <a:spcBef>
                <a:spcPct val="0"/>
              </a:spcBef>
              <a:spcAft>
                <a:spcPct val="0"/>
              </a:spcAft>
              <a:tabLst>
                <a:tab pos="571500" algn="l"/>
              </a:tabLst>
            </a:pPr>
            <a:r>
              <a:rPr lang="ar-DZ" sz="800" b="1" dirty="0" smtClean="0">
                <a:solidFill>
                  <a:srgbClr val="808080"/>
                </a:solidFill>
                <a:ea typeface="Tahoma" pitchFamily="34" charset="0"/>
                <a:cs typeface="Times New Roman" pitchFamily="18" charset="0"/>
              </a:rPr>
              <a:t>  </a:t>
            </a:r>
            <a:endParaRPr lang="ar-SA" dirty="0"/>
          </a:p>
        </p:txBody>
      </p:sp>
      <p:sp>
        <p:nvSpPr>
          <p:cNvPr id="4" name="عنصر نائب لرقم الشريحة 3"/>
          <p:cNvSpPr>
            <a:spLocks noGrp="1"/>
          </p:cNvSpPr>
          <p:nvPr>
            <p:ph type="sldNum" sz="quarter" idx="10"/>
          </p:nvPr>
        </p:nvSpPr>
        <p:spPr/>
        <p:txBody>
          <a:bodyPr/>
          <a:lstStyle/>
          <a:p>
            <a:fld id="{3627C993-72B5-47CF-A824-A325620F7BDC}" type="slidenum">
              <a:rPr lang="ar-SA" smtClean="0"/>
              <a:pPr/>
              <a:t>10</a:t>
            </a:fld>
            <a:endParaRPr lang="ar-S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3627C993-72B5-47CF-A824-A325620F7BDC}" type="slidenum">
              <a:rPr lang="ar-SA" smtClean="0"/>
              <a:pPr/>
              <a:t>11</a:t>
            </a:fld>
            <a:endParaRPr lang="ar-S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3627C993-72B5-47CF-A824-A325620F7BDC}" type="slidenum">
              <a:rPr lang="ar-SA" smtClean="0"/>
              <a:pPr/>
              <a:t>12</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4715846-FD25-4C36-B2F9-3910BD09AADB}" type="datetimeFigureOut">
              <a:rPr lang="en-US" smtClean="0"/>
              <a:pPr/>
              <a:t>12/15/2010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BF9D2F-2DB6-4BC4-B225-8E96F8C44A8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4715846-FD25-4C36-B2F9-3910BD09AADB}" type="datetimeFigureOut">
              <a:rPr lang="en-US" smtClean="0"/>
              <a:pPr/>
              <a:t>12/15/2010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BF9D2F-2DB6-4BC4-B225-8E96F8C44A8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4715846-FD25-4C36-B2F9-3910BD09AADB}" type="datetimeFigureOut">
              <a:rPr lang="en-US" smtClean="0"/>
              <a:pPr/>
              <a:t>12/15/2010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BF9D2F-2DB6-4BC4-B225-8E96F8C44A8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4715846-FD25-4C36-B2F9-3910BD09AADB}" type="datetimeFigureOut">
              <a:rPr lang="en-US" smtClean="0"/>
              <a:pPr/>
              <a:t>12/15/2010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BF9D2F-2DB6-4BC4-B225-8E96F8C44A8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4715846-FD25-4C36-B2F9-3910BD09AADB}" type="datetimeFigureOut">
              <a:rPr lang="en-US" smtClean="0"/>
              <a:pPr/>
              <a:t>12/15/2010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4BF9D2F-2DB6-4BC4-B225-8E96F8C44A8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4715846-FD25-4C36-B2F9-3910BD09AADB}" type="datetimeFigureOut">
              <a:rPr lang="en-US" smtClean="0"/>
              <a:pPr/>
              <a:t>12/15/2010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4BF9D2F-2DB6-4BC4-B225-8E96F8C44A8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715846-FD25-4C36-B2F9-3910BD09AADB}" type="datetimeFigureOut">
              <a:rPr lang="en-US" smtClean="0"/>
              <a:pPr/>
              <a:t>12/15/2010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4BF9D2F-2DB6-4BC4-B225-8E96F8C44A8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4715846-FD25-4C36-B2F9-3910BD09AADB}" type="datetimeFigureOut">
              <a:rPr lang="en-US" smtClean="0"/>
              <a:pPr/>
              <a:t>12/15/2010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BF9D2F-2DB6-4BC4-B225-8E96F8C44A8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4715846-FD25-4C36-B2F9-3910BD09AADB}" type="datetimeFigureOut">
              <a:rPr lang="en-US" smtClean="0"/>
              <a:pPr/>
              <a:t>12/15/2010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BF9D2F-2DB6-4BC4-B225-8E96F8C44A8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4715846-FD25-4C36-B2F9-3910BD09AADB}" type="datetimeFigureOut">
              <a:rPr lang="en-US" smtClean="0"/>
              <a:pPr/>
              <a:t>12/15/2010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BF9D2F-2DB6-4BC4-B225-8E96F8C44A8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4715846-FD25-4C36-B2F9-3910BD09AADB}" type="datetimeFigureOut">
              <a:rPr lang="en-US" smtClean="0"/>
              <a:pPr/>
              <a:t>12/15/2010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BF9D2F-2DB6-4BC4-B225-8E96F8C44A8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715846-FD25-4C36-B2F9-3910BD09AADB}" type="datetimeFigureOut">
              <a:rPr lang="en-US" smtClean="0"/>
              <a:pPr/>
              <a:t>12/15/2010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BF9D2F-2DB6-4BC4-B225-8E96F8C44A8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Capture.PNG"/>
          <p:cNvPicPr>
            <a:picLocks noChangeAspect="1"/>
          </p:cNvPicPr>
          <p:nvPr/>
        </p:nvPicPr>
        <p:blipFill>
          <a:blip r:embed="rId3" cstate="print"/>
          <a:srcRect/>
          <a:stretch>
            <a:fillRect/>
          </a:stretch>
        </p:blipFill>
        <p:spPr>
          <a:xfrm flipH="1">
            <a:off x="6400800" y="0"/>
            <a:ext cx="2743200" cy="6858000"/>
          </a:xfrm>
          <a:prstGeom prst="rect">
            <a:avLst/>
          </a:prstGeom>
          <a:ln>
            <a:noFill/>
          </a:ln>
          <a:effectLst/>
        </p:spPr>
      </p:pic>
      <p:pic>
        <p:nvPicPr>
          <p:cNvPr id="5" name="Picture 4" descr="Capture.PNG"/>
          <p:cNvPicPr>
            <a:picLocks noChangeAspect="1"/>
          </p:cNvPicPr>
          <p:nvPr/>
        </p:nvPicPr>
        <p:blipFill>
          <a:blip r:embed="rId4" cstate="print"/>
          <a:srcRect/>
          <a:stretch>
            <a:fillRect/>
          </a:stretch>
        </p:blipFill>
        <p:spPr>
          <a:xfrm>
            <a:off x="-1" y="0"/>
            <a:ext cx="6400801" cy="6858000"/>
          </a:xfrm>
          <a:prstGeom prst="rect">
            <a:avLst/>
          </a:prstGeom>
          <a:ln>
            <a:noFill/>
          </a:ln>
          <a:effectLst/>
        </p:spPr>
      </p:pic>
      <p:sp>
        <p:nvSpPr>
          <p:cNvPr id="7" name="Rectangle 6"/>
          <p:cNvSpPr/>
          <p:nvPr/>
        </p:nvSpPr>
        <p:spPr>
          <a:xfrm>
            <a:off x="5822772" y="1245037"/>
            <a:ext cx="3473628" cy="3631763"/>
          </a:xfrm>
          <a:prstGeom prst="rect">
            <a:avLst/>
          </a:prstGeom>
          <a:noFill/>
        </p:spPr>
        <p:txBody>
          <a:bodyPr wrap="square" lIns="91440" tIns="45720" rIns="91440" bIns="45720">
            <a:spAutoFit/>
          </a:bodyPr>
          <a:lstStyle/>
          <a:p>
            <a:pPr algn="ctr"/>
            <a:r>
              <a:rPr lang="ar-SY" sz="115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ndalus" pitchFamily="18" charset="-78"/>
                <a:cs typeface="Andalus" pitchFamily="18" charset="-78"/>
              </a:rPr>
              <a:t>عمل </a:t>
            </a:r>
          </a:p>
          <a:p>
            <a:pPr algn="ctr"/>
            <a:r>
              <a:rPr lang="ar-SY" sz="115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ndalus" pitchFamily="18" charset="-78"/>
                <a:cs typeface="Andalus" pitchFamily="18" charset="-78"/>
              </a:rPr>
              <a:t>الأطفال</a:t>
            </a:r>
            <a:endParaRPr lang="en-US" sz="115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ndalus" pitchFamily="18" charset="-78"/>
              <a:cs typeface="Andalus" pitchFamily="18" charset="-78"/>
            </a:endParaRPr>
          </a:p>
        </p:txBody>
      </p:sp>
    </p:spTree>
  </p:cSld>
  <p:clrMapOvr>
    <a:masterClrMapping/>
  </p:clrMapOvr>
  <p:transition>
    <p:wipe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1676400"/>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ndalus" pitchFamily="18" charset="-78"/>
              <a:cs typeface="Andalus" pitchFamily="18" charset="-78"/>
            </a:endParaRPr>
          </a:p>
        </p:txBody>
      </p:sp>
      <p:sp>
        <p:nvSpPr>
          <p:cNvPr id="3" name="Isosceles Triangle 2"/>
          <p:cNvSpPr/>
          <p:nvPr/>
        </p:nvSpPr>
        <p:spPr>
          <a:xfrm>
            <a:off x="3352800" y="533400"/>
            <a:ext cx="1295400" cy="1143000"/>
          </a:xfrm>
          <a:prstGeom prst="triangle">
            <a:avLst>
              <a:gd name="adj" fmla="val 8989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4876800" y="676870"/>
            <a:ext cx="4229043" cy="923330"/>
          </a:xfrm>
          <a:prstGeom prst="rect">
            <a:avLst/>
          </a:prstGeom>
          <a:noFill/>
        </p:spPr>
        <p:txBody>
          <a:bodyPr wrap="none" lIns="91440" tIns="45720" rIns="91440" bIns="45720">
            <a:spAutoFit/>
          </a:bodyPr>
          <a:lstStyle/>
          <a:p>
            <a:pPr algn="ctr"/>
            <a:r>
              <a:rPr lang="ar-SY" sz="54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ndalus" pitchFamily="18" charset="-78"/>
                <a:cs typeface="Andalus" pitchFamily="18" charset="-78"/>
              </a:rPr>
              <a:t>تعريف عمل الأطفال</a:t>
            </a:r>
            <a:endParaRPr lang="en-US" sz="54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ndalus" pitchFamily="18" charset="-78"/>
              <a:cs typeface="Andalus" pitchFamily="18" charset="-78"/>
            </a:endParaRPr>
          </a:p>
        </p:txBody>
      </p:sp>
      <p:sp>
        <p:nvSpPr>
          <p:cNvPr id="5" name="Rectangle 4"/>
          <p:cNvSpPr/>
          <p:nvPr/>
        </p:nvSpPr>
        <p:spPr>
          <a:xfrm>
            <a:off x="304800" y="2286000"/>
            <a:ext cx="8610600" cy="2862322"/>
          </a:xfrm>
          <a:prstGeom prst="rect">
            <a:avLst/>
          </a:prstGeom>
        </p:spPr>
        <p:txBody>
          <a:bodyPr wrap="square">
            <a:spAutoFit/>
          </a:bodyPr>
          <a:lstStyle/>
          <a:p>
            <a:pPr algn="r"/>
            <a:r>
              <a:rPr lang="ar-SA" sz="3600" dirty="0">
                <a:latin typeface="Arabic Typesetting" pitchFamily="66" charset="-78"/>
                <a:cs typeface="Arabic Typesetting" pitchFamily="66" charset="-78"/>
              </a:rPr>
              <a:t>هو العمل الذي يضع </a:t>
            </a:r>
            <a:r>
              <a:rPr lang="ar-SA" sz="3600" dirty="0" smtClean="0">
                <a:latin typeface="Arabic Typesetting" pitchFamily="66" charset="-78"/>
                <a:cs typeface="Arabic Typesetting" pitchFamily="66" charset="-78"/>
              </a:rPr>
              <a:t>أعباء </a:t>
            </a:r>
            <a:r>
              <a:rPr lang="ar-SA" sz="3600" dirty="0">
                <a:latin typeface="Arabic Typesetting" pitchFamily="66" charset="-78"/>
                <a:cs typeface="Arabic Typesetting" pitchFamily="66" charset="-78"/>
              </a:rPr>
              <a:t>ثقيلة على الطفل،والذي يهدد سلامته وصحته ورفاهيته، العمل الذي يستفيد من ضعف الطفل وعدم قدرته عن الدفاع عن حقوقه، العمل الذي يستغل </a:t>
            </a:r>
            <a:r>
              <a:rPr lang="ar-SA" sz="3600" b="1" dirty="0">
                <a:solidFill>
                  <a:schemeClr val="accent4">
                    <a:lumMod val="75000"/>
                  </a:schemeClr>
                </a:solidFill>
                <a:latin typeface="Arabic Typesetting" pitchFamily="66" charset="-78"/>
                <a:cs typeface="Arabic Typesetting" pitchFamily="66" charset="-78"/>
              </a:rPr>
              <a:t>عمل الأطفال</a:t>
            </a:r>
            <a:r>
              <a:rPr lang="ar-SA" sz="3600" dirty="0">
                <a:solidFill>
                  <a:schemeClr val="accent4">
                    <a:lumMod val="75000"/>
                  </a:schemeClr>
                </a:solidFill>
                <a:latin typeface="Arabic Typesetting" pitchFamily="66" charset="-78"/>
                <a:cs typeface="Arabic Typesetting" pitchFamily="66" charset="-78"/>
              </a:rPr>
              <a:t> </a:t>
            </a:r>
            <a:r>
              <a:rPr lang="ar-SA" sz="3600" dirty="0">
                <a:latin typeface="Arabic Typesetting" pitchFamily="66" charset="-78"/>
                <a:cs typeface="Arabic Typesetting" pitchFamily="66" charset="-78"/>
              </a:rPr>
              <a:t>كعمالة رخيصة بديلة عن عمل الكبار، العمل الذي يستخدم وجود الأطفال ولا يساهم في تنميتهم، العمل الذي يعيق تعليم الطفل وتدريبه ويغير حياته ومستقبله.</a:t>
            </a:r>
            <a:endParaRPr lang="en-US" sz="3600" dirty="0">
              <a:latin typeface="Arabic Typesetting" pitchFamily="66" charset="-78"/>
              <a:cs typeface="Arabic Typesetting" pitchFamily="66" charset="-78"/>
            </a:endParaRPr>
          </a:p>
        </p:txBody>
      </p:sp>
      <p:sp>
        <p:nvSpPr>
          <p:cNvPr id="8" name="Rectangle 7"/>
          <p:cNvSpPr/>
          <p:nvPr/>
        </p:nvSpPr>
        <p:spPr>
          <a:xfrm>
            <a:off x="0" y="5181600"/>
            <a:ext cx="9144000" cy="1676400"/>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ndalus" pitchFamily="18" charset="-78"/>
              <a:cs typeface="Andalus" pitchFamily="18" charset="-78"/>
            </a:endParaRPr>
          </a:p>
        </p:txBody>
      </p:sp>
      <p:sp>
        <p:nvSpPr>
          <p:cNvPr id="9" name="Isosceles Triangle 8"/>
          <p:cNvSpPr/>
          <p:nvPr/>
        </p:nvSpPr>
        <p:spPr>
          <a:xfrm flipV="1">
            <a:off x="3581400" y="5181600"/>
            <a:ext cx="1295400" cy="1143000"/>
          </a:xfrm>
          <a:prstGeom prst="triangle">
            <a:avLst>
              <a:gd name="adj" fmla="val 8989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pull dir="l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1676400"/>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ndalus" pitchFamily="18" charset="-78"/>
              <a:cs typeface="Andalus" pitchFamily="18" charset="-78"/>
            </a:endParaRPr>
          </a:p>
        </p:txBody>
      </p:sp>
      <p:sp>
        <p:nvSpPr>
          <p:cNvPr id="3" name="Isosceles Triangle 2"/>
          <p:cNvSpPr/>
          <p:nvPr/>
        </p:nvSpPr>
        <p:spPr>
          <a:xfrm>
            <a:off x="3352800" y="533400"/>
            <a:ext cx="1295400" cy="1143000"/>
          </a:xfrm>
          <a:prstGeom prst="triangle">
            <a:avLst>
              <a:gd name="adj" fmla="val 8989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4852325" y="600670"/>
            <a:ext cx="4139275" cy="923330"/>
          </a:xfrm>
          <a:prstGeom prst="rect">
            <a:avLst/>
          </a:prstGeom>
          <a:noFill/>
        </p:spPr>
        <p:txBody>
          <a:bodyPr wrap="none" lIns="91440" tIns="45720" rIns="91440" bIns="45720">
            <a:spAutoFit/>
          </a:bodyPr>
          <a:lstStyle/>
          <a:p>
            <a:pPr algn="ctr"/>
            <a:r>
              <a:rPr lang="ar-SY" sz="54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ndalus" pitchFamily="18" charset="-78"/>
                <a:cs typeface="Andalus" pitchFamily="18" charset="-78"/>
              </a:rPr>
              <a:t>أسباب عمل الأطفال</a:t>
            </a:r>
            <a:endParaRPr lang="en-US" sz="54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ndalus" pitchFamily="18" charset="-78"/>
              <a:cs typeface="Andalus" pitchFamily="18" charset="-78"/>
            </a:endParaRPr>
          </a:p>
        </p:txBody>
      </p:sp>
      <p:sp>
        <p:nvSpPr>
          <p:cNvPr id="1026" name="Rectangle 2"/>
          <p:cNvSpPr>
            <a:spLocks noChangeArrowheads="1"/>
          </p:cNvSpPr>
          <p:nvPr/>
        </p:nvSpPr>
        <p:spPr bwMode="auto">
          <a:xfrm>
            <a:off x="0" y="1348800"/>
            <a:ext cx="8991600" cy="5509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4800" b="0" i="0" u="none" strike="noStrike" cap="none" normalizeH="0" baseline="0" dirty="0" smtClean="0">
              <a:ln>
                <a:noFill/>
              </a:ln>
              <a:solidFill>
                <a:schemeClr val="tx1"/>
              </a:solidFill>
              <a:effectLst/>
              <a:latin typeface="Arabic Typesetting" pitchFamily="66" charset="-78"/>
              <a:cs typeface="Arabic Typesetting" pitchFamily="66" charset="-78"/>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ar-SA" sz="3200" b="1" i="0" u="none" strike="noStrike" cap="none" normalizeH="0" baseline="0" dirty="0" smtClean="0">
                <a:ln>
                  <a:noFill/>
                </a:ln>
                <a:solidFill>
                  <a:schemeClr val="accent4">
                    <a:lumMod val="75000"/>
                  </a:schemeClr>
                </a:solidFill>
                <a:effectLst/>
                <a:latin typeface="Arabic Typesetting" pitchFamily="66" charset="-78"/>
                <a:ea typeface="Times New Roman" pitchFamily="18" charset="0"/>
                <a:cs typeface="Arabic Typesetting" pitchFamily="66" charset="-78"/>
              </a:rPr>
              <a:t>المستوي الثقافي للأسرة</a:t>
            </a:r>
            <a:r>
              <a:rPr kumimoji="0" lang="ar-SA" sz="3200" b="0" i="0" u="none" strike="noStrike" cap="none" normalizeH="0" baseline="0" dirty="0" smtClean="0">
                <a:ln>
                  <a:noFill/>
                </a:ln>
                <a:solidFill>
                  <a:srgbClr val="E75FD4"/>
                </a:solidFill>
                <a:effectLst/>
                <a:latin typeface="Arabic Typesetting" pitchFamily="66" charset="-78"/>
                <a:ea typeface="Times New Roman" pitchFamily="18" charset="0"/>
                <a:cs typeface="Arabic Typesetting" pitchFamily="66" charset="-78"/>
              </a:rPr>
              <a:t> : </a:t>
            </a:r>
            <a:r>
              <a:rPr kumimoji="0" lang="ar-SA" sz="3200" b="0" i="0" u="none" strike="noStrike" cap="none" normalizeH="0" baseline="0" dirty="0" smtClean="0">
                <a:ln>
                  <a:noFill/>
                </a:ln>
                <a:solidFill>
                  <a:schemeClr val="tx1"/>
                </a:solidFill>
                <a:effectLst/>
                <a:latin typeface="Arabic Typesetting" pitchFamily="66" charset="-78"/>
                <a:ea typeface="Times New Roman" pitchFamily="18" charset="0"/>
                <a:cs typeface="Arabic Typesetting" pitchFamily="66" charset="-78"/>
              </a:rPr>
              <a:t>فائدة التعليم غير معروفة لهم.</a:t>
            </a:r>
            <a:endParaRPr kumimoji="0" lang="en-US" sz="3200" b="0" i="0" u="none" strike="noStrike" cap="none" normalizeH="0" baseline="0" dirty="0" smtClean="0">
              <a:ln>
                <a:noFill/>
              </a:ln>
              <a:solidFill>
                <a:schemeClr val="tx1"/>
              </a:solidFill>
              <a:effectLst/>
              <a:latin typeface="Arabic Typesetting" pitchFamily="66" charset="-78"/>
              <a:ea typeface="Calibri" pitchFamily="34" charset="0"/>
              <a:cs typeface="Arabic Typesetting" pitchFamily="66" charset="-78"/>
            </a:endParaRPr>
          </a:p>
          <a:p>
            <a:pPr marL="0" marR="0" lvl="0" indent="0" algn="r" defTabSz="914400" rtl="1" eaLnBrk="0" fontAlgn="base" latinLnBrk="0" hangingPunct="0">
              <a:lnSpc>
                <a:spcPct val="100000"/>
              </a:lnSpc>
              <a:spcBef>
                <a:spcPct val="0"/>
              </a:spcBef>
              <a:spcAft>
                <a:spcPct val="0"/>
              </a:spcAft>
              <a:buClrTx/>
              <a:buSzTx/>
              <a:buFontTx/>
              <a:buChar char="•"/>
              <a:tabLst/>
            </a:pPr>
            <a:r>
              <a:rPr lang="ar-SA" sz="3200" b="1" dirty="0" smtClean="0">
                <a:solidFill>
                  <a:schemeClr val="accent4">
                    <a:lumMod val="75000"/>
                  </a:schemeClr>
                </a:solidFill>
                <a:latin typeface="Arabic Typesetting" pitchFamily="66" charset="-78"/>
                <a:ea typeface="Times New Roman" pitchFamily="18" charset="0"/>
                <a:cs typeface="Arabic Typesetting" pitchFamily="66" charset="-78"/>
              </a:rPr>
              <a:t>الفقر</a:t>
            </a:r>
            <a:r>
              <a:rPr kumimoji="0" lang="ar-SA" sz="3200" b="0" i="0" u="none" strike="noStrike" cap="none" normalizeH="0" baseline="0" dirty="0" smtClean="0">
                <a:ln>
                  <a:noFill/>
                </a:ln>
                <a:solidFill>
                  <a:srgbClr val="E75FD4"/>
                </a:solidFill>
                <a:effectLst/>
                <a:latin typeface="Arabic Typesetting" pitchFamily="66" charset="-78"/>
                <a:ea typeface="Times New Roman" pitchFamily="18" charset="0"/>
                <a:cs typeface="Arabic Typesetting" pitchFamily="66" charset="-78"/>
              </a:rPr>
              <a:t> : </a:t>
            </a:r>
            <a:r>
              <a:rPr kumimoji="0" lang="ar-SA" sz="3200" b="0" i="0" u="none" strike="noStrike" cap="none" normalizeH="0" baseline="0" dirty="0" smtClean="0">
                <a:ln>
                  <a:noFill/>
                </a:ln>
                <a:solidFill>
                  <a:schemeClr val="tx1"/>
                </a:solidFill>
                <a:effectLst/>
                <a:latin typeface="Arabic Typesetting" pitchFamily="66" charset="-78"/>
                <a:ea typeface="Times New Roman" pitchFamily="18" charset="0"/>
                <a:cs typeface="Arabic Typesetting" pitchFamily="66" charset="-78"/>
              </a:rPr>
              <a:t>الأطفال يرغبون بمساعدة أسرهم، عجز الأهل من الإنفاق على أولادهم.</a:t>
            </a:r>
            <a:endParaRPr kumimoji="0" lang="en-US" sz="3200" b="0" i="0" u="none" strike="noStrike" cap="none" normalizeH="0" baseline="0" dirty="0" smtClean="0">
              <a:ln>
                <a:noFill/>
              </a:ln>
              <a:solidFill>
                <a:schemeClr val="tx1"/>
              </a:solidFill>
              <a:effectLst/>
              <a:latin typeface="Arabic Typesetting" pitchFamily="66" charset="-78"/>
              <a:ea typeface="Calibri" pitchFamily="34" charset="0"/>
              <a:cs typeface="Arabic Typesetting" pitchFamily="66" charset="-78"/>
            </a:endParaRPr>
          </a:p>
          <a:p>
            <a:pPr marL="0" marR="0" lvl="0" indent="0" algn="r" defTabSz="914400" rtl="1" eaLnBrk="0" fontAlgn="base" latinLnBrk="0" hangingPunct="0">
              <a:lnSpc>
                <a:spcPct val="100000"/>
              </a:lnSpc>
              <a:spcBef>
                <a:spcPct val="0"/>
              </a:spcBef>
              <a:spcAft>
                <a:spcPct val="0"/>
              </a:spcAft>
              <a:buClrTx/>
              <a:buSzTx/>
              <a:buFontTx/>
              <a:buChar char="•"/>
              <a:tabLst/>
            </a:pPr>
            <a:r>
              <a:rPr lang="ar-SA" sz="3200" b="1" dirty="0" smtClean="0">
                <a:solidFill>
                  <a:schemeClr val="accent4">
                    <a:lumMod val="75000"/>
                  </a:schemeClr>
                </a:solidFill>
                <a:latin typeface="Arabic Typesetting" pitchFamily="66" charset="-78"/>
                <a:ea typeface="Times New Roman" pitchFamily="18" charset="0"/>
                <a:cs typeface="Arabic Typesetting" pitchFamily="66" charset="-78"/>
              </a:rPr>
              <a:t>قلة المدارس والتعليم الإلزامي.</a:t>
            </a:r>
            <a:endParaRPr lang="en-US" sz="3200" b="1" dirty="0" smtClean="0">
              <a:solidFill>
                <a:schemeClr val="accent4">
                  <a:lumMod val="75000"/>
                </a:schemeClr>
              </a:solidFill>
              <a:latin typeface="Arabic Typesetting" pitchFamily="66" charset="-78"/>
              <a:ea typeface="Times New Roman" pitchFamily="18" charset="0"/>
              <a:cs typeface="Arabic Typesetting" pitchFamily="66" charset="-78"/>
            </a:endParaRPr>
          </a:p>
          <a:p>
            <a:pPr marL="0" marR="0" lvl="0" indent="0" algn="r" defTabSz="914400" rtl="1" eaLnBrk="0" fontAlgn="base" latinLnBrk="0" hangingPunct="0">
              <a:lnSpc>
                <a:spcPct val="100000"/>
              </a:lnSpc>
              <a:spcBef>
                <a:spcPct val="0"/>
              </a:spcBef>
              <a:spcAft>
                <a:spcPct val="0"/>
              </a:spcAft>
              <a:buClrTx/>
              <a:buSzTx/>
              <a:buFontTx/>
              <a:buChar char="•"/>
              <a:tabLst/>
            </a:pPr>
            <a:r>
              <a:rPr lang="ar-SA" sz="3200" b="1" dirty="0" smtClean="0">
                <a:solidFill>
                  <a:schemeClr val="accent4">
                    <a:lumMod val="75000"/>
                  </a:schemeClr>
                </a:solidFill>
                <a:latin typeface="Arabic Typesetting" pitchFamily="66" charset="-78"/>
                <a:ea typeface="Times New Roman" pitchFamily="18" charset="0"/>
                <a:cs typeface="Arabic Typesetting" pitchFamily="66" charset="-78"/>
              </a:rPr>
              <a:t>نقص بمعرفة قوانين عمل</a:t>
            </a:r>
            <a:r>
              <a:rPr lang="ar-IQ" sz="3200" b="1" dirty="0" smtClean="0">
                <a:solidFill>
                  <a:schemeClr val="accent4">
                    <a:lumMod val="75000"/>
                  </a:schemeClr>
                </a:solidFill>
                <a:latin typeface="Arabic Typesetting" pitchFamily="66" charset="-78"/>
                <a:ea typeface="Times New Roman" pitchFamily="18" charset="0"/>
                <a:cs typeface="Arabic Typesetting" pitchFamily="66" charset="-78"/>
              </a:rPr>
              <a:t> </a:t>
            </a:r>
            <a:r>
              <a:rPr lang="ar-SA" sz="3200" b="1" dirty="0" smtClean="0">
                <a:solidFill>
                  <a:schemeClr val="accent4">
                    <a:lumMod val="75000"/>
                  </a:schemeClr>
                </a:solidFill>
                <a:latin typeface="Arabic Typesetting" pitchFamily="66" charset="-78"/>
                <a:ea typeface="Times New Roman" pitchFamily="18" charset="0"/>
                <a:cs typeface="Arabic Typesetting" pitchFamily="66" charset="-78"/>
              </a:rPr>
              <a:t>الأطفال.</a:t>
            </a:r>
            <a:endParaRPr lang="en-US" sz="3200" b="1" dirty="0" smtClean="0">
              <a:solidFill>
                <a:schemeClr val="accent4">
                  <a:lumMod val="75000"/>
                </a:schemeClr>
              </a:solidFill>
              <a:latin typeface="Arabic Typesetting" pitchFamily="66" charset="-78"/>
              <a:ea typeface="Times New Roman" pitchFamily="18" charset="0"/>
              <a:cs typeface="Arabic Typesetting" pitchFamily="66" charset="-78"/>
            </a:endParaRPr>
          </a:p>
          <a:p>
            <a:pPr marL="0" marR="0" lvl="0" indent="0" algn="r" defTabSz="914400" rtl="1" eaLnBrk="0" fontAlgn="base" latinLnBrk="0" hangingPunct="0">
              <a:lnSpc>
                <a:spcPct val="100000"/>
              </a:lnSpc>
              <a:spcBef>
                <a:spcPct val="0"/>
              </a:spcBef>
              <a:spcAft>
                <a:spcPct val="0"/>
              </a:spcAft>
              <a:buClrTx/>
              <a:buSzTx/>
              <a:buFontTx/>
              <a:buChar char="•"/>
              <a:tabLst/>
            </a:pPr>
            <a:r>
              <a:rPr lang="ar-SA" sz="3200" b="1" dirty="0" smtClean="0">
                <a:solidFill>
                  <a:schemeClr val="accent4">
                    <a:lumMod val="75000"/>
                  </a:schemeClr>
                </a:solidFill>
                <a:latin typeface="Arabic Typesetting" pitchFamily="66" charset="-78"/>
                <a:ea typeface="Times New Roman" pitchFamily="18" charset="0"/>
                <a:cs typeface="Arabic Typesetting" pitchFamily="66" charset="-78"/>
              </a:rPr>
              <a:t>الاستعمار والحروب والأزمات التي تخلق عبء اقتصادي.</a:t>
            </a:r>
            <a:endParaRPr lang="en-US" sz="3200" b="1" dirty="0" smtClean="0">
              <a:solidFill>
                <a:schemeClr val="accent4">
                  <a:lumMod val="75000"/>
                </a:schemeClr>
              </a:solidFill>
              <a:latin typeface="Arabic Typesetting" pitchFamily="66" charset="-78"/>
              <a:ea typeface="Times New Roman" pitchFamily="18" charset="0"/>
              <a:cs typeface="Arabic Typesetting" pitchFamily="66" charset="-78"/>
            </a:endParaRPr>
          </a:p>
          <a:p>
            <a:pPr marL="0" marR="0" lvl="0" indent="0" algn="r" defTabSz="914400" rtl="1" eaLnBrk="0" fontAlgn="base" latinLnBrk="0" hangingPunct="0">
              <a:lnSpc>
                <a:spcPct val="100000"/>
              </a:lnSpc>
              <a:spcBef>
                <a:spcPct val="0"/>
              </a:spcBef>
              <a:spcAft>
                <a:spcPct val="0"/>
              </a:spcAft>
              <a:buClrTx/>
              <a:buSzTx/>
              <a:buFontTx/>
              <a:buChar char="•"/>
              <a:tabLst/>
            </a:pPr>
            <a:r>
              <a:rPr lang="ar-SA" sz="3200" b="1" dirty="0" smtClean="0">
                <a:solidFill>
                  <a:schemeClr val="accent4">
                    <a:lumMod val="75000"/>
                  </a:schemeClr>
                </a:solidFill>
                <a:latin typeface="Arabic Typesetting" pitchFamily="66" charset="-78"/>
                <a:ea typeface="Times New Roman" pitchFamily="18" charset="0"/>
                <a:cs typeface="Arabic Typesetting" pitchFamily="66" charset="-78"/>
              </a:rPr>
              <a:t>النظام التعليمي السائد</a:t>
            </a:r>
            <a:r>
              <a:rPr kumimoji="0" lang="ar-SA" sz="3200" b="0" i="0" u="none" strike="noStrike" cap="none" normalizeH="0" baseline="0" dirty="0" smtClean="0">
                <a:ln>
                  <a:noFill/>
                </a:ln>
                <a:solidFill>
                  <a:srgbClr val="E75FD4"/>
                </a:solidFill>
                <a:effectLst/>
                <a:latin typeface="Arabic Typesetting" pitchFamily="66" charset="-78"/>
                <a:ea typeface="Times New Roman" pitchFamily="18" charset="0"/>
                <a:cs typeface="Arabic Typesetting" pitchFamily="66" charset="-78"/>
              </a:rPr>
              <a:t>:</a:t>
            </a:r>
            <a:r>
              <a:rPr kumimoji="0" lang="ar-SY" sz="3200" b="0" i="0" u="none" strike="noStrike" cap="none" normalizeH="0" baseline="0" dirty="0" smtClean="0">
                <a:ln>
                  <a:noFill/>
                </a:ln>
                <a:solidFill>
                  <a:srgbClr val="E75FD4"/>
                </a:solidFill>
                <a:effectLst/>
                <a:latin typeface="Arabic Typesetting" pitchFamily="66" charset="-78"/>
                <a:ea typeface="Times New Roman" pitchFamily="18" charset="0"/>
                <a:cs typeface="Arabic Typesetting" pitchFamily="66" charset="-78"/>
              </a:rPr>
              <a:t> </a:t>
            </a:r>
            <a:r>
              <a:rPr kumimoji="0" lang="ar-SA" sz="3200" b="0" i="0" u="none" strike="noStrike" cap="none" normalizeH="0" baseline="0" dirty="0" smtClean="0">
                <a:ln>
                  <a:noFill/>
                </a:ln>
                <a:effectLst/>
                <a:latin typeface="Arabic Typesetting" pitchFamily="66" charset="-78"/>
                <a:ea typeface="Times New Roman" pitchFamily="18" charset="0"/>
                <a:cs typeface="Arabic Typesetting" pitchFamily="66" charset="-78"/>
              </a:rPr>
              <a:t>الذي يسبب ترك المدرسة مثل سوء معاملة المعلمين أو الخوف منهم، عدم الرغبة بالدراسة، عدم المقدرة على النجاح في </a:t>
            </a:r>
            <a:r>
              <a:rPr lang="ar-SY" sz="3200" dirty="0" smtClean="0">
                <a:latin typeface="Arabic Typesetting" pitchFamily="66" charset="-78"/>
                <a:ea typeface="Times New Roman" pitchFamily="18" charset="0"/>
                <a:cs typeface="Arabic Typesetting" pitchFamily="66" charset="-78"/>
              </a:rPr>
              <a:t>المدرسة.</a:t>
            </a:r>
            <a:endParaRPr kumimoji="0" lang="en-US" sz="3200" b="0" i="0" u="none" strike="noStrike" cap="none" normalizeH="0" baseline="0" dirty="0" smtClean="0">
              <a:ln>
                <a:noFill/>
              </a:ln>
              <a:effectLst/>
              <a:latin typeface="Arabic Typesetting" pitchFamily="66" charset="-78"/>
              <a:ea typeface="Calibri" pitchFamily="34" charset="0"/>
              <a:cs typeface="Arabic Typesetting" pitchFamily="66" charset="-78"/>
            </a:endParaRPr>
          </a:p>
          <a:p>
            <a:pPr marL="0" marR="0" lvl="0" indent="0" algn="r" defTabSz="914400" rtl="1" eaLnBrk="0" fontAlgn="base" latinLnBrk="0" hangingPunct="0">
              <a:lnSpc>
                <a:spcPct val="100000"/>
              </a:lnSpc>
              <a:spcBef>
                <a:spcPct val="0"/>
              </a:spcBef>
              <a:spcAft>
                <a:spcPct val="0"/>
              </a:spcAft>
              <a:buClrTx/>
              <a:buSzTx/>
              <a:buFontTx/>
              <a:buChar char="•"/>
              <a:tabLst/>
            </a:pPr>
            <a:r>
              <a:rPr lang="ar-SA" sz="3200" b="1" dirty="0" smtClean="0">
                <a:solidFill>
                  <a:schemeClr val="accent4">
                    <a:lumMod val="75000"/>
                  </a:schemeClr>
                </a:solidFill>
                <a:latin typeface="Arabic Typesetting" pitchFamily="66" charset="-78"/>
                <a:ea typeface="Times New Roman" pitchFamily="18" charset="0"/>
                <a:cs typeface="Arabic Typesetting" pitchFamily="66" charset="-78"/>
              </a:rPr>
              <a:t>نقص البرامج الدولية لمحاربة الفقر</a:t>
            </a:r>
            <a:r>
              <a:rPr kumimoji="0" lang="ar-SA" sz="3200" b="1" i="0" u="none" strike="noStrike" cap="none" normalizeH="0" baseline="0" dirty="0" smtClean="0">
                <a:ln>
                  <a:noFill/>
                </a:ln>
                <a:solidFill>
                  <a:srgbClr val="E75FD4"/>
                </a:solidFill>
                <a:effectLst/>
                <a:latin typeface="Arabic Typesetting" pitchFamily="66" charset="-78"/>
                <a:ea typeface="Times New Roman" pitchFamily="18" charset="0"/>
                <a:cs typeface="Arabic Typesetting" pitchFamily="66" charset="-78"/>
              </a:rPr>
              <a:t>.</a:t>
            </a:r>
            <a:endParaRPr kumimoji="0" lang="en-US" sz="2000" b="0" i="0" u="none" strike="noStrike" cap="none" normalizeH="0" baseline="0" dirty="0" smtClean="0">
              <a:ln>
                <a:noFill/>
              </a:ln>
              <a:solidFill>
                <a:srgbClr val="E75FD4"/>
              </a:solidFill>
              <a:effectLst/>
              <a:latin typeface="Arabic Typesetting" pitchFamily="66" charset="-78"/>
              <a:cs typeface="Arabic Typesetting" pitchFamily="66" charset="-78"/>
            </a:endParaRPr>
          </a:p>
          <a:p>
            <a:pPr marL="0" marR="0" lvl="0" indent="0" algn="r" defTabSz="914400" rtl="0" eaLnBrk="0" fontAlgn="base" latinLnBrk="0" hangingPunct="0">
              <a:lnSpc>
                <a:spcPct val="100000"/>
              </a:lnSpc>
              <a:spcBef>
                <a:spcPct val="0"/>
              </a:spcBef>
              <a:spcAft>
                <a:spcPct val="0"/>
              </a:spcAft>
              <a:buClrTx/>
              <a:buSzTx/>
              <a:buFontTx/>
              <a:buNone/>
              <a:tabLst/>
            </a:pPr>
            <a:endParaRPr kumimoji="0" lang="en-US" sz="4800" b="0" i="0" u="none" strike="noStrike" cap="none" normalizeH="0" baseline="0" dirty="0" smtClean="0">
              <a:ln>
                <a:noFill/>
              </a:ln>
              <a:solidFill>
                <a:schemeClr val="tx1"/>
              </a:solidFill>
              <a:effectLst/>
              <a:latin typeface="Arabic Typesetting" pitchFamily="66" charset="-78"/>
              <a:cs typeface="Arabic Typesetting" pitchFamily="66" charset="-78"/>
            </a:endParaRPr>
          </a:p>
        </p:txBody>
      </p:sp>
    </p:spTree>
  </p:cSld>
  <p:clrMapOvr>
    <a:masterClrMapping/>
  </p:clrMapOvr>
  <p:transition>
    <p:pull dir="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fd.PNG"/>
          <p:cNvPicPr>
            <a:picLocks noChangeAspect="1"/>
          </p:cNvPicPr>
          <p:nvPr/>
        </p:nvPicPr>
        <p:blipFill>
          <a:blip r:embed="rId3" cstate="print"/>
          <a:srcRect/>
          <a:stretch>
            <a:fillRect/>
          </a:stretch>
        </p:blipFill>
        <p:spPr>
          <a:xfrm>
            <a:off x="0" y="-1"/>
            <a:ext cx="9144000" cy="6858001"/>
          </a:xfrm>
          <a:prstGeom prst="rect">
            <a:avLst/>
          </a:prstGeom>
          <a:effectLst>
            <a:softEdge rad="127000"/>
          </a:effectLst>
        </p:spPr>
      </p:pic>
    </p:spTree>
  </p:cSld>
  <p:clrMapOvr>
    <a:masterClrMapping/>
  </p:clrMapOvr>
  <p:transition>
    <p:wedg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1676400"/>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ndalus" pitchFamily="18" charset="-78"/>
              <a:cs typeface="Andalus" pitchFamily="18" charset="-78"/>
            </a:endParaRPr>
          </a:p>
        </p:txBody>
      </p:sp>
      <p:sp>
        <p:nvSpPr>
          <p:cNvPr id="3" name="Isosceles Triangle 2"/>
          <p:cNvSpPr/>
          <p:nvPr/>
        </p:nvSpPr>
        <p:spPr>
          <a:xfrm>
            <a:off x="1600200" y="533400"/>
            <a:ext cx="1295400" cy="1143000"/>
          </a:xfrm>
          <a:prstGeom prst="triangle">
            <a:avLst>
              <a:gd name="adj" fmla="val 8989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2971800" y="600670"/>
            <a:ext cx="6058069" cy="923330"/>
          </a:xfrm>
          <a:prstGeom prst="rect">
            <a:avLst/>
          </a:prstGeom>
          <a:noFill/>
        </p:spPr>
        <p:txBody>
          <a:bodyPr wrap="none" lIns="91440" tIns="45720" rIns="91440" bIns="45720">
            <a:spAutoFit/>
          </a:bodyPr>
          <a:lstStyle/>
          <a:p>
            <a:pPr algn="ctr"/>
            <a:r>
              <a:rPr lang="ar-SY" sz="54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ndalus" pitchFamily="18" charset="-78"/>
                <a:cs typeface="Andalus" pitchFamily="18" charset="-78"/>
              </a:rPr>
              <a:t>نتائج عمل الأطفال على الطفل</a:t>
            </a:r>
            <a:endParaRPr lang="en-US" sz="54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ndalus" pitchFamily="18" charset="-78"/>
              <a:cs typeface="Andalus" pitchFamily="18" charset="-78"/>
            </a:endParaRPr>
          </a:p>
        </p:txBody>
      </p:sp>
      <p:sp>
        <p:nvSpPr>
          <p:cNvPr id="18433" name="Rectangle 1"/>
          <p:cNvSpPr>
            <a:spLocks noChangeArrowheads="1"/>
          </p:cNvSpPr>
          <p:nvPr/>
        </p:nvSpPr>
        <p:spPr bwMode="auto">
          <a:xfrm>
            <a:off x="152400" y="1905000"/>
            <a:ext cx="8915400" cy="44012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514350" marR="0" lvl="0" indent="-514350" algn="r" defTabSz="914400" rtl="1" eaLnBrk="1" fontAlgn="base" latinLnBrk="0" hangingPunct="1">
              <a:lnSpc>
                <a:spcPct val="100000"/>
              </a:lnSpc>
              <a:spcBef>
                <a:spcPct val="0"/>
              </a:spcBef>
              <a:spcAft>
                <a:spcPct val="0"/>
              </a:spcAft>
              <a:buClrTx/>
              <a:buSzTx/>
              <a:buAutoNum type="arabicParenR"/>
              <a:tabLst>
                <a:tab pos="457200" algn="l"/>
              </a:tabLst>
            </a:pPr>
            <a:r>
              <a:rPr kumimoji="0" lang="ar-SA" sz="2800" b="1" i="0" u="none" strike="noStrike" cap="none" normalizeH="0" baseline="0" dirty="0" smtClean="0">
                <a:ln>
                  <a:noFill/>
                </a:ln>
                <a:solidFill>
                  <a:schemeClr val="accent4">
                    <a:lumMod val="75000"/>
                  </a:schemeClr>
                </a:solidFill>
                <a:effectLst/>
                <a:latin typeface="Arabic Typesetting" pitchFamily="66" charset="-78"/>
                <a:ea typeface="Times New Roman" pitchFamily="18" charset="0"/>
                <a:cs typeface="Arabic Typesetting" pitchFamily="66" charset="-78"/>
              </a:rPr>
              <a:t>التطور والنمو الجسدي</a:t>
            </a:r>
            <a:r>
              <a:rPr kumimoji="0" lang="ar-SA" sz="2800" b="0" i="0" u="none" strike="noStrike" cap="none" normalizeH="0" baseline="0" dirty="0" smtClean="0">
                <a:ln>
                  <a:noFill/>
                </a:ln>
                <a:solidFill>
                  <a:srgbClr val="E75FD4"/>
                </a:solidFill>
                <a:effectLst/>
                <a:latin typeface="Arabic Typesetting" pitchFamily="66" charset="-78"/>
                <a:ea typeface="Times New Roman" pitchFamily="18" charset="0"/>
                <a:cs typeface="Arabic Typesetting" pitchFamily="66" charset="-78"/>
              </a:rPr>
              <a:t> : </a:t>
            </a:r>
            <a:r>
              <a:rPr kumimoji="0" lang="ar-SA" sz="2800" b="0" i="0" u="none" strike="noStrike" cap="none" normalizeH="0" baseline="0" dirty="0" smtClean="0">
                <a:ln>
                  <a:noFill/>
                </a:ln>
                <a:effectLst/>
                <a:latin typeface="Arabic Typesetting" pitchFamily="66" charset="-78"/>
                <a:ea typeface="Times New Roman" pitchFamily="18" charset="0"/>
                <a:cs typeface="Arabic Typesetting" pitchFamily="66" charset="-78"/>
              </a:rPr>
              <a:t>تتأثر صحة الطفل من ناحية التناسق العضوي والقوة، والبصر والسمع وذلك نتيجة الجروح والكدمات الجسدية، الوقوع من أماكن مرتفعة، الخنق من الغازات السامة، صعوبة التنفس، نزف وما إلى أخره من التأثيرات.</a:t>
            </a:r>
            <a:endParaRPr kumimoji="0" lang="en-US" sz="3200" b="0" i="0" u="none" strike="noStrike" cap="none" normalizeH="0" baseline="0" dirty="0" smtClean="0">
              <a:ln>
                <a:noFill/>
              </a:ln>
              <a:effectLst/>
              <a:latin typeface="Arabic Typesetting" pitchFamily="66" charset="-78"/>
              <a:ea typeface="Times New Roman" pitchFamily="18" charset="0"/>
              <a:cs typeface="Arabic Typesetting" pitchFamily="66" charset="-78"/>
            </a:endParaRPr>
          </a:p>
          <a:p>
            <a:pPr marL="514350" marR="0" lvl="0" indent="-514350" algn="r" defTabSz="914400" rtl="1" eaLnBrk="0" fontAlgn="base" latinLnBrk="0" hangingPunct="0">
              <a:lnSpc>
                <a:spcPct val="100000"/>
              </a:lnSpc>
              <a:spcBef>
                <a:spcPct val="0"/>
              </a:spcBef>
              <a:spcAft>
                <a:spcPct val="0"/>
              </a:spcAft>
              <a:buClrTx/>
              <a:buSzTx/>
              <a:buFontTx/>
              <a:buAutoNum type="arabicParenR"/>
              <a:tabLst>
                <a:tab pos="457200" algn="l"/>
              </a:tabLst>
            </a:pPr>
            <a:r>
              <a:rPr kumimoji="0" lang="ar-SA" sz="2800" b="0" i="0" u="none" strike="noStrike" cap="none" normalizeH="0" baseline="0" dirty="0" smtClean="0">
                <a:ln>
                  <a:noFill/>
                </a:ln>
                <a:solidFill>
                  <a:srgbClr val="E75FD4"/>
                </a:solidFill>
                <a:effectLst/>
                <a:latin typeface="Arabic Typesetting" pitchFamily="66" charset="-78"/>
                <a:ea typeface="Times New Roman" pitchFamily="18" charset="0"/>
                <a:cs typeface="Arabic Typesetting" pitchFamily="66" charset="-78"/>
              </a:rPr>
              <a:t> </a:t>
            </a:r>
            <a:r>
              <a:rPr lang="ar-SA" sz="2800" b="1" dirty="0" smtClean="0">
                <a:solidFill>
                  <a:schemeClr val="accent4">
                    <a:lumMod val="75000"/>
                  </a:schemeClr>
                </a:solidFill>
                <a:latin typeface="Arabic Typesetting" pitchFamily="66" charset="-78"/>
                <a:ea typeface="Times New Roman" pitchFamily="18" charset="0"/>
                <a:cs typeface="Arabic Typesetting" pitchFamily="66" charset="-78"/>
              </a:rPr>
              <a:t>التطور المعرفي</a:t>
            </a:r>
            <a:r>
              <a:rPr kumimoji="0" lang="ar-SA" sz="2800" b="0" i="0" u="none" strike="noStrike" cap="none" normalizeH="0" baseline="0" dirty="0" smtClean="0">
                <a:ln>
                  <a:noFill/>
                </a:ln>
                <a:solidFill>
                  <a:srgbClr val="E75FD4"/>
                </a:solidFill>
                <a:effectLst/>
                <a:latin typeface="Arabic Typesetting" pitchFamily="66" charset="-78"/>
                <a:ea typeface="Times New Roman" pitchFamily="18" charset="0"/>
                <a:cs typeface="Arabic Typesetting" pitchFamily="66" charset="-78"/>
              </a:rPr>
              <a:t>: </a:t>
            </a:r>
            <a:r>
              <a:rPr kumimoji="0" lang="ar-SA" sz="2800" b="0" i="0" u="none" strike="noStrike" cap="none" normalizeH="0" baseline="0" dirty="0" smtClean="0">
                <a:ln>
                  <a:noFill/>
                </a:ln>
                <a:effectLst/>
                <a:latin typeface="Arabic Typesetting" pitchFamily="66" charset="-78"/>
                <a:ea typeface="Times New Roman" pitchFamily="18" charset="0"/>
                <a:cs typeface="Arabic Typesetting" pitchFamily="66" charset="-78"/>
              </a:rPr>
              <a:t>يتأثر التطور المعرفي للطفل الذي يترك المدرسة ويتوجه للعمل، فقدراته وتطوره العلمي يتأثر ويؤدي إلى انخفاض بقدراته على القراءة،</a:t>
            </a:r>
            <a:r>
              <a:rPr kumimoji="0" lang="ar-SY" sz="2800" b="0" i="0" u="none" strike="noStrike" cap="none" normalizeH="0" baseline="0" dirty="0" smtClean="0">
                <a:ln>
                  <a:noFill/>
                </a:ln>
                <a:effectLst/>
                <a:latin typeface="Arabic Typesetting" pitchFamily="66" charset="-78"/>
                <a:ea typeface="Times New Roman" pitchFamily="18" charset="0"/>
                <a:cs typeface="Arabic Typesetting" pitchFamily="66" charset="-78"/>
              </a:rPr>
              <a:t>الكتابة</a:t>
            </a:r>
            <a:r>
              <a:rPr kumimoji="0" lang="ar-SA" sz="2800" b="0" i="0" u="none" strike="noStrike" cap="none" normalizeH="0" baseline="0" dirty="0" smtClean="0">
                <a:ln>
                  <a:noFill/>
                </a:ln>
                <a:effectLst/>
                <a:latin typeface="Arabic Typesetting" pitchFamily="66" charset="-78"/>
                <a:ea typeface="Times New Roman" pitchFamily="18" charset="0"/>
                <a:cs typeface="Arabic Typesetting" pitchFamily="66" charset="-78"/>
              </a:rPr>
              <a:t>، الحساب، إضافة إلى أن إبداعه يقل.</a:t>
            </a:r>
            <a:endParaRPr kumimoji="0" lang="en-US" sz="3200" b="0" i="0" u="none" strike="noStrike" cap="none" normalizeH="0" baseline="0" dirty="0" smtClean="0">
              <a:ln>
                <a:noFill/>
              </a:ln>
              <a:effectLst/>
              <a:latin typeface="Arabic Typesetting" pitchFamily="66" charset="-78"/>
              <a:ea typeface="Times New Roman" pitchFamily="18" charset="0"/>
              <a:cs typeface="Arabic Typesetting" pitchFamily="66" charset="-78"/>
            </a:endParaRPr>
          </a:p>
          <a:p>
            <a:pPr marL="0" marR="0" lvl="0" indent="0" algn="r" defTabSz="914400" rtl="1" eaLnBrk="0" fontAlgn="base" latinLnBrk="0" hangingPunct="0">
              <a:lnSpc>
                <a:spcPct val="100000"/>
              </a:lnSpc>
              <a:spcBef>
                <a:spcPct val="0"/>
              </a:spcBef>
              <a:spcAft>
                <a:spcPct val="0"/>
              </a:spcAft>
              <a:buClrTx/>
              <a:buSzTx/>
              <a:tabLst>
                <a:tab pos="457200" algn="l"/>
              </a:tabLst>
            </a:pPr>
            <a:r>
              <a:rPr lang="ar-SY" sz="2800" b="1" dirty="0" smtClean="0">
                <a:solidFill>
                  <a:schemeClr val="accent4">
                    <a:lumMod val="75000"/>
                  </a:schemeClr>
                </a:solidFill>
                <a:latin typeface="Arabic Typesetting" pitchFamily="66" charset="-78"/>
                <a:ea typeface="Times New Roman" pitchFamily="18" charset="0"/>
                <a:cs typeface="Arabic Typesetting" pitchFamily="66" charset="-78"/>
              </a:rPr>
              <a:t>3) </a:t>
            </a:r>
            <a:r>
              <a:rPr lang="ar-SA" sz="2800" b="1" dirty="0" smtClean="0">
                <a:solidFill>
                  <a:schemeClr val="accent4">
                    <a:lumMod val="75000"/>
                  </a:schemeClr>
                </a:solidFill>
                <a:latin typeface="Arabic Typesetting" pitchFamily="66" charset="-78"/>
                <a:ea typeface="Times New Roman" pitchFamily="18" charset="0"/>
                <a:cs typeface="Arabic Typesetting" pitchFamily="66" charset="-78"/>
              </a:rPr>
              <a:t>التطور العاطفي</a:t>
            </a:r>
            <a:r>
              <a:rPr kumimoji="0" lang="ar-SA" sz="2800" b="0" i="0" u="none" strike="noStrike" cap="none" normalizeH="0" baseline="0" dirty="0" smtClean="0">
                <a:ln>
                  <a:noFill/>
                </a:ln>
                <a:solidFill>
                  <a:srgbClr val="E75FD4"/>
                </a:solidFill>
                <a:effectLst/>
                <a:latin typeface="Arabic Typesetting" pitchFamily="66" charset="-78"/>
                <a:ea typeface="Times New Roman" pitchFamily="18" charset="0"/>
                <a:cs typeface="Arabic Typesetting" pitchFamily="66" charset="-78"/>
              </a:rPr>
              <a:t> : </a:t>
            </a:r>
            <a:r>
              <a:rPr kumimoji="0" lang="ar-SA" sz="2800" b="0" i="0" u="none" strike="noStrike" cap="none" normalizeH="0" baseline="0" dirty="0" smtClean="0">
                <a:ln>
                  <a:noFill/>
                </a:ln>
                <a:effectLst/>
                <a:latin typeface="Arabic Typesetting" pitchFamily="66" charset="-78"/>
                <a:ea typeface="Times New Roman" pitchFamily="18" charset="0"/>
                <a:cs typeface="Arabic Typesetting" pitchFamily="66" charset="-78"/>
              </a:rPr>
              <a:t>يتأثر التطور العاطفي عند الطفل العامل فيفقد احترامه لذاته وارتباطه الأسرى وتقبله للآخرين وذلك جراء بعده عن الأسرة ونومه في مكان العمل وتعرضه للعنف من قبل صاحب العمل أو من قبل زملائه.</a:t>
            </a:r>
            <a:endParaRPr kumimoji="0" lang="en-US" sz="3200" b="0" i="0" u="none" strike="noStrike" cap="none" normalizeH="0" baseline="0" dirty="0" smtClean="0">
              <a:ln>
                <a:noFill/>
              </a:ln>
              <a:effectLst/>
              <a:latin typeface="Arabic Typesetting" pitchFamily="66" charset="-78"/>
              <a:ea typeface="Times New Roman" pitchFamily="18" charset="0"/>
              <a:cs typeface="Arabic Typesetting" pitchFamily="66" charset="-78"/>
            </a:endParaRPr>
          </a:p>
          <a:p>
            <a:pPr marL="0" marR="0" lvl="0" indent="0" algn="r" defTabSz="914400" rtl="1" eaLnBrk="0" fontAlgn="base" latinLnBrk="0" hangingPunct="0">
              <a:lnSpc>
                <a:spcPct val="100000"/>
              </a:lnSpc>
              <a:spcBef>
                <a:spcPct val="0"/>
              </a:spcBef>
              <a:spcAft>
                <a:spcPct val="0"/>
              </a:spcAft>
              <a:buClrTx/>
              <a:buSzTx/>
              <a:tabLst>
                <a:tab pos="457200" algn="l"/>
              </a:tabLst>
            </a:pPr>
            <a:r>
              <a:rPr lang="ar-SY" sz="2800" dirty="0" smtClean="0">
                <a:solidFill>
                  <a:srgbClr val="E75FD4"/>
                </a:solidFill>
                <a:latin typeface="Arabic Typesetting" pitchFamily="66" charset="-78"/>
                <a:ea typeface="Times New Roman" pitchFamily="18" charset="0"/>
                <a:cs typeface="Arabic Typesetting" pitchFamily="66" charset="-78"/>
              </a:rPr>
              <a:t>4</a:t>
            </a:r>
            <a:r>
              <a:rPr lang="ar-SY" sz="2800" b="1" dirty="0" smtClean="0">
                <a:solidFill>
                  <a:schemeClr val="accent4">
                    <a:lumMod val="75000"/>
                  </a:schemeClr>
                </a:solidFill>
                <a:latin typeface="Arabic Typesetting" pitchFamily="66" charset="-78"/>
                <a:ea typeface="Times New Roman" pitchFamily="18" charset="0"/>
                <a:cs typeface="Arabic Typesetting" pitchFamily="66" charset="-78"/>
              </a:rPr>
              <a:t>) </a:t>
            </a:r>
            <a:r>
              <a:rPr lang="ar-SA" sz="2800" b="1" dirty="0" smtClean="0">
                <a:solidFill>
                  <a:schemeClr val="accent4">
                    <a:lumMod val="75000"/>
                  </a:schemeClr>
                </a:solidFill>
                <a:latin typeface="Arabic Typesetting" pitchFamily="66" charset="-78"/>
                <a:ea typeface="Times New Roman" pitchFamily="18" charset="0"/>
                <a:cs typeface="Arabic Typesetting" pitchFamily="66" charset="-78"/>
              </a:rPr>
              <a:t> التطور الاجتماعي والأخلاقي</a:t>
            </a:r>
            <a:r>
              <a:rPr kumimoji="0" lang="ar-SA" sz="2800" b="0" i="0" u="none" strike="noStrike" cap="none" normalizeH="0" baseline="0" dirty="0" smtClean="0">
                <a:ln>
                  <a:noFill/>
                </a:ln>
                <a:solidFill>
                  <a:srgbClr val="E75FD4"/>
                </a:solidFill>
                <a:effectLst/>
                <a:latin typeface="Arabic Typesetting" pitchFamily="66" charset="-78"/>
                <a:ea typeface="Times New Roman" pitchFamily="18" charset="0"/>
                <a:cs typeface="Arabic Typesetting" pitchFamily="66" charset="-78"/>
              </a:rPr>
              <a:t> : </a:t>
            </a:r>
            <a:r>
              <a:rPr kumimoji="0" lang="ar-SA" sz="2800" b="0" i="0" u="none" strike="noStrike" cap="none" normalizeH="0" baseline="0" dirty="0" smtClean="0">
                <a:ln>
                  <a:noFill/>
                </a:ln>
                <a:effectLst/>
                <a:latin typeface="Arabic Typesetting" pitchFamily="66" charset="-78"/>
                <a:ea typeface="Times New Roman" pitchFamily="18" charset="0"/>
                <a:cs typeface="Arabic Typesetting" pitchFamily="66" charset="-78"/>
              </a:rPr>
              <a:t>يتأثر التطور الاجتماعي والأخلاقي للطفل الذي يعمل بما في ذلك </a:t>
            </a:r>
            <a:r>
              <a:rPr kumimoji="0" lang="ar-SY" sz="2800" b="0" i="0" u="none" strike="noStrike" cap="none" normalizeH="0" baseline="0" dirty="0" smtClean="0">
                <a:ln>
                  <a:noFill/>
                </a:ln>
                <a:effectLst/>
                <a:latin typeface="Arabic Typesetting" pitchFamily="66" charset="-78"/>
                <a:ea typeface="Times New Roman" pitchFamily="18" charset="0"/>
                <a:cs typeface="Arabic Typesetting" pitchFamily="66" charset="-78"/>
              </a:rPr>
              <a:t>الشعور</a:t>
            </a:r>
            <a:r>
              <a:rPr kumimoji="0" lang="ar-SA" sz="2800" b="0" i="0" u="none" strike="noStrike" cap="none" normalizeH="0" baseline="0" dirty="0" smtClean="0">
                <a:ln>
                  <a:noFill/>
                </a:ln>
                <a:effectLst/>
                <a:latin typeface="Arabic Typesetting" pitchFamily="66" charset="-78"/>
                <a:ea typeface="Times New Roman" pitchFamily="18" charset="0"/>
                <a:cs typeface="Arabic Typesetting" pitchFamily="66" charset="-78"/>
              </a:rPr>
              <a:t> بالانتماء للجماعة والقدرة على التعاون مع الآخرين، القدرة على التمييز بين الصح والخطأ، كتمان ما يحصل له وأن يصبح الطفل كالعبد لدى صاحب العمل.</a:t>
            </a:r>
            <a:endParaRPr kumimoji="0" lang="ar-SA" sz="4400" b="0" i="0" u="none" strike="noStrike" cap="none" normalizeH="0" baseline="0" dirty="0" smtClean="0">
              <a:ln>
                <a:noFill/>
              </a:ln>
              <a:effectLst/>
              <a:latin typeface="Arabic Typesetting" pitchFamily="66" charset="-78"/>
              <a:cs typeface="Arabic Typesetting" pitchFamily="66" charset="-78"/>
            </a:endParaRPr>
          </a:p>
        </p:txBody>
      </p:sp>
    </p:spTree>
  </p:cSld>
  <p:clrMapOvr>
    <a:masterClrMapping/>
  </p:clrMapOvr>
  <p:transition>
    <p:diamon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H:\صور عن عمالة الأطفال\508626357.jpg"/>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p:plus/>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r">
              <a:buNone/>
            </a:pPr>
            <a:r>
              <a:rPr lang="ar-SY" dirty="0" smtClean="0"/>
              <a:t>تمنع المادة </a:t>
            </a:r>
            <a:r>
              <a:rPr lang="ar-SY" dirty="0" smtClean="0">
                <a:solidFill>
                  <a:schemeClr val="accent4">
                    <a:lumMod val="75000"/>
                  </a:schemeClr>
                </a:solidFill>
              </a:rPr>
              <a:t>113</a:t>
            </a:r>
            <a:r>
              <a:rPr lang="ar-SY" dirty="0" smtClean="0"/>
              <a:t> منه تشغيل الأحداث من الذكور </a:t>
            </a:r>
            <a:r>
              <a:rPr lang="ar-SY" dirty="0" err="1" smtClean="0"/>
              <a:t>والاناث</a:t>
            </a:r>
            <a:r>
              <a:rPr lang="ar-SY" dirty="0" smtClean="0"/>
              <a:t> قبل </a:t>
            </a:r>
            <a:r>
              <a:rPr lang="ar-SY" dirty="0" err="1" smtClean="0"/>
              <a:t>اتمام</a:t>
            </a:r>
            <a:r>
              <a:rPr lang="ar-SY" dirty="0" smtClean="0"/>
              <a:t> مرحلة التعليم الأساسي أو </a:t>
            </a:r>
            <a:r>
              <a:rPr lang="ar-SY" dirty="0" err="1" smtClean="0"/>
              <a:t>اتمام</a:t>
            </a:r>
            <a:r>
              <a:rPr lang="ar-SY" dirty="0" smtClean="0"/>
              <a:t> سن الخامسة عشر .</a:t>
            </a:r>
          </a:p>
          <a:p>
            <a:pPr algn="r">
              <a:buNone/>
            </a:pPr>
            <a:r>
              <a:rPr lang="ar-SY" dirty="0" smtClean="0"/>
              <a:t>في حين تحظر المادة </a:t>
            </a:r>
            <a:r>
              <a:rPr lang="ar-SY" dirty="0" smtClean="0">
                <a:solidFill>
                  <a:schemeClr val="accent4">
                    <a:lumMod val="75000"/>
                  </a:schemeClr>
                </a:solidFill>
              </a:rPr>
              <a:t>114</a:t>
            </a:r>
            <a:r>
              <a:rPr lang="ar-SY" dirty="0" smtClean="0"/>
              <a:t> منه تشغيل الحدث أكثر من ست ساعات يوميا ,على </a:t>
            </a:r>
            <a:r>
              <a:rPr lang="ar-SY" dirty="0" err="1" smtClean="0"/>
              <a:t>أت</a:t>
            </a:r>
            <a:r>
              <a:rPr lang="ar-SY" dirty="0" smtClean="0"/>
              <a:t> يتخللها فترة أو أكثر لتناول الطعام والراحة لا تقل في مجموعها عن ساعة كاملة وتحدد هذه الفترات بحيث لا يشتغل الحدث أكثر من ثلاث ساعات متصلة</a:t>
            </a:r>
            <a:r>
              <a:rPr lang="ar-SY" dirty="0" smtClean="0">
                <a:solidFill>
                  <a:schemeClr val="accent4">
                    <a:lumMod val="75000"/>
                  </a:schemeClr>
                </a:solidFill>
              </a:rPr>
              <a:t>.</a:t>
            </a:r>
            <a:r>
              <a:rPr lang="ar-SY" dirty="0" err="1" smtClean="0">
                <a:solidFill>
                  <a:schemeClr val="accent4">
                    <a:lumMod val="75000"/>
                  </a:schemeClr>
                </a:solidFill>
              </a:rPr>
              <a:t>اذا</a:t>
            </a:r>
            <a:r>
              <a:rPr lang="ar-SY" dirty="0" smtClean="0">
                <a:solidFill>
                  <a:schemeClr val="accent4">
                    <a:lumMod val="75000"/>
                  </a:schemeClr>
                </a:solidFill>
              </a:rPr>
              <a:t> قانونا في سوريا يضبط ولا يمنع</a:t>
            </a:r>
            <a:r>
              <a:rPr lang="ar-SY" dirty="0" smtClean="0">
                <a:solidFill>
                  <a:srgbClr val="E75FD4"/>
                </a:solidFill>
              </a:rPr>
              <a:t>.</a:t>
            </a:r>
            <a:endParaRPr lang="ar-SA" dirty="0">
              <a:solidFill>
                <a:srgbClr val="E75FD4"/>
              </a:solidFill>
            </a:endParaRPr>
          </a:p>
        </p:txBody>
      </p:sp>
      <p:sp>
        <p:nvSpPr>
          <p:cNvPr id="5" name="Rectangle 7"/>
          <p:cNvSpPr/>
          <p:nvPr/>
        </p:nvSpPr>
        <p:spPr>
          <a:xfrm>
            <a:off x="0" y="5486400"/>
            <a:ext cx="9144000" cy="1371600"/>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ndalus" pitchFamily="18" charset="-78"/>
              <a:cs typeface="Andalus" pitchFamily="18" charset="-78"/>
            </a:endParaRPr>
          </a:p>
        </p:txBody>
      </p:sp>
      <p:sp>
        <p:nvSpPr>
          <p:cNvPr id="7" name="Rectangle 1"/>
          <p:cNvSpPr/>
          <p:nvPr/>
        </p:nvSpPr>
        <p:spPr>
          <a:xfrm>
            <a:off x="0" y="0"/>
            <a:ext cx="9144000" cy="1143000"/>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SY" sz="5400" dirty="0" smtClean="0">
                <a:cs typeface="Andalus" pitchFamily="2" charset="-78"/>
              </a:rPr>
              <a:t>القانون في سوريا..... </a:t>
            </a:r>
            <a:endParaRPr lang="ar-SA" sz="5400" dirty="0">
              <a:cs typeface="Andalus" pitchFamily="2" charset="-78"/>
            </a:endParaRPr>
          </a:p>
        </p:txBody>
      </p:sp>
      <p:sp>
        <p:nvSpPr>
          <p:cNvPr id="8" name="Isosceles Triangle 2"/>
          <p:cNvSpPr/>
          <p:nvPr/>
        </p:nvSpPr>
        <p:spPr>
          <a:xfrm>
            <a:off x="1752600" y="0"/>
            <a:ext cx="1295400" cy="1143000"/>
          </a:xfrm>
          <a:prstGeom prst="triangle">
            <a:avLst>
              <a:gd name="adj" fmla="val 8989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Isosceles Triangle 8"/>
          <p:cNvSpPr/>
          <p:nvPr/>
        </p:nvSpPr>
        <p:spPr>
          <a:xfrm flipV="1">
            <a:off x="685800" y="5410200"/>
            <a:ext cx="1295400" cy="1143000"/>
          </a:xfrm>
          <a:prstGeom prst="triangle">
            <a:avLst>
              <a:gd name="adj" fmla="val 8989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333.PNG"/>
          <p:cNvPicPr>
            <a:picLocks noChangeAspect="1"/>
          </p:cNvPicPr>
          <p:nvPr/>
        </p:nvPicPr>
        <p:blipFill>
          <a:blip r:embed="rId3" cstate="print"/>
          <a:srcRect/>
          <a:stretch>
            <a:fillRect/>
          </a:stretch>
        </p:blipFill>
        <p:spPr>
          <a:xfrm>
            <a:off x="0" y="0"/>
            <a:ext cx="9144000" cy="6858000"/>
          </a:xfrm>
          <a:prstGeom prst="rect">
            <a:avLst/>
          </a:prstGeom>
          <a:effectLst>
            <a:softEdge rad="63500"/>
          </a:effectLst>
        </p:spPr>
      </p:pic>
      <p:sp>
        <p:nvSpPr>
          <p:cNvPr id="4" name="Rectangle 3"/>
          <p:cNvSpPr/>
          <p:nvPr/>
        </p:nvSpPr>
        <p:spPr>
          <a:xfrm>
            <a:off x="6934200" y="2667000"/>
            <a:ext cx="2133600" cy="3886200"/>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6866556" y="3362742"/>
            <a:ext cx="2246129" cy="2123658"/>
          </a:xfrm>
          <a:prstGeom prst="rect">
            <a:avLst/>
          </a:prstGeom>
          <a:noFill/>
        </p:spPr>
        <p:txBody>
          <a:bodyPr wrap="none" lIns="91440" tIns="45720" rIns="91440" bIns="45720">
            <a:spAutoFit/>
          </a:bodyPr>
          <a:lstStyle/>
          <a:p>
            <a:pPr algn="ctr"/>
            <a:r>
              <a:rPr lang="ar-SY" sz="66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ndalus" pitchFamily="18" charset="-78"/>
                <a:cs typeface="Andalus" pitchFamily="18" charset="-78"/>
              </a:rPr>
              <a:t>ما </a:t>
            </a:r>
          </a:p>
          <a:p>
            <a:pPr algn="ctr"/>
            <a:r>
              <a:rPr lang="ar-SY" sz="66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ndalus" pitchFamily="18" charset="-78"/>
                <a:cs typeface="Andalus" pitchFamily="18" charset="-78"/>
              </a:rPr>
              <a:t>ذنبهم ؟</a:t>
            </a:r>
            <a:endParaRPr lang="en-US" sz="66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ndalus" pitchFamily="18" charset="-78"/>
              <a:cs typeface="Andalus" pitchFamily="18" charset="-78"/>
            </a:endParaRPr>
          </a:p>
        </p:txBody>
      </p:sp>
    </p:spTree>
  </p:cSld>
  <p:clrMapOvr>
    <a:masterClrMapping/>
  </p:clrMapOvr>
  <p:transition>
    <p:plus/>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1676400"/>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ndalus" pitchFamily="18" charset="-78"/>
              <a:cs typeface="Andalus" pitchFamily="18" charset="-78"/>
            </a:endParaRPr>
          </a:p>
        </p:txBody>
      </p:sp>
      <p:sp>
        <p:nvSpPr>
          <p:cNvPr id="3" name="Isosceles Triangle 2"/>
          <p:cNvSpPr/>
          <p:nvPr/>
        </p:nvSpPr>
        <p:spPr>
          <a:xfrm>
            <a:off x="1905000" y="533400"/>
            <a:ext cx="1295400" cy="1143000"/>
          </a:xfrm>
          <a:prstGeom prst="triangle">
            <a:avLst>
              <a:gd name="adj" fmla="val 8989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3327126" y="600670"/>
            <a:ext cx="5740674" cy="923330"/>
          </a:xfrm>
          <a:prstGeom prst="rect">
            <a:avLst/>
          </a:prstGeom>
          <a:noFill/>
        </p:spPr>
        <p:txBody>
          <a:bodyPr wrap="none" lIns="91440" tIns="45720" rIns="91440" bIns="45720">
            <a:spAutoFit/>
          </a:bodyPr>
          <a:lstStyle/>
          <a:p>
            <a:pPr algn="ctr"/>
            <a:r>
              <a:rPr lang="ar-SY" sz="5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ndalus" pitchFamily="18" charset="-78"/>
                <a:cs typeface="Andalus" pitchFamily="18" charset="-78"/>
              </a:rPr>
              <a:t>احصائيات عن </a:t>
            </a:r>
            <a:r>
              <a:rPr lang="ar-SY" sz="54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ndalus" pitchFamily="18" charset="-78"/>
                <a:cs typeface="Andalus" pitchFamily="18" charset="-78"/>
              </a:rPr>
              <a:t>عمل الأطفال </a:t>
            </a:r>
            <a:endParaRPr lang="en-US" sz="54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ndalus" pitchFamily="18" charset="-78"/>
              <a:cs typeface="Andalus" pitchFamily="18" charset="-78"/>
            </a:endParaRPr>
          </a:p>
        </p:txBody>
      </p:sp>
      <p:sp>
        <p:nvSpPr>
          <p:cNvPr id="6" name="Rectangle 5"/>
          <p:cNvSpPr/>
          <p:nvPr/>
        </p:nvSpPr>
        <p:spPr>
          <a:xfrm>
            <a:off x="228600" y="1905000"/>
            <a:ext cx="8686800" cy="1384995"/>
          </a:xfrm>
          <a:prstGeom prst="rect">
            <a:avLst/>
          </a:prstGeom>
        </p:spPr>
        <p:txBody>
          <a:bodyPr wrap="square">
            <a:spAutoFit/>
          </a:bodyPr>
          <a:lstStyle/>
          <a:p>
            <a:pPr algn="r"/>
            <a:r>
              <a:rPr lang="ar-SY" sz="2800" dirty="0" smtClean="0">
                <a:latin typeface="Arabic Typesetting" pitchFamily="66" charset="-78"/>
                <a:cs typeface="Arabic Transparent" pitchFamily="2" charset="-78"/>
              </a:rPr>
              <a:t>- </a:t>
            </a:r>
            <a:r>
              <a:rPr lang="ar-SA" sz="2800" dirty="0" smtClean="0">
                <a:latin typeface="Arabic Typesetting" pitchFamily="66" charset="-78"/>
                <a:cs typeface="Akhbar MT" pitchFamily="2" charset="-78"/>
              </a:rPr>
              <a:t>تتفق </a:t>
            </a:r>
            <a:r>
              <a:rPr lang="ar-SA" sz="2800" dirty="0">
                <a:latin typeface="Arabic Typesetting" pitchFamily="66" charset="-78"/>
                <a:cs typeface="Akhbar MT" pitchFamily="2" charset="-78"/>
              </a:rPr>
              <a:t>المنظمات الدولية على أن أكثر من </a:t>
            </a:r>
            <a:r>
              <a:rPr lang="ar-SA" sz="2800" dirty="0" smtClean="0">
                <a:latin typeface="Arabic Typesetting" pitchFamily="66" charset="-78"/>
                <a:cs typeface="Akhbar MT" pitchFamily="2" charset="-78"/>
              </a:rPr>
              <a:t>2</a:t>
            </a:r>
            <a:r>
              <a:rPr lang="ar-SY" sz="2800" dirty="0" smtClean="0">
                <a:latin typeface="Arabic Typesetting" pitchFamily="66" charset="-78"/>
                <a:cs typeface="Akhbar MT" pitchFamily="2" charset="-78"/>
              </a:rPr>
              <a:t>4</a:t>
            </a:r>
            <a:r>
              <a:rPr lang="ar-SA" sz="2800" dirty="0" smtClean="0">
                <a:latin typeface="Arabic Typesetting" pitchFamily="66" charset="-78"/>
                <a:cs typeface="Akhbar MT" pitchFamily="2" charset="-78"/>
              </a:rPr>
              <a:t>0 </a:t>
            </a:r>
            <a:r>
              <a:rPr lang="ar-SA" sz="2800" dirty="0">
                <a:latin typeface="Arabic Typesetting" pitchFamily="66" charset="-78"/>
                <a:cs typeface="Akhbar MT" pitchFamily="2" charset="-78"/>
              </a:rPr>
              <a:t>مليون هو عدد الأطفال المجبرين على العمل، ولكن هذا الرقم العالمي يخفي وراءه وقائع مختلفة جداً بحسب المكان، </a:t>
            </a:r>
            <a:r>
              <a:rPr lang="ar-SA" sz="2800" dirty="0" smtClean="0">
                <a:latin typeface="Arabic Typesetting" pitchFamily="66" charset="-78"/>
                <a:cs typeface="Akhbar MT" pitchFamily="2" charset="-78"/>
              </a:rPr>
              <a:t>والنشاط </a:t>
            </a:r>
            <a:r>
              <a:rPr lang="ar-SA" sz="2800" dirty="0">
                <a:latin typeface="Arabic Typesetting" pitchFamily="66" charset="-78"/>
                <a:cs typeface="Akhbar MT" pitchFamily="2" charset="-78"/>
              </a:rPr>
              <a:t>المعني، والسن، والمستوى </a:t>
            </a:r>
            <a:r>
              <a:rPr lang="ar-SA" sz="2800" dirty="0" smtClean="0">
                <a:latin typeface="Arabic Typesetting" pitchFamily="66" charset="-78"/>
                <a:cs typeface="Akhbar MT" pitchFamily="2" charset="-78"/>
              </a:rPr>
              <a:t>الاجتماعي</a:t>
            </a:r>
            <a:r>
              <a:rPr lang="ar-SY" sz="2800" dirty="0" smtClean="0">
                <a:latin typeface="Arabic Typesetting" pitchFamily="66" charset="-78"/>
                <a:cs typeface="Arabic Transparent" pitchFamily="2" charset="-78"/>
              </a:rPr>
              <a:t>.</a:t>
            </a:r>
            <a:endParaRPr lang="en-US" sz="2800" dirty="0">
              <a:latin typeface="Arabic Typesetting" pitchFamily="66" charset="-78"/>
              <a:cs typeface="Arabic Transparent" pitchFamily="2" charset="-78"/>
            </a:endParaRPr>
          </a:p>
        </p:txBody>
      </p:sp>
      <p:sp>
        <p:nvSpPr>
          <p:cNvPr id="20481" name="Rectangle 1"/>
          <p:cNvSpPr>
            <a:spLocks noChangeArrowheads="1"/>
          </p:cNvSpPr>
          <p:nvPr/>
        </p:nvSpPr>
        <p:spPr bwMode="auto">
          <a:xfrm>
            <a:off x="304800" y="2819400"/>
            <a:ext cx="8686800" cy="2959744"/>
          </a:xfrm>
          <a:prstGeom prst="rect">
            <a:avLst/>
          </a:prstGeom>
          <a:noFill/>
          <a:ln w="9525">
            <a:noFill/>
            <a:miter lim="800000"/>
            <a:headEnd/>
            <a:tailEnd/>
          </a:ln>
          <a:effectLst/>
        </p:spPr>
        <p:txBody>
          <a:bodyPr vert="horz" wrap="square" lIns="0" tIns="126960" rIns="0" bIns="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tabLst/>
            </a:pPr>
            <a:endParaRPr lang="ar-SA" sz="2800" dirty="0" smtClean="0">
              <a:latin typeface="Arial Unicode MS" pitchFamily="34" charset="-128"/>
              <a:ea typeface="Arial Unicode MS" pitchFamily="34" charset="-128"/>
              <a:cs typeface="Akhbar MT" pitchFamily="2" charset="-78"/>
            </a:endParaRPr>
          </a:p>
          <a:p>
            <a:pPr marL="0" marR="0" lvl="0" indent="0" algn="r" defTabSz="914400" rtl="1" eaLnBrk="1" fontAlgn="base" latinLnBrk="0" hangingPunct="1">
              <a:lnSpc>
                <a:spcPct val="100000"/>
              </a:lnSpc>
              <a:spcBef>
                <a:spcPct val="0"/>
              </a:spcBef>
              <a:spcAft>
                <a:spcPct val="0"/>
              </a:spcAft>
              <a:buClrTx/>
              <a:buSzTx/>
              <a:tabLst/>
            </a:pPr>
            <a:r>
              <a:rPr kumimoji="0" lang="ar-SA" sz="2800" u="none" strike="noStrike" cap="none" normalizeH="0" baseline="0" dirty="0" err="1" smtClean="0">
                <a:ln>
                  <a:noFill/>
                </a:ln>
                <a:effectLst/>
                <a:latin typeface="Arial Unicode MS" pitchFamily="34" charset="-128"/>
                <a:ea typeface="Arial Unicode MS" pitchFamily="34" charset="-128"/>
                <a:cs typeface="Akhbar MT" pitchFamily="2" charset="-78"/>
              </a:rPr>
              <a:t>اكدت</a:t>
            </a:r>
            <a:r>
              <a:rPr kumimoji="0" lang="ar-SA" sz="2800" u="none" strike="noStrike" cap="none" normalizeH="0" baseline="0" dirty="0" smtClean="0">
                <a:ln>
                  <a:noFill/>
                </a:ln>
                <a:effectLst/>
                <a:latin typeface="Arial Unicode MS" pitchFamily="34" charset="-128"/>
                <a:ea typeface="Arial Unicode MS" pitchFamily="34" charset="-128"/>
                <a:cs typeface="Akhbar MT" pitchFamily="2" charset="-78"/>
              </a:rPr>
              <a:t> الامم المتحدة، أن ما لا يقل عن ثمانية عشرة في المئة من الأطفال في سورية يعملون في مهن غير مناسبة لأعمارهم أو حاجاتهم النفسية</a:t>
            </a:r>
            <a:r>
              <a:rPr kumimoji="0" lang="ar-SY" sz="2800" u="none" strike="noStrike" cap="none" normalizeH="0" baseline="0" dirty="0" smtClean="0">
                <a:ln>
                  <a:noFill/>
                </a:ln>
                <a:effectLst/>
                <a:latin typeface="Arial Unicode MS" pitchFamily="34" charset="-128"/>
                <a:ea typeface="Arial Unicode MS" pitchFamily="34" charset="-128"/>
                <a:cs typeface="Akhbar MT" pitchFamily="2" charset="-78"/>
              </a:rPr>
              <a:t> بسبب التفكك الاسري</a:t>
            </a:r>
            <a:r>
              <a:rPr kumimoji="0" lang="ar-SY" sz="2800" u="none" strike="noStrike" cap="none" normalizeH="0" dirty="0" smtClean="0">
                <a:ln>
                  <a:noFill/>
                </a:ln>
                <a:effectLst/>
                <a:latin typeface="Arial Unicode MS" pitchFamily="34" charset="-128"/>
                <a:ea typeface="Arial Unicode MS" pitchFamily="34" charset="-128"/>
                <a:cs typeface="Akhbar MT" pitchFamily="2" charset="-78"/>
              </a:rPr>
              <a:t> و </a:t>
            </a:r>
            <a:r>
              <a:rPr kumimoji="0" lang="ar-SY" sz="2800" u="none" strike="noStrike" cap="none" normalizeH="0" baseline="0" dirty="0" smtClean="0">
                <a:ln>
                  <a:noFill/>
                </a:ln>
                <a:effectLst/>
                <a:latin typeface="Arial Unicode MS" pitchFamily="34" charset="-128"/>
                <a:ea typeface="Arial Unicode MS" pitchFamily="34" charset="-128"/>
                <a:cs typeface="Akhbar MT" pitchFamily="2" charset="-78"/>
              </a:rPr>
              <a:t>اللجوء الى سوريا من العراق واعتقاد الأهل انها تربية للمستقبل.</a:t>
            </a:r>
          </a:p>
          <a:p>
            <a:pPr marL="0" marR="0" lvl="0" indent="0" algn="r" defTabSz="914400" rtl="1" eaLnBrk="1" fontAlgn="base" latinLnBrk="0" hangingPunct="1">
              <a:lnSpc>
                <a:spcPct val="100000"/>
              </a:lnSpc>
              <a:spcBef>
                <a:spcPct val="0"/>
              </a:spcBef>
              <a:spcAft>
                <a:spcPct val="0"/>
              </a:spcAft>
              <a:buClrTx/>
              <a:buSzTx/>
              <a:tabLst/>
            </a:pPr>
            <a:r>
              <a:rPr kumimoji="0" lang="ar-SY" sz="2800" u="none" strike="noStrike" cap="none" normalizeH="0" baseline="0" dirty="0" smtClean="0">
                <a:ln>
                  <a:noFill/>
                </a:ln>
                <a:effectLst/>
                <a:latin typeface="Arial Unicode MS" pitchFamily="34" charset="-128"/>
                <a:ea typeface="Arial Unicode MS" pitchFamily="34" charset="-128"/>
                <a:cs typeface="Akhbar MT" pitchFamily="2" charset="-78"/>
              </a:rPr>
              <a:t>أفادت</a:t>
            </a:r>
            <a:r>
              <a:rPr kumimoji="0" lang="ar-SY" sz="2800" u="none" strike="noStrike" cap="none" normalizeH="0" dirty="0" smtClean="0">
                <a:ln>
                  <a:noFill/>
                </a:ln>
                <a:effectLst/>
                <a:latin typeface="Arial Unicode MS" pitchFamily="34" charset="-128"/>
                <a:ea typeface="Arial Unicode MS" pitchFamily="34" charset="-128"/>
                <a:cs typeface="Akhbar MT" pitchFamily="2" charset="-78"/>
              </a:rPr>
              <a:t> الدراسات أن 35%من ال</a:t>
            </a:r>
            <a:r>
              <a:rPr lang="ar-SY" sz="2800" dirty="0" smtClean="0">
                <a:latin typeface="Arial Unicode MS" pitchFamily="34" charset="-128"/>
                <a:ea typeface="Arial Unicode MS" pitchFamily="34" charset="-128"/>
                <a:cs typeface="Akhbar MT" pitchFamily="2" charset="-78"/>
              </a:rPr>
              <a:t>أطفال يرون أن عملهم نرهق جسديا و15.4%يرون أن عملهم خطير</a:t>
            </a:r>
            <a:endParaRPr kumimoji="0" lang="en-US" sz="2800" u="none" strike="noStrike" cap="none" normalizeH="0" baseline="0" dirty="0" smtClean="0">
              <a:ln>
                <a:noFill/>
              </a:ln>
              <a:effectLst/>
              <a:latin typeface="Arial Unicode MS" pitchFamily="34" charset="-128"/>
              <a:ea typeface="Arial Unicode MS" pitchFamily="34" charset="-128"/>
              <a:cs typeface="Akhbar MT" pitchFamily="2" charset="-78"/>
            </a:endParaRPr>
          </a:p>
          <a:p>
            <a:pPr marL="0" marR="0" lvl="0" indent="0" algn="r" defTabSz="914400" rtl="0" eaLnBrk="0" fontAlgn="base" latinLnBrk="0" hangingPunct="0">
              <a:lnSpc>
                <a:spcPct val="100000"/>
              </a:lnSpc>
              <a:spcBef>
                <a:spcPct val="0"/>
              </a:spcBef>
              <a:spcAft>
                <a:spcPct val="0"/>
              </a:spcAft>
              <a:buClrTx/>
              <a:buSzTx/>
              <a:buFontTx/>
              <a:buNone/>
              <a:tabLst/>
            </a:pPr>
            <a:endParaRPr kumimoji="0" lang="en-US" sz="4400" u="none" strike="noStrike" cap="none" normalizeH="0" baseline="0" dirty="0" smtClean="0">
              <a:ln>
                <a:noFill/>
              </a:ln>
              <a:effectLst/>
              <a:latin typeface="Arabic Typesetting" pitchFamily="66" charset="-78"/>
              <a:cs typeface="Arabic Typesetting" pitchFamily="66" charset="-78"/>
            </a:endParaRPr>
          </a:p>
        </p:txBody>
      </p:sp>
      <p:sp>
        <p:nvSpPr>
          <p:cNvPr id="20482" name="Rectangle 2"/>
          <p:cNvSpPr>
            <a:spLocks noChangeArrowheads="1"/>
          </p:cNvSpPr>
          <p:nvPr/>
        </p:nvSpPr>
        <p:spPr bwMode="auto">
          <a:xfrm>
            <a:off x="8883072" y="3685163"/>
            <a:ext cx="184731" cy="98488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dirty="0" smtClean="0">
              <a:ln>
                <a:noFill/>
              </a:ln>
              <a:solidFill>
                <a:schemeClr val="tx1"/>
              </a:solidFill>
              <a:effectLst/>
              <a:latin typeface="Arabic Typesetting" pitchFamily="66" charset="-78"/>
              <a:cs typeface="Akhbar MT" pitchFamily="2" charset="-78"/>
            </a:endParaRPr>
          </a:p>
          <a:p>
            <a:pPr marL="0" marR="0" lvl="0" indent="0" algn="r" defTabSz="914400" rtl="0" eaLnBrk="0" fontAlgn="base" latinLnBrk="0" hangingPunct="0">
              <a:lnSpc>
                <a:spcPct val="100000"/>
              </a:lnSpc>
              <a:spcBef>
                <a:spcPct val="0"/>
              </a:spcBef>
              <a:spcAft>
                <a:spcPct val="0"/>
              </a:spcAft>
              <a:buClrTx/>
              <a:buSzTx/>
              <a:buFontTx/>
              <a:buNone/>
              <a:tabLst/>
            </a:pPr>
            <a:endParaRPr kumimoji="0" lang="en-US" sz="4400" b="0" i="0" u="none" strike="noStrike" cap="none" normalizeH="0" baseline="0" dirty="0" smtClean="0">
              <a:ln>
                <a:noFill/>
              </a:ln>
              <a:solidFill>
                <a:schemeClr val="tx1"/>
              </a:solidFill>
              <a:effectLst/>
              <a:latin typeface="Arabic Typesetting" pitchFamily="66" charset="-78"/>
              <a:cs typeface="Arabic Typesetting" pitchFamily="66" charset="-78"/>
            </a:endParaRPr>
          </a:p>
        </p:txBody>
      </p:sp>
      <p:sp>
        <p:nvSpPr>
          <p:cNvPr id="9" name="Rectangle 8"/>
          <p:cNvSpPr/>
          <p:nvPr/>
        </p:nvSpPr>
        <p:spPr>
          <a:xfrm>
            <a:off x="0" y="5334000"/>
            <a:ext cx="9144000" cy="1524000"/>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ndalus" pitchFamily="18" charset="-78"/>
              <a:cs typeface="Andalus" pitchFamily="18" charset="-78"/>
            </a:endParaRPr>
          </a:p>
        </p:txBody>
      </p:sp>
      <p:sp>
        <p:nvSpPr>
          <p:cNvPr id="10" name="Isosceles Triangle 9"/>
          <p:cNvSpPr/>
          <p:nvPr/>
        </p:nvSpPr>
        <p:spPr>
          <a:xfrm flipV="1">
            <a:off x="1828800" y="5029200"/>
            <a:ext cx="1295400" cy="1143000"/>
          </a:xfrm>
          <a:prstGeom prst="triangle">
            <a:avLst>
              <a:gd name="adj" fmla="val 8989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plit orient="vert" dir="in"/>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4" name="Rectangle 1"/>
          <p:cNvSpPr/>
          <p:nvPr/>
        </p:nvSpPr>
        <p:spPr>
          <a:xfrm>
            <a:off x="0" y="0"/>
            <a:ext cx="9144000" cy="1143000"/>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ar-DZ" b="1" dirty="0" smtClean="0">
                <a:solidFill>
                  <a:srgbClr val="0000FF"/>
                </a:solidFill>
                <a:latin typeface="Tahoma" pitchFamily="34" charset="0"/>
                <a:ea typeface="Times New Roman" pitchFamily="18" charset="0"/>
                <a:cs typeface="Tahoma" pitchFamily="34" charset="0"/>
              </a:rPr>
              <a:t> </a:t>
            </a:r>
            <a:endParaRPr lang="ar-DZ" dirty="0" smtClean="0">
              <a:solidFill>
                <a:schemeClr val="tx1"/>
              </a:solidFill>
              <a:latin typeface="Arial" pitchFamily="34" charset="0"/>
              <a:cs typeface="Arial" pitchFamily="34" charset="0"/>
            </a:endParaRPr>
          </a:p>
          <a:p>
            <a:pPr algn="r"/>
            <a:r>
              <a:rPr lang="ar-DZ" sz="4000" b="1" dirty="0" smtClean="0">
                <a:solidFill>
                  <a:schemeClr val="bg1"/>
                </a:solidFill>
                <a:latin typeface="Tahoma" pitchFamily="34" charset="0"/>
                <a:ea typeface="Times New Roman" pitchFamily="18" charset="0"/>
                <a:cs typeface="Andalus" pitchFamily="2" charset="-78"/>
              </a:rPr>
              <a:t>كيف يجب التدخل للحد من عمالة الأطفال</a:t>
            </a:r>
            <a:r>
              <a:rPr lang="ar-DZ" sz="2000" b="1" dirty="0" smtClean="0">
                <a:solidFill>
                  <a:schemeClr val="bg1"/>
                </a:solidFill>
                <a:latin typeface="Tahoma" pitchFamily="34" charset="0"/>
                <a:ea typeface="Times New Roman" pitchFamily="18" charset="0"/>
                <a:cs typeface="Simple Outline Pat" pitchFamily="2" charset="-78"/>
              </a:rPr>
              <a:t>:</a:t>
            </a:r>
            <a:endParaRPr lang="en-US" sz="2000" dirty="0">
              <a:solidFill>
                <a:schemeClr val="bg1"/>
              </a:solidFill>
              <a:latin typeface="Andalus" pitchFamily="18" charset="-78"/>
              <a:cs typeface="Simple Outline Pat" pitchFamily="2" charset="-78"/>
            </a:endParaRPr>
          </a:p>
        </p:txBody>
      </p:sp>
      <p:pic>
        <p:nvPicPr>
          <p:cNvPr id="5" name="صورة 4" descr="H:\صور عن عمالة الأطفال\8.jpg"/>
          <p:cNvPicPr/>
          <p:nvPr/>
        </p:nvPicPr>
        <p:blipFill>
          <a:blip r:embed="rId3" cstate="email"/>
          <a:srcRect/>
          <a:stretch>
            <a:fillRect/>
          </a:stretch>
        </p:blipFill>
        <p:spPr bwMode="auto">
          <a:xfrm>
            <a:off x="0" y="1828800"/>
            <a:ext cx="3238500" cy="3429000"/>
          </a:xfrm>
          <a:prstGeom prst="rect">
            <a:avLst/>
          </a:prstGeom>
          <a:noFill/>
          <a:ln w="9525">
            <a:noFill/>
            <a:miter lim="800000"/>
            <a:headEnd/>
            <a:tailEnd/>
          </a:ln>
        </p:spPr>
      </p:pic>
      <p:sp>
        <p:nvSpPr>
          <p:cNvPr id="6" name="Isosceles Triangle 2"/>
          <p:cNvSpPr/>
          <p:nvPr/>
        </p:nvSpPr>
        <p:spPr>
          <a:xfrm>
            <a:off x="1143000" y="0"/>
            <a:ext cx="1295400" cy="1143000"/>
          </a:xfrm>
          <a:prstGeom prst="triangle">
            <a:avLst>
              <a:gd name="adj" fmla="val 8989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0" name="Rectangle 4"/>
          <p:cNvSpPr>
            <a:spLocks noChangeArrowheads="1"/>
          </p:cNvSpPr>
          <p:nvPr/>
        </p:nvSpPr>
        <p:spPr bwMode="auto">
          <a:xfrm>
            <a:off x="8888802" y="0"/>
            <a:ext cx="255198" cy="2308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tab pos="571500" algn="l"/>
              </a:tabLst>
            </a:pPr>
            <a:r>
              <a:rPr kumimoji="0" lang="ar-DZ" sz="900" b="1" i="0" u="none" strike="noStrike" cap="none" normalizeH="0" baseline="0" dirty="0" smtClean="0">
                <a:ln>
                  <a:noFill/>
                </a:ln>
                <a:solidFill>
                  <a:srgbClr val="808080"/>
                </a:solidFill>
                <a:effectLst/>
                <a:latin typeface="Tahoma" pitchFamily="34" charset="0"/>
                <a:ea typeface="Times New Roman" pitchFamily="18" charset="0"/>
                <a:cs typeface="Tahoma" pitchFamily="34" charset="0"/>
              </a:rPr>
              <a:t>. </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p:txBody>
      </p:sp>
      <p:sp>
        <p:nvSpPr>
          <p:cNvPr id="10" name="مستطيل 9"/>
          <p:cNvSpPr/>
          <p:nvPr/>
        </p:nvSpPr>
        <p:spPr>
          <a:xfrm>
            <a:off x="7029450" y="1676400"/>
            <a:ext cx="2286000" cy="369332"/>
          </a:xfrm>
          <a:prstGeom prst="rect">
            <a:avLst/>
          </a:prstGeom>
        </p:spPr>
        <p:txBody>
          <a:bodyPr wrap="square">
            <a:spAutoFit/>
          </a:bodyPr>
          <a:lstStyle/>
          <a:p>
            <a:pPr lvl="0" algn="r" rtl="1" fontAlgn="base">
              <a:spcBef>
                <a:spcPct val="0"/>
              </a:spcBef>
              <a:spcAft>
                <a:spcPct val="0"/>
              </a:spcAft>
              <a:tabLst>
                <a:tab pos="571500" algn="l"/>
              </a:tabLst>
            </a:pPr>
            <a:r>
              <a:rPr lang="ar-DZ" sz="900" b="1" dirty="0" smtClean="0">
                <a:solidFill>
                  <a:srgbClr val="808080"/>
                </a:solidFill>
                <a:latin typeface="Tahoma" pitchFamily="34" charset="0"/>
                <a:ea typeface="Times New Roman" pitchFamily="18" charset="0"/>
                <a:cs typeface="Tahoma" pitchFamily="34" charset="0"/>
              </a:rPr>
              <a:t>. </a:t>
            </a:r>
            <a:endParaRPr lang="en-US" sz="1100" dirty="0" smtClean="0">
              <a:solidFill>
                <a:prstClr val="black"/>
              </a:solidFill>
              <a:latin typeface="Arial" pitchFamily="34" charset="0"/>
              <a:cs typeface="Arial" pitchFamily="34" charset="0"/>
            </a:endParaRPr>
          </a:p>
          <a:p>
            <a:pPr lvl="0" algn="ctr" rtl="1" eaLnBrk="0" fontAlgn="base" hangingPunct="0">
              <a:spcBef>
                <a:spcPct val="0"/>
              </a:spcBef>
              <a:spcAft>
                <a:spcPct val="0"/>
              </a:spcAft>
              <a:tabLst>
                <a:tab pos="571500" algn="l"/>
              </a:tabLst>
            </a:pPr>
            <a:r>
              <a:rPr lang="ar-DZ" sz="900" b="1" dirty="0" smtClean="0">
                <a:solidFill>
                  <a:srgbClr val="808080"/>
                </a:solidFill>
                <a:latin typeface="Calibri" pitchFamily="34" charset="0"/>
                <a:ea typeface="Tahoma" pitchFamily="34" charset="0"/>
                <a:cs typeface="Arial" pitchFamily="34" charset="0"/>
              </a:rPr>
              <a:t>-</a:t>
            </a:r>
            <a:r>
              <a:rPr lang="ar-DZ" sz="700" b="1" dirty="0" smtClean="0">
                <a:solidFill>
                  <a:srgbClr val="808080"/>
                </a:solidFill>
                <a:ea typeface="Tahoma" pitchFamily="34" charset="0"/>
                <a:cs typeface="Times New Roman" pitchFamily="18" charset="0"/>
              </a:rPr>
              <a:t>         </a:t>
            </a:r>
            <a:endParaRPr lang="ar-DZ" dirty="0" smtClean="0">
              <a:solidFill>
                <a:prstClr val="black"/>
              </a:solidFill>
              <a:latin typeface="Arial" pitchFamily="34" charset="0"/>
              <a:cs typeface="Arial" pitchFamily="34" charset="0"/>
            </a:endParaRPr>
          </a:p>
        </p:txBody>
      </p:sp>
      <p:sp>
        <p:nvSpPr>
          <p:cNvPr id="12" name="مستطيل 11"/>
          <p:cNvSpPr/>
          <p:nvPr/>
        </p:nvSpPr>
        <p:spPr>
          <a:xfrm>
            <a:off x="3352800" y="1524000"/>
            <a:ext cx="5105400" cy="4893647"/>
          </a:xfrm>
          <a:prstGeom prst="rect">
            <a:avLst/>
          </a:prstGeom>
        </p:spPr>
        <p:txBody>
          <a:bodyPr wrap="square">
            <a:spAutoFit/>
          </a:bodyPr>
          <a:lstStyle/>
          <a:p>
            <a:pPr lvl="0" algn="ctr" rtl="1" eaLnBrk="0" fontAlgn="base" hangingPunct="0">
              <a:spcBef>
                <a:spcPct val="0"/>
              </a:spcBef>
              <a:spcAft>
                <a:spcPct val="0"/>
              </a:spcAft>
              <a:tabLst>
                <a:tab pos="571500" algn="l"/>
              </a:tabLst>
            </a:pPr>
            <a:r>
              <a:rPr lang="ar-DZ" sz="2400" dirty="0" smtClean="0">
                <a:latin typeface="Arial Unicode MS" pitchFamily="34" charset="-128"/>
                <a:ea typeface="Arial Unicode MS" pitchFamily="34" charset="-128"/>
                <a:cs typeface="Arial Unicode MS" pitchFamily="34" charset="-128"/>
              </a:rPr>
              <a:t>تشديد العقوبة على رب العمل وعلى الأهل عند تشغيل الطفل في سن مبكرة .</a:t>
            </a:r>
            <a:r>
              <a:rPr lang="ar-DZ" sz="2400" dirty="0" smtClean="0">
                <a:solidFill>
                  <a:srgbClr val="808080"/>
                </a:solidFill>
                <a:latin typeface="Arial Unicode MS" pitchFamily="34" charset="-128"/>
                <a:ea typeface="Arial Unicode MS" pitchFamily="34" charset="-128"/>
                <a:cs typeface="Arial Unicode MS" pitchFamily="34" charset="-128"/>
              </a:rPr>
              <a:t> </a:t>
            </a:r>
            <a:endParaRPr lang="en-US" sz="2400" dirty="0" smtClean="0">
              <a:solidFill>
                <a:prstClr val="black"/>
              </a:solidFill>
              <a:latin typeface="Arial Unicode MS" pitchFamily="34" charset="-128"/>
              <a:ea typeface="Arial Unicode MS" pitchFamily="34" charset="-128"/>
              <a:cs typeface="Arial Unicode MS" pitchFamily="34" charset="-128"/>
            </a:endParaRPr>
          </a:p>
          <a:p>
            <a:pPr lvl="0" algn="ctr" rtl="1" eaLnBrk="0" fontAlgn="base" hangingPunct="0">
              <a:spcBef>
                <a:spcPct val="0"/>
              </a:spcBef>
              <a:spcAft>
                <a:spcPct val="0"/>
              </a:spcAft>
              <a:tabLst>
                <a:tab pos="571500" algn="l"/>
              </a:tabLst>
            </a:pPr>
            <a:r>
              <a:rPr lang="ar-DZ" sz="2400" dirty="0" smtClean="0">
                <a:solidFill>
                  <a:srgbClr val="808080"/>
                </a:solidFill>
                <a:latin typeface="Arial Unicode MS" pitchFamily="34" charset="-128"/>
                <a:ea typeface="Arial Unicode MS" pitchFamily="34" charset="-128"/>
                <a:cs typeface="Arial Unicode MS" pitchFamily="34" charset="-128"/>
              </a:rPr>
              <a:t>          </a:t>
            </a:r>
            <a:r>
              <a:rPr lang="ar-DZ" sz="2400" dirty="0" smtClean="0">
                <a:latin typeface="Arial Unicode MS" pitchFamily="34" charset="-128"/>
                <a:ea typeface="Arial Unicode MS" pitchFamily="34" charset="-128"/>
                <a:cs typeface="Arial Unicode MS" pitchFamily="34" charset="-128"/>
              </a:rPr>
              <a:t>الرقابة الفعالة على تطبيق القانون . </a:t>
            </a:r>
            <a:endParaRPr lang="en-US" sz="2400" dirty="0" smtClean="0">
              <a:latin typeface="Arial Unicode MS" pitchFamily="34" charset="-128"/>
              <a:ea typeface="Arial Unicode MS" pitchFamily="34" charset="-128"/>
              <a:cs typeface="Arial Unicode MS" pitchFamily="34" charset="-128"/>
            </a:endParaRPr>
          </a:p>
          <a:p>
            <a:pPr lvl="0" algn="ctr" rtl="1" eaLnBrk="0" fontAlgn="base" hangingPunct="0">
              <a:spcBef>
                <a:spcPct val="0"/>
              </a:spcBef>
              <a:spcAft>
                <a:spcPct val="0"/>
              </a:spcAft>
              <a:tabLst>
                <a:tab pos="571500" algn="l"/>
              </a:tabLst>
            </a:pPr>
            <a:r>
              <a:rPr lang="ar-DZ" sz="2400" dirty="0" smtClean="0">
                <a:latin typeface="Arial Unicode MS" pitchFamily="34" charset="-128"/>
                <a:ea typeface="Arial Unicode MS" pitchFamily="34" charset="-128"/>
                <a:cs typeface="Arial Unicode MS" pitchFamily="34" charset="-128"/>
              </a:rPr>
              <a:t>          وضع السياسات  لمحاربة الفقر وتنفيذها</a:t>
            </a:r>
            <a:endParaRPr lang="en-US" sz="2400" dirty="0" smtClean="0">
              <a:latin typeface="Arial Unicode MS" pitchFamily="34" charset="-128"/>
              <a:ea typeface="Arial Unicode MS" pitchFamily="34" charset="-128"/>
              <a:cs typeface="Arial Unicode MS" pitchFamily="34" charset="-128"/>
            </a:endParaRPr>
          </a:p>
          <a:p>
            <a:pPr lvl="0" algn="ctr" rtl="1" eaLnBrk="0" fontAlgn="base" hangingPunct="0">
              <a:spcBef>
                <a:spcPct val="0"/>
              </a:spcBef>
              <a:spcAft>
                <a:spcPct val="0"/>
              </a:spcAft>
              <a:tabLst>
                <a:tab pos="571500" algn="l"/>
              </a:tabLst>
            </a:pPr>
            <a:r>
              <a:rPr lang="ar-DZ" sz="2400" dirty="0" smtClean="0">
                <a:solidFill>
                  <a:srgbClr val="808080"/>
                </a:solidFill>
                <a:latin typeface="Arial Unicode MS" pitchFamily="34" charset="-128"/>
                <a:ea typeface="Arial Unicode MS" pitchFamily="34" charset="-128"/>
                <a:cs typeface="Arial Unicode MS" pitchFamily="34" charset="-128"/>
              </a:rPr>
              <a:t>        </a:t>
            </a:r>
            <a:r>
              <a:rPr lang="ar-DZ" sz="2400" dirty="0" smtClean="0">
                <a:latin typeface="Arial Unicode MS" pitchFamily="34" charset="-128"/>
                <a:ea typeface="Arial Unicode MS" pitchFamily="34" charset="-128"/>
                <a:cs typeface="Arial Unicode MS" pitchFamily="34" charset="-128"/>
              </a:rPr>
              <a:t> الإسهام في تحسين ظروف الحياة والعمل  للأطفال الذين هم في  سن العمل . </a:t>
            </a:r>
            <a:endParaRPr lang="en-US" sz="2400" dirty="0" smtClean="0">
              <a:latin typeface="Arial Unicode MS" pitchFamily="34" charset="-128"/>
              <a:ea typeface="Arial Unicode MS" pitchFamily="34" charset="-128"/>
              <a:cs typeface="Arial Unicode MS" pitchFamily="34" charset="-128"/>
            </a:endParaRPr>
          </a:p>
          <a:p>
            <a:pPr lvl="0" algn="ctr" rtl="1" eaLnBrk="0" fontAlgn="base" hangingPunct="0">
              <a:spcBef>
                <a:spcPct val="0"/>
              </a:spcBef>
              <a:spcAft>
                <a:spcPct val="0"/>
              </a:spcAft>
              <a:tabLst>
                <a:tab pos="571500" algn="l"/>
              </a:tabLst>
            </a:pPr>
            <a:r>
              <a:rPr lang="ar-DZ" sz="2400" dirty="0" smtClean="0">
                <a:latin typeface="Arial Unicode MS" pitchFamily="34" charset="-128"/>
                <a:ea typeface="Arial Unicode MS" pitchFamily="34" charset="-128"/>
                <a:cs typeface="Arial Unicode MS" pitchFamily="34" charset="-128"/>
              </a:rPr>
              <a:t>          تسجيل الأطفال حال ولادتهم لكي يتمكنوا من ممارسة حقوقهم ، وهذا يمكن أيضًا أعوان الرقابة من معرفة سن كل طفل عامل بصورة دقيقة . </a:t>
            </a:r>
            <a:endParaRPr lang="en-US" sz="2400" dirty="0" smtClean="0">
              <a:latin typeface="Arial Unicode MS" pitchFamily="34" charset="-128"/>
              <a:ea typeface="Arial Unicode MS" pitchFamily="34" charset="-128"/>
              <a:cs typeface="Arial Unicode MS" pitchFamily="34" charset="-128"/>
            </a:endParaRPr>
          </a:p>
          <a:p>
            <a:pPr lvl="0" algn="ctr" rtl="1" eaLnBrk="0" fontAlgn="base" hangingPunct="0">
              <a:spcBef>
                <a:spcPct val="0"/>
              </a:spcBef>
              <a:spcAft>
                <a:spcPct val="0"/>
              </a:spcAft>
              <a:tabLst>
                <a:tab pos="571500" algn="l"/>
              </a:tabLst>
            </a:pPr>
            <a:r>
              <a:rPr lang="ar-DZ" sz="2400" dirty="0" smtClean="0">
                <a:latin typeface="Arial Unicode MS" pitchFamily="34" charset="-128"/>
                <a:ea typeface="Arial Unicode MS" pitchFamily="34" charset="-128"/>
                <a:cs typeface="Arial Unicode MS" pitchFamily="34" charset="-128"/>
              </a:rPr>
              <a:t>         فرض التعليم الابتدائي الإلزامي </a:t>
            </a:r>
            <a:r>
              <a:rPr lang="ar-DZ" sz="2400" dirty="0" smtClean="0">
                <a:latin typeface="Tahoma" pitchFamily="34" charset="0"/>
                <a:ea typeface="Times New Roman" pitchFamily="18" charset="0"/>
                <a:cs typeface="Tahoma" pitchFamily="34" charset="0"/>
              </a:rPr>
              <a:t>....</a:t>
            </a:r>
            <a:endParaRPr lang="ar-DZ" sz="2400" dirty="0" smtClean="0">
              <a:latin typeface="Arial" pitchFamily="34" charset="0"/>
              <a:cs typeface="Arial" pitchFamily="34" charset="0"/>
            </a:endParaRPr>
          </a:p>
        </p:txBody>
      </p:sp>
      <p:sp>
        <p:nvSpPr>
          <p:cNvPr id="21" name="سهم إلى اليسار 20"/>
          <p:cNvSpPr/>
          <p:nvPr/>
        </p:nvSpPr>
        <p:spPr>
          <a:xfrm>
            <a:off x="8610600" y="1828800"/>
            <a:ext cx="533400" cy="228600"/>
          </a:xfrm>
          <a:prstGeom prst="leftArrow">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2" name="سهم إلى اليسار 21"/>
          <p:cNvSpPr/>
          <p:nvPr/>
        </p:nvSpPr>
        <p:spPr>
          <a:xfrm>
            <a:off x="7848600" y="2438400"/>
            <a:ext cx="685800" cy="304800"/>
          </a:xfrm>
          <a:prstGeom prst="leftArrow">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3" name="سهم إلى اليسار 22"/>
          <p:cNvSpPr/>
          <p:nvPr/>
        </p:nvSpPr>
        <p:spPr>
          <a:xfrm>
            <a:off x="7772400" y="3505200"/>
            <a:ext cx="685800" cy="304800"/>
          </a:xfrm>
          <a:prstGeom prst="leftArrow">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rgbClr val="E75FD4"/>
              </a:solidFill>
            </a:endParaRPr>
          </a:p>
        </p:txBody>
      </p:sp>
      <p:sp>
        <p:nvSpPr>
          <p:cNvPr id="24" name="سهم إلى اليسار 23"/>
          <p:cNvSpPr/>
          <p:nvPr/>
        </p:nvSpPr>
        <p:spPr>
          <a:xfrm>
            <a:off x="7772400" y="4572000"/>
            <a:ext cx="685800" cy="304800"/>
          </a:xfrm>
          <a:prstGeom prst="leftArrow">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rgbClr val="E75FD4"/>
              </a:solidFill>
            </a:endParaRPr>
          </a:p>
        </p:txBody>
      </p:sp>
    </p:spTree>
  </p:cSld>
  <p:clrMapOvr>
    <a:masterClrMapping/>
  </p:clrMapOvr>
  <p:transition>
    <p:split orient="vert" dir="in"/>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hh.PNG"/>
          <p:cNvPicPr>
            <a:picLocks noChangeAspect="1"/>
          </p:cNvPicPr>
          <p:nvPr/>
        </p:nvPicPr>
        <p:blipFill>
          <a:blip r:embed="rId3" cstate="print"/>
          <a:srcRect/>
          <a:stretch>
            <a:fillRect/>
          </a:stretch>
        </p:blipFill>
        <p:spPr>
          <a:xfrm>
            <a:off x="0" y="0"/>
            <a:ext cx="9144000" cy="6858000"/>
          </a:xfrm>
          <a:prstGeom prst="rect">
            <a:avLst/>
          </a:prstGeom>
          <a:effectLst>
            <a:softEdge rad="63500"/>
          </a:effectLst>
        </p:spPr>
      </p:pic>
      <p:sp>
        <p:nvSpPr>
          <p:cNvPr id="3" name="Rectangle 2"/>
          <p:cNvSpPr/>
          <p:nvPr/>
        </p:nvSpPr>
        <p:spPr>
          <a:xfrm>
            <a:off x="7010400" y="5943600"/>
            <a:ext cx="18288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wheel spokes="8"/>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p:cNvSpPr/>
          <p:nvPr/>
        </p:nvSpPr>
        <p:spPr>
          <a:xfrm>
            <a:off x="0" y="0"/>
            <a:ext cx="9144000" cy="1295400"/>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SY" sz="3600" dirty="0" smtClean="0">
                <a:cs typeface="Andalus" pitchFamily="2" charset="-78"/>
              </a:rPr>
              <a:t>حبر على ورق ....... ولكن قلوبنا نحن نابضة</a:t>
            </a:r>
            <a:endParaRPr lang="ar-SA" sz="3600" dirty="0">
              <a:cs typeface="Andalus" pitchFamily="2" charset="-78"/>
            </a:endParaRPr>
          </a:p>
        </p:txBody>
      </p:sp>
      <p:sp>
        <p:nvSpPr>
          <p:cNvPr id="4" name="Isosceles Triangle 2"/>
          <p:cNvSpPr/>
          <p:nvPr/>
        </p:nvSpPr>
        <p:spPr>
          <a:xfrm>
            <a:off x="990600" y="304800"/>
            <a:ext cx="1295400" cy="1143000"/>
          </a:xfrm>
          <a:prstGeom prst="triangle">
            <a:avLst>
              <a:gd name="adj" fmla="val 8989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مستطيل 4"/>
          <p:cNvSpPr/>
          <p:nvPr/>
        </p:nvSpPr>
        <p:spPr>
          <a:xfrm>
            <a:off x="4114800" y="1524000"/>
            <a:ext cx="4572000" cy="4154984"/>
          </a:xfrm>
          <a:prstGeom prst="rect">
            <a:avLst/>
          </a:prstGeom>
        </p:spPr>
        <p:txBody>
          <a:bodyPr wrap="square">
            <a:spAutoFit/>
          </a:bodyPr>
          <a:lstStyle/>
          <a:p>
            <a:pPr algn="ctr"/>
            <a:r>
              <a:rPr lang="ar-SY" sz="2400" b="1" dirty="0" smtClean="0">
                <a:effectLst>
                  <a:outerShdw blurRad="38100" dist="38100" dir="2700000" algn="tl">
                    <a:srgbClr val="000000">
                      <a:alpha val="43137"/>
                    </a:srgbClr>
                  </a:outerShdw>
                </a:effectLst>
              </a:rPr>
              <a:t>دراسات..... برامج...... قوانين.....مشاريع....... كلها تهدف </a:t>
            </a:r>
            <a:r>
              <a:rPr lang="ar-SY" sz="2400" b="1" dirty="0" err="1" smtClean="0">
                <a:effectLst>
                  <a:outerShdw blurRad="38100" dist="38100" dir="2700000" algn="tl">
                    <a:srgbClr val="000000">
                      <a:alpha val="43137"/>
                    </a:srgbClr>
                  </a:outerShdw>
                </a:effectLst>
              </a:rPr>
              <a:t>الى</a:t>
            </a:r>
            <a:r>
              <a:rPr lang="ar-SY" sz="2400" b="1" dirty="0" smtClean="0">
                <a:effectLst>
                  <a:outerShdw blurRad="38100" dist="38100" dir="2700000" algn="tl">
                    <a:srgbClr val="000000">
                      <a:alpha val="43137"/>
                    </a:srgbClr>
                  </a:outerShdw>
                </a:effectLst>
              </a:rPr>
              <a:t> القضاء على أسوأ أشكال عمل الأطفال لكنها ما زالت حتى </a:t>
            </a:r>
            <a:r>
              <a:rPr lang="ar-SY" sz="2400" b="1" dirty="0" err="1" smtClean="0">
                <a:effectLst>
                  <a:outerShdw blurRad="38100" dist="38100" dir="2700000" algn="tl">
                    <a:srgbClr val="000000">
                      <a:alpha val="43137"/>
                    </a:srgbClr>
                  </a:outerShdw>
                </a:effectLst>
              </a:rPr>
              <a:t>الان</a:t>
            </a:r>
            <a:r>
              <a:rPr lang="ar-SY" sz="2400" b="1" dirty="0" smtClean="0">
                <a:effectLst>
                  <a:outerShdw blurRad="38100" dist="38100" dir="2700000" algn="tl">
                    <a:srgbClr val="000000">
                      <a:alpha val="43137"/>
                    </a:srgbClr>
                  </a:outerShdw>
                </a:effectLst>
              </a:rPr>
              <a:t> حبرا على ورق .على أمل أن ينتهي هذا الحلم المزعج ويستطيع هؤلاء العصافير أن يحلقوا في فضاء مليء بالألعاب والقصص الملونة والأحلام الوردية منا لكم أيها الأطفال ولأنكم في قلوبنا تنبضون مع كل نبضة, </a:t>
            </a:r>
            <a:r>
              <a:rPr lang="ar-SY" sz="2400" b="1" dirty="0" err="1" smtClean="0">
                <a:effectLst>
                  <a:outerShdw blurRad="38100" dist="38100" dir="2700000" algn="tl">
                    <a:srgbClr val="000000">
                      <a:alpha val="43137"/>
                    </a:srgbClr>
                  </a:outerShdw>
                </a:effectLst>
              </a:rPr>
              <a:t>تتسربون</a:t>
            </a:r>
            <a:r>
              <a:rPr lang="ar-SY" sz="2400" b="1" dirty="0" smtClean="0">
                <a:effectLst>
                  <a:outerShdw blurRad="38100" dist="38100" dir="2700000" algn="tl">
                    <a:srgbClr val="000000">
                      <a:alpha val="43137"/>
                    </a:srgbClr>
                  </a:outerShdw>
                </a:effectLst>
              </a:rPr>
              <a:t> في عروقنا دموعكم دموعنا وبسماتكم بسماتنا ذكرناكم في صفحاتنا على أمل أن يتحول كلامنا </a:t>
            </a:r>
            <a:r>
              <a:rPr lang="ar-SY" sz="2400" b="1" dirty="0" err="1" smtClean="0">
                <a:effectLst>
                  <a:outerShdw blurRad="38100" dist="38100" dir="2700000" algn="tl">
                    <a:srgbClr val="000000">
                      <a:alpha val="43137"/>
                    </a:srgbClr>
                  </a:outerShdw>
                </a:effectLst>
              </a:rPr>
              <a:t>الى</a:t>
            </a:r>
            <a:r>
              <a:rPr lang="ar-SY" sz="2400" b="1" dirty="0" smtClean="0">
                <a:effectLst>
                  <a:outerShdw blurRad="38100" dist="38100" dir="2700000" algn="tl">
                    <a:srgbClr val="000000">
                      <a:alpha val="43137"/>
                    </a:srgbClr>
                  </a:outerShdw>
                </a:effectLst>
              </a:rPr>
              <a:t> واقع</a:t>
            </a:r>
            <a:endParaRPr lang="ar-SA" sz="2800" b="1" dirty="0">
              <a:effectLst>
                <a:outerShdw blurRad="38100" dist="38100" dir="2700000" algn="tl">
                  <a:srgbClr val="000000">
                    <a:alpha val="43137"/>
                  </a:srgbClr>
                </a:outerShdw>
              </a:effectLst>
            </a:endParaRPr>
          </a:p>
        </p:txBody>
      </p:sp>
      <p:sp>
        <p:nvSpPr>
          <p:cNvPr id="6" name="Rectangle 8"/>
          <p:cNvSpPr/>
          <p:nvPr/>
        </p:nvSpPr>
        <p:spPr>
          <a:xfrm>
            <a:off x="0" y="5867400"/>
            <a:ext cx="9144000" cy="990600"/>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ndalus" pitchFamily="18" charset="-78"/>
              <a:cs typeface="Andalus" pitchFamily="18" charset="-78"/>
            </a:endParaRPr>
          </a:p>
        </p:txBody>
      </p:sp>
      <p:sp>
        <p:nvSpPr>
          <p:cNvPr id="7" name="Isosceles Triangle 9"/>
          <p:cNvSpPr/>
          <p:nvPr/>
        </p:nvSpPr>
        <p:spPr>
          <a:xfrm flipV="1">
            <a:off x="1828800" y="5715000"/>
            <a:ext cx="1295400" cy="1143000"/>
          </a:xfrm>
          <a:prstGeom prst="triangle">
            <a:avLst>
              <a:gd name="adj" fmla="val 8989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صورة 7" descr="H:\صور عن عمالة الأطفال\15_202826807.jpg"/>
          <p:cNvPicPr/>
          <p:nvPr/>
        </p:nvPicPr>
        <p:blipFill>
          <a:blip r:embed="rId3"/>
          <a:srcRect/>
          <a:stretch>
            <a:fillRect/>
          </a:stretch>
        </p:blipFill>
        <p:spPr bwMode="auto">
          <a:xfrm>
            <a:off x="1" y="2209800"/>
            <a:ext cx="3886200" cy="3314700"/>
          </a:xfrm>
          <a:prstGeom prst="rect">
            <a:avLst/>
          </a:prstGeom>
          <a:noFill/>
          <a:ln w="9525">
            <a:noFill/>
            <a:miter lim="800000"/>
            <a:headEnd/>
            <a:tailEnd/>
          </a:ln>
        </p:spPr>
      </p:pic>
    </p:spTree>
  </p:cSld>
  <p:clrMapOvr>
    <a:masterClrMapping/>
  </p:clrMapOvr>
  <p:transition>
    <p:split orient="vert" dir="in"/>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8"/>
          <p:cNvSpPr/>
          <p:nvPr/>
        </p:nvSpPr>
        <p:spPr>
          <a:xfrm>
            <a:off x="0" y="5867400"/>
            <a:ext cx="9144000" cy="990600"/>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ndalus" pitchFamily="18" charset="-78"/>
              <a:cs typeface="Andalus" pitchFamily="18" charset="-78"/>
            </a:endParaRPr>
          </a:p>
        </p:txBody>
      </p:sp>
      <p:sp>
        <p:nvSpPr>
          <p:cNvPr id="3" name="Isosceles Triangle 9"/>
          <p:cNvSpPr/>
          <p:nvPr/>
        </p:nvSpPr>
        <p:spPr>
          <a:xfrm flipV="1">
            <a:off x="1828800" y="5715000"/>
            <a:ext cx="1295400" cy="1143000"/>
          </a:xfrm>
          <a:prstGeom prst="triangle">
            <a:avLst>
              <a:gd name="adj" fmla="val 8989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مربع نص 3"/>
          <p:cNvSpPr txBox="1"/>
          <p:nvPr/>
        </p:nvSpPr>
        <p:spPr>
          <a:xfrm>
            <a:off x="3276600" y="533400"/>
            <a:ext cx="4724400" cy="3785652"/>
          </a:xfrm>
          <a:prstGeom prst="rect">
            <a:avLst/>
          </a:prstGeom>
          <a:noFill/>
        </p:spPr>
        <p:txBody>
          <a:bodyPr wrap="square" rtlCol="0">
            <a:spAutoFit/>
          </a:bodyPr>
          <a:lstStyle/>
          <a:p>
            <a:pPr algn="r" rtl="1"/>
            <a:r>
              <a:rPr lang="ar-SA" sz="2400" b="1" dirty="0" smtClean="0">
                <a:effectLst>
                  <a:outerShdw blurRad="38100" dist="38100" dir="2700000" algn="tl">
                    <a:srgbClr val="000000">
                      <a:alpha val="43137"/>
                    </a:srgbClr>
                  </a:outerShdw>
                </a:effectLst>
              </a:rPr>
              <a:t>عمــــل الطالبــــات:</a:t>
            </a:r>
          </a:p>
          <a:p>
            <a:pPr algn="r" rtl="1"/>
            <a:endParaRPr lang="ar-SA" sz="2400" b="1" dirty="0" smtClean="0">
              <a:effectLst>
                <a:outerShdw blurRad="38100" dist="38100" dir="2700000" algn="tl">
                  <a:srgbClr val="000000">
                    <a:alpha val="43137"/>
                  </a:srgbClr>
                </a:outerShdw>
              </a:effectLst>
            </a:endParaRPr>
          </a:p>
          <a:p>
            <a:pPr algn="r" rtl="1"/>
            <a:endParaRPr lang="ar-SA" sz="2400" b="1" dirty="0" smtClean="0">
              <a:effectLst>
                <a:outerShdw blurRad="38100" dist="38100" dir="2700000" algn="tl">
                  <a:srgbClr val="000000">
                    <a:alpha val="43137"/>
                  </a:srgbClr>
                </a:outerShdw>
              </a:effectLst>
            </a:endParaRPr>
          </a:p>
          <a:p>
            <a:pPr algn="r" rtl="1">
              <a:buFontTx/>
              <a:buChar char="-"/>
            </a:pPr>
            <a:r>
              <a:rPr lang="ar-SA" sz="2400" b="1" dirty="0" smtClean="0">
                <a:effectLst>
                  <a:outerShdw blurRad="38100" dist="38100" dir="2700000" algn="tl">
                    <a:srgbClr val="000000">
                      <a:alpha val="43137"/>
                    </a:srgbClr>
                  </a:outerShdw>
                </a:effectLst>
              </a:rPr>
              <a:t>نور الهدى </a:t>
            </a:r>
            <a:r>
              <a:rPr lang="ar-SA" sz="2400" b="1" dirty="0" err="1" smtClean="0">
                <a:effectLst>
                  <a:outerShdw blurRad="38100" dist="38100" dir="2700000" algn="tl">
                    <a:srgbClr val="000000">
                      <a:alpha val="43137"/>
                    </a:srgbClr>
                  </a:outerShdw>
                </a:effectLst>
              </a:rPr>
              <a:t>القاروني</a:t>
            </a:r>
            <a:endParaRPr lang="ar-SA" sz="2400" b="1" dirty="0" smtClean="0">
              <a:effectLst>
                <a:outerShdw blurRad="38100" dist="38100" dir="2700000" algn="tl">
                  <a:srgbClr val="000000">
                    <a:alpha val="43137"/>
                  </a:srgbClr>
                </a:outerShdw>
              </a:effectLst>
            </a:endParaRPr>
          </a:p>
          <a:p>
            <a:pPr algn="r" rtl="1">
              <a:buFontTx/>
              <a:buChar char="-"/>
            </a:pPr>
            <a:r>
              <a:rPr lang="ar-SA" sz="2400" b="1" dirty="0" smtClean="0">
                <a:effectLst>
                  <a:outerShdw blurRad="38100" dist="38100" dir="2700000" algn="tl">
                    <a:srgbClr val="000000">
                      <a:alpha val="43137"/>
                    </a:srgbClr>
                  </a:outerShdw>
                </a:effectLst>
              </a:rPr>
              <a:t>ريما سيد سليمان</a:t>
            </a:r>
          </a:p>
          <a:p>
            <a:pPr algn="r" rtl="1">
              <a:buFontTx/>
              <a:buChar char="-"/>
            </a:pPr>
            <a:r>
              <a:rPr lang="ar-SA" sz="2400" b="1" dirty="0" smtClean="0">
                <a:effectLst>
                  <a:outerShdw blurRad="38100" dist="38100" dir="2700000" algn="tl">
                    <a:srgbClr val="000000">
                      <a:alpha val="43137"/>
                    </a:srgbClr>
                  </a:outerShdw>
                </a:effectLst>
              </a:rPr>
              <a:t>لجين </a:t>
            </a:r>
            <a:r>
              <a:rPr lang="ar-SA" sz="2400" b="1" dirty="0" err="1" smtClean="0">
                <a:effectLst>
                  <a:outerShdw blurRad="38100" dist="38100" dir="2700000" algn="tl">
                    <a:srgbClr val="000000">
                      <a:alpha val="43137"/>
                    </a:srgbClr>
                  </a:outerShdw>
                </a:effectLst>
              </a:rPr>
              <a:t>وانلي</a:t>
            </a:r>
            <a:endParaRPr lang="ar-SA" sz="2400" b="1" dirty="0" smtClean="0">
              <a:effectLst>
                <a:outerShdw blurRad="38100" dist="38100" dir="2700000" algn="tl">
                  <a:srgbClr val="000000">
                    <a:alpha val="43137"/>
                  </a:srgbClr>
                </a:outerShdw>
              </a:effectLst>
            </a:endParaRPr>
          </a:p>
          <a:p>
            <a:pPr algn="r" rtl="1">
              <a:buFontTx/>
              <a:buChar char="-"/>
            </a:pPr>
            <a:r>
              <a:rPr lang="ar-SA" sz="2400" b="1" dirty="0" smtClean="0">
                <a:effectLst>
                  <a:outerShdw blurRad="38100" dist="38100" dir="2700000" algn="tl">
                    <a:srgbClr val="000000">
                      <a:alpha val="43137"/>
                    </a:srgbClr>
                  </a:outerShdw>
                </a:effectLst>
              </a:rPr>
              <a:t>رنا زلزلة</a:t>
            </a:r>
          </a:p>
          <a:p>
            <a:pPr algn="r" rtl="1">
              <a:buFontTx/>
              <a:buChar char="-"/>
            </a:pPr>
            <a:r>
              <a:rPr lang="ar-SA" sz="2400" b="1" dirty="0" smtClean="0">
                <a:effectLst>
                  <a:outerShdw blurRad="38100" dist="38100" dir="2700000" algn="tl">
                    <a:srgbClr val="000000">
                      <a:alpha val="43137"/>
                    </a:srgbClr>
                  </a:outerShdw>
                </a:effectLst>
              </a:rPr>
              <a:t>فرح </a:t>
            </a:r>
            <a:r>
              <a:rPr lang="ar-SA" sz="2400" b="1" dirty="0" err="1" smtClean="0">
                <a:effectLst>
                  <a:outerShdw blurRad="38100" dist="38100" dir="2700000" algn="tl">
                    <a:srgbClr val="000000">
                      <a:alpha val="43137"/>
                    </a:srgbClr>
                  </a:outerShdw>
                </a:effectLst>
              </a:rPr>
              <a:t>محملجي</a:t>
            </a:r>
            <a:endParaRPr lang="ar-SA" sz="2400" b="1" dirty="0" smtClean="0">
              <a:effectLst>
                <a:outerShdw blurRad="38100" dist="38100" dir="2700000" algn="tl">
                  <a:srgbClr val="000000">
                    <a:alpha val="43137"/>
                  </a:srgbClr>
                </a:outerShdw>
              </a:effectLst>
            </a:endParaRPr>
          </a:p>
          <a:p>
            <a:pPr algn="r" rtl="1">
              <a:buFontTx/>
              <a:buChar char="-"/>
            </a:pPr>
            <a:r>
              <a:rPr lang="ar-SA" sz="2400" b="1" dirty="0" smtClean="0">
                <a:effectLst>
                  <a:outerShdw blurRad="38100" dist="38100" dir="2700000" algn="tl">
                    <a:srgbClr val="000000">
                      <a:alpha val="43137"/>
                    </a:srgbClr>
                  </a:outerShdw>
                </a:effectLst>
              </a:rPr>
              <a:t>هبة </a:t>
            </a:r>
            <a:r>
              <a:rPr lang="ar-SA" sz="2400" b="1" dirty="0" err="1" smtClean="0">
                <a:effectLst>
                  <a:outerShdw blurRad="38100" dist="38100" dir="2700000" algn="tl">
                    <a:srgbClr val="000000">
                      <a:alpha val="43137"/>
                    </a:srgbClr>
                  </a:outerShdw>
                </a:effectLst>
              </a:rPr>
              <a:t>رنكوسي</a:t>
            </a:r>
            <a:endParaRPr lang="ar-SA" sz="2400" b="1" dirty="0" smtClean="0">
              <a:effectLst>
                <a:outerShdw blurRad="38100" dist="38100" dir="2700000" algn="tl">
                  <a:srgbClr val="000000">
                    <a:alpha val="43137"/>
                  </a:srgbClr>
                </a:outerShdw>
              </a:effectLst>
            </a:endParaRPr>
          </a:p>
          <a:p>
            <a:pPr algn="r" rtl="1">
              <a:buFontTx/>
              <a:buChar char="-"/>
            </a:pPr>
            <a:r>
              <a:rPr lang="ar-SA" sz="2400" b="1" dirty="0" smtClean="0">
                <a:effectLst>
                  <a:outerShdw blurRad="38100" dist="38100" dir="2700000" algn="tl">
                    <a:srgbClr val="000000">
                      <a:alpha val="43137"/>
                    </a:srgbClr>
                  </a:outerShdw>
                </a:effectLst>
              </a:rPr>
              <a:t>إيمان </a:t>
            </a:r>
            <a:r>
              <a:rPr lang="ar-SA" sz="2400" b="1" dirty="0" err="1" smtClean="0">
                <a:effectLst>
                  <a:outerShdw blurRad="38100" dist="38100" dir="2700000" algn="tl">
                    <a:srgbClr val="000000">
                      <a:alpha val="43137"/>
                    </a:srgbClr>
                  </a:outerShdw>
                </a:effectLst>
              </a:rPr>
              <a:t>زنوب</a:t>
            </a:r>
            <a:endParaRPr lang="en-US" sz="2400" b="1" dirty="0">
              <a:effectLst>
                <a:outerShdw blurRad="38100" dist="38100" dir="2700000" algn="tl">
                  <a:srgbClr val="000000">
                    <a:alpha val="43137"/>
                  </a:srgbClr>
                </a:outerShdw>
              </a:effectLst>
            </a:endParaRPr>
          </a:p>
        </p:txBody>
      </p:sp>
      <p:pic>
        <p:nvPicPr>
          <p:cNvPr id="6" name="Picture 2" descr="C:\Documents and Settings\jdarra\Desktop\مكتبة صور\Data craft\Flowers\Floral Shapes\AS2093_015.JPG"/>
          <p:cNvPicPr>
            <a:picLocks noChangeAspect="1" noChangeArrowheads="1"/>
          </p:cNvPicPr>
          <p:nvPr/>
        </p:nvPicPr>
        <p:blipFill>
          <a:blip r:embed="rId2" cstate="email">
            <a:clrChange>
              <a:clrFrom>
                <a:srgbClr val="F6F2F3"/>
              </a:clrFrom>
              <a:clrTo>
                <a:srgbClr val="F6F2F3">
                  <a:alpha val="0"/>
                </a:srgbClr>
              </a:clrTo>
            </a:clrChange>
          </a:blip>
          <a:srcRect/>
          <a:stretch>
            <a:fillRect/>
          </a:stretch>
        </p:blipFill>
        <p:spPr bwMode="auto">
          <a:xfrm>
            <a:off x="7391400" y="990600"/>
            <a:ext cx="533593" cy="378736"/>
          </a:xfrm>
          <a:prstGeom prst="rect">
            <a:avLst/>
          </a:prstGeom>
          <a:noFill/>
        </p:spPr>
      </p:pic>
      <p:pic>
        <p:nvPicPr>
          <p:cNvPr id="7" name="Picture 2" descr="C:\Documents and Settings\jdarra\Desktop\مكتبة صور\Data craft\Flowers\Floral Shapes\AS2093_015.JPG"/>
          <p:cNvPicPr>
            <a:picLocks noChangeAspect="1" noChangeArrowheads="1"/>
          </p:cNvPicPr>
          <p:nvPr/>
        </p:nvPicPr>
        <p:blipFill>
          <a:blip r:embed="rId2" cstate="email">
            <a:clrChange>
              <a:clrFrom>
                <a:srgbClr val="F6F2F3"/>
              </a:clrFrom>
              <a:clrTo>
                <a:srgbClr val="F6F2F3">
                  <a:alpha val="0"/>
                </a:srgbClr>
              </a:clrTo>
            </a:clrChange>
          </a:blip>
          <a:srcRect/>
          <a:stretch>
            <a:fillRect/>
          </a:stretch>
        </p:blipFill>
        <p:spPr bwMode="auto">
          <a:xfrm>
            <a:off x="6934007" y="992864"/>
            <a:ext cx="533593" cy="378736"/>
          </a:xfrm>
          <a:prstGeom prst="rect">
            <a:avLst/>
          </a:prstGeom>
          <a:noFill/>
        </p:spPr>
      </p:pic>
      <p:pic>
        <p:nvPicPr>
          <p:cNvPr id="8" name="Picture 2" descr="C:\Documents and Settings\jdarra\Desktop\مكتبة صور\Data craft\Flowers\Floral Shapes\AS2093_015.JPG"/>
          <p:cNvPicPr>
            <a:picLocks noChangeAspect="1" noChangeArrowheads="1"/>
          </p:cNvPicPr>
          <p:nvPr/>
        </p:nvPicPr>
        <p:blipFill>
          <a:blip r:embed="rId2" cstate="email">
            <a:clrChange>
              <a:clrFrom>
                <a:srgbClr val="F6F2F3"/>
              </a:clrFrom>
              <a:clrTo>
                <a:srgbClr val="F6F2F3">
                  <a:alpha val="0"/>
                </a:srgbClr>
              </a:clrTo>
            </a:clrChange>
          </a:blip>
          <a:srcRect/>
          <a:stretch>
            <a:fillRect/>
          </a:stretch>
        </p:blipFill>
        <p:spPr bwMode="auto">
          <a:xfrm>
            <a:off x="6477193" y="990600"/>
            <a:ext cx="533593" cy="378736"/>
          </a:xfrm>
          <a:prstGeom prst="rect">
            <a:avLst/>
          </a:prstGeom>
          <a:noFill/>
        </p:spPr>
      </p:pic>
      <p:pic>
        <p:nvPicPr>
          <p:cNvPr id="9" name="Picture 2" descr="C:\Documents and Settings\jdarra\Desktop\مكتبة صور\Data craft\Flowers\Floral Shapes\AS2093_015.JPG"/>
          <p:cNvPicPr>
            <a:picLocks noChangeAspect="1" noChangeArrowheads="1"/>
          </p:cNvPicPr>
          <p:nvPr/>
        </p:nvPicPr>
        <p:blipFill>
          <a:blip r:embed="rId2" cstate="email">
            <a:clrChange>
              <a:clrFrom>
                <a:srgbClr val="F6F2F3"/>
              </a:clrFrom>
              <a:clrTo>
                <a:srgbClr val="F6F2F3">
                  <a:alpha val="0"/>
                </a:srgbClr>
              </a:clrTo>
            </a:clrChange>
          </a:blip>
          <a:srcRect/>
          <a:stretch>
            <a:fillRect/>
          </a:stretch>
        </p:blipFill>
        <p:spPr bwMode="auto">
          <a:xfrm>
            <a:off x="6019800" y="992864"/>
            <a:ext cx="533593" cy="378736"/>
          </a:xfrm>
          <a:prstGeom prst="rect">
            <a:avLst/>
          </a:prstGeom>
          <a:noFill/>
        </p:spPr>
      </p:pic>
      <p:sp>
        <p:nvSpPr>
          <p:cNvPr id="10" name="مربع نص 9"/>
          <p:cNvSpPr txBox="1"/>
          <p:nvPr/>
        </p:nvSpPr>
        <p:spPr>
          <a:xfrm rot="19808156">
            <a:off x="1149888" y="2009693"/>
            <a:ext cx="4172908" cy="1446550"/>
          </a:xfrm>
          <a:prstGeom prst="rect">
            <a:avLst/>
          </a:prstGeom>
          <a:noFill/>
        </p:spPr>
        <p:txBody>
          <a:bodyPr wrap="square" rtlCol="0">
            <a:spAutoFit/>
          </a:bodyPr>
          <a:lstStyle/>
          <a:p>
            <a:pPr algn="ctr"/>
            <a:r>
              <a:rPr lang="ar-SA" sz="4400" b="1" dirty="0" smtClean="0">
                <a:solidFill>
                  <a:srgbClr val="7030A0"/>
                </a:solidFill>
                <a:effectLst>
                  <a:outerShdw blurRad="38100" dist="38100" dir="2700000" algn="tl">
                    <a:srgbClr val="000000">
                      <a:alpha val="43137"/>
                    </a:srgbClr>
                  </a:outerShdw>
                </a:effectLst>
              </a:rPr>
              <a:t>الصف العاشر </a:t>
            </a:r>
          </a:p>
          <a:p>
            <a:pPr algn="ctr"/>
            <a:r>
              <a:rPr lang="ar-SA" sz="4400" b="1" dirty="0" smtClean="0">
                <a:solidFill>
                  <a:srgbClr val="7030A0"/>
                </a:solidFill>
                <a:effectLst>
                  <a:outerShdw blurRad="38100" dist="38100" dir="2700000" algn="tl">
                    <a:srgbClr val="000000">
                      <a:alpha val="43137"/>
                    </a:srgbClr>
                  </a:outerShdw>
                </a:effectLst>
              </a:rPr>
              <a:t>الشعبة السابعة</a:t>
            </a:r>
            <a:endParaRPr lang="en-US" sz="4400" b="1" dirty="0">
              <a:solidFill>
                <a:srgbClr val="7030A0"/>
              </a:solidFill>
              <a:effectLst>
                <a:outerShdw blurRad="38100" dist="38100" dir="2700000" algn="tl">
                  <a:srgbClr val="000000">
                    <a:alpha val="43137"/>
                  </a:srgbClr>
                </a:outerShdw>
              </a:effectLst>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163</TotalTime>
  <Words>398</Words>
  <Application>Microsoft Office PowerPoint</Application>
  <PresentationFormat>عرض على الشاشة (3:4)‏</PresentationFormat>
  <Paragraphs>67</Paragraphs>
  <Slides>13</Slides>
  <Notes>12</Notes>
  <HiddenSlides>0</HiddenSlides>
  <MMClips>0</MMClips>
  <ScaleCrop>false</ScaleCrop>
  <HeadingPairs>
    <vt:vector size="4" baseType="variant">
      <vt:variant>
        <vt:lpstr>سمة</vt:lpstr>
      </vt:variant>
      <vt:variant>
        <vt:i4>1</vt:i4>
      </vt:variant>
      <vt:variant>
        <vt:lpstr>عناوين الشرائح</vt:lpstr>
      </vt:variant>
      <vt:variant>
        <vt:i4>13</vt:i4>
      </vt:variant>
    </vt:vector>
  </HeadingPairs>
  <TitlesOfParts>
    <vt:vector size="14" baseType="lpstr">
      <vt:lpstr>Office Theme</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Toshiba</dc:creator>
  <cp:lastModifiedBy>jdarra</cp:lastModifiedBy>
  <cp:revision>21</cp:revision>
  <dcterms:created xsi:type="dcterms:W3CDTF">2010-10-28T18:37:52Z</dcterms:created>
  <dcterms:modified xsi:type="dcterms:W3CDTF">2010-12-15T10:02:06Z</dcterms:modified>
</cp:coreProperties>
</file>