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00" r:id="rId1"/>
  </p:sld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90" autoAdjust="0"/>
    <p:restoredTop sz="94620" autoAdjust="0"/>
  </p:normalViewPr>
  <p:slideViewPr>
    <p:cSldViewPr>
      <p:cViewPr varScale="1">
        <p:scale>
          <a:sx n="70" d="100"/>
          <a:sy n="70" d="100"/>
        </p:scale>
        <p:origin x="-138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36AC6076-E578-43DE-AD20-E5540C7A366B}" type="datetimeFigureOut">
              <a:rPr lang="ar-SY" smtClean="0"/>
              <a:pPr/>
              <a:t>09/01/1432</a:t>
            </a:fld>
            <a:endParaRPr lang="ar-SY" dirty="0"/>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Y" dirty="0"/>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14F8342A-1DFB-460B-87AD-584E64419C1E}" type="slidenum">
              <a:rPr lang="ar-SY" smtClean="0"/>
              <a:pPr/>
              <a:t>‹#›</a:t>
            </a:fld>
            <a:endParaRPr lang="ar-SY"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36AC6076-E578-43DE-AD20-E5540C7A366B}" type="datetimeFigureOut">
              <a:rPr lang="ar-SY" smtClean="0"/>
              <a:pPr/>
              <a:t>09/01/1432</a:t>
            </a:fld>
            <a:endParaRPr lang="ar-SY" dirty="0"/>
          </a:p>
        </p:txBody>
      </p:sp>
      <p:sp>
        <p:nvSpPr>
          <p:cNvPr id="9" name="عنصر نائب لرقم الشريحة 8"/>
          <p:cNvSpPr>
            <a:spLocks noGrp="1"/>
          </p:cNvSpPr>
          <p:nvPr>
            <p:ph type="sldNum" sz="quarter" idx="15"/>
          </p:nvPr>
        </p:nvSpPr>
        <p:spPr/>
        <p:txBody>
          <a:bodyPr rtlCol="0"/>
          <a:lstStyle/>
          <a:p>
            <a:fld id="{14F8342A-1DFB-460B-87AD-584E64419C1E}" type="slidenum">
              <a:rPr lang="ar-SY" smtClean="0"/>
              <a:pPr/>
              <a:t>‹#›</a:t>
            </a:fld>
            <a:endParaRPr lang="ar-SY" dirty="0"/>
          </a:p>
        </p:txBody>
      </p:sp>
      <p:sp>
        <p:nvSpPr>
          <p:cNvPr id="10" name="عنصر نائب للتذييل 9"/>
          <p:cNvSpPr>
            <a:spLocks noGrp="1"/>
          </p:cNvSpPr>
          <p:nvPr>
            <p:ph type="ftr" sz="quarter" idx="16"/>
          </p:nvPr>
        </p:nvSpPr>
        <p:spPr/>
        <p:txBody>
          <a:bodyPr rtlCol="0"/>
          <a:lstStyle/>
          <a:p>
            <a:endParaRPr lang="ar-SY"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36AC6076-E578-43DE-AD20-E5540C7A366B}" type="datetimeFigureOut">
              <a:rPr lang="ar-SY" smtClean="0"/>
              <a:pPr/>
              <a:t>09/01/1432</a:t>
            </a:fld>
            <a:endParaRPr lang="ar-SY" dirty="0"/>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Y" dirty="0"/>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14F8342A-1DFB-460B-87AD-584E64419C1E}" type="slidenum">
              <a:rPr lang="ar-SY" smtClean="0"/>
              <a:pPr/>
              <a:t>‹#›</a:t>
            </a:fld>
            <a:endParaRPr lang="ar-SY"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36AC6076-E578-43DE-AD20-E5540C7A366B}" type="datetimeFigureOut">
              <a:rPr lang="ar-SY" smtClean="0"/>
              <a:pPr/>
              <a:t>09/01/1432</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14F8342A-1DFB-460B-87AD-584E64419C1E}" type="slidenum">
              <a:rPr lang="ar-SY" smtClean="0"/>
              <a:pPr/>
              <a:t>‹#›</a:t>
            </a:fld>
            <a:endParaRPr lang="ar-SY" dirty="0"/>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36AC6076-E578-43DE-AD20-E5540C7A366B}" type="datetimeFigureOut">
              <a:rPr lang="ar-SY" smtClean="0"/>
              <a:pPr/>
              <a:t>09/01/1432</a:t>
            </a:fld>
            <a:endParaRPr lang="ar-SY" dirty="0"/>
          </a:p>
        </p:txBody>
      </p:sp>
      <p:sp>
        <p:nvSpPr>
          <p:cNvPr id="8" name="عنصر نائب للتذييل 7"/>
          <p:cNvSpPr>
            <a:spLocks noGrp="1"/>
          </p:cNvSpPr>
          <p:nvPr>
            <p:ph type="ftr" sz="quarter" idx="11"/>
          </p:nvPr>
        </p:nvSpPr>
        <p:spPr/>
        <p:txBody>
          <a:bodyPr/>
          <a:lstStyle/>
          <a:p>
            <a:endParaRPr lang="ar-SY" dirty="0"/>
          </a:p>
        </p:txBody>
      </p:sp>
      <p:sp>
        <p:nvSpPr>
          <p:cNvPr id="9" name="عنصر نائب لرقم الشريحة 8"/>
          <p:cNvSpPr>
            <a:spLocks noGrp="1"/>
          </p:cNvSpPr>
          <p:nvPr>
            <p:ph type="sldNum" sz="quarter" idx="12"/>
          </p:nvPr>
        </p:nvSpPr>
        <p:spPr/>
        <p:txBody>
          <a:bodyPr/>
          <a:lstStyle/>
          <a:p>
            <a:fld id="{14F8342A-1DFB-460B-87AD-584E64419C1E}" type="slidenum">
              <a:rPr lang="ar-SY" smtClean="0"/>
              <a:pPr/>
              <a:t>‹#›</a:t>
            </a:fld>
            <a:endParaRPr lang="ar-SY" dirty="0"/>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36AC6076-E578-43DE-AD20-E5540C7A366B}" type="datetimeFigureOut">
              <a:rPr lang="ar-SY" smtClean="0"/>
              <a:pPr/>
              <a:t>09/01/1432</a:t>
            </a:fld>
            <a:endParaRPr lang="ar-SY" dirty="0"/>
          </a:p>
        </p:txBody>
      </p:sp>
      <p:sp>
        <p:nvSpPr>
          <p:cNvPr id="7" name="عنصر نائب لرقم الشريحة 6"/>
          <p:cNvSpPr>
            <a:spLocks noGrp="1"/>
          </p:cNvSpPr>
          <p:nvPr>
            <p:ph type="sldNum" sz="quarter" idx="11"/>
          </p:nvPr>
        </p:nvSpPr>
        <p:spPr/>
        <p:txBody>
          <a:bodyPr rtlCol="0"/>
          <a:lstStyle/>
          <a:p>
            <a:fld id="{14F8342A-1DFB-460B-87AD-584E64419C1E}" type="slidenum">
              <a:rPr lang="ar-SY" smtClean="0"/>
              <a:pPr/>
              <a:t>‹#›</a:t>
            </a:fld>
            <a:endParaRPr lang="ar-SY" dirty="0"/>
          </a:p>
        </p:txBody>
      </p:sp>
      <p:sp>
        <p:nvSpPr>
          <p:cNvPr id="8" name="عنصر نائب للتذييل 7"/>
          <p:cNvSpPr>
            <a:spLocks noGrp="1"/>
          </p:cNvSpPr>
          <p:nvPr>
            <p:ph type="ftr" sz="quarter" idx="12"/>
          </p:nvPr>
        </p:nvSpPr>
        <p:spPr/>
        <p:txBody>
          <a:bodyPr rtlCol="0"/>
          <a:lstStyle/>
          <a:p>
            <a:endParaRPr lang="ar-SY"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6AC6076-E578-43DE-AD20-E5540C7A366B}" type="datetimeFigureOut">
              <a:rPr lang="ar-SY" smtClean="0"/>
              <a:pPr/>
              <a:t>09/01/1432</a:t>
            </a:fld>
            <a:endParaRPr lang="ar-SY" dirty="0"/>
          </a:p>
        </p:txBody>
      </p:sp>
      <p:sp>
        <p:nvSpPr>
          <p:cNvPr id="3" name="عنصر نائب للتذييل 2"/>
          <p:cNvSpPr>
            <a:spLocks noGrp="1"/>
          </p:cNvSpPr>
          <p:nvPr>
            <p:ph type="ftr" sz="quarter" idx="11"/>
          </p:nvPr>
        </p:nvSpPr>
        <p:spPr/>
        <p:txBody>
          <a:bodyPr/>
          <a:lstStyle/>
          <a:p>
            <a:endParaRPr lang="ar-SY" dirty="0"/>
          </a:p>
        </p:txBody>
      </p:sp>
      <p:sp>
        <p:nvSpPr>
          <p:cNvPr id="4" name="عنصر نائب لرقم الشريحة 3"/>
          <p:cNvSpPr>
            <a:spLocks noGrp="1"/>
          </p:cNvSpPr>
          <p:nvPr>
            <p:ph type="sldNum" sz="quarter" idx="12"/>
          </p:nvPr>
        </p:nvSpPr>
        <p:spPr/>
        <p:txBody>
          <a:bodyPr/>
          <a:lstStyle/>
          <a:p>
            <a:fld id="{14F8342A-1DFB-460B-87AD-584E64419C1E}" type="slidenum">
              <a:rPr lang="ar-SY" smtClean="0"/>
              <a:pPr/>
              <a:t>‹#›</a:t>
            </a:fld>
            <a:endParaRPr lang="ar-SY"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36AC6076-E578-43DE-AD20-E5540C7A366B}" type="datetimeFigureOut">
              <a:rPr lang="ar-SY" smtClean="0"/>
              <a:pPr/>
              <a:t>09/01/1432</a:t>
            </a:fld>
            <a:endParaRPr lang="ar-SY" dirty="0"/>
          </a:p>
        </p:txBody>
      </p:sp>
      <p:sp>
        <p:nvSpPr>
          <p:cNvPr id="22" name="عنصر نائب لرقم الشريحة 21"/>
          <p:cNvSpPr>
            <a:spLocks noGrp="1"/>
          </p:cNvSpPr>
          <p:nvPr>
            <p:ph type="sldNum" sz="quarter" idx="15"/>
          </p:nvPr>
        </p:nvSpPr>
        <p:spPr/>
        <p:txBody>
          <a:bodyPr rtlCol="0"/>
          <a:lstStyle/>
          <a:p>
            <a:fld id="{14F8342A-1DFB-460B-87AD-584E64419C1E}" type="slidenum">
              <a:rPr lang="ar-SY" smtClean="0"/>
              <a:pPr/>
              <a:t>‹#›</a:t>
            </a:fld>
            <a:endParaRPr lang="ar-SY" dirty="0"/>
          </a:p>
        </p:txBody>
      </p:sp>
      <p:sp>
        <p:nvSpPr>
          <p:cNvPr id="23" name="عنصر نائب للتذييل 22"/>
          <p:cNvSpPr>
            <a:spLocks noGrp="1"/>
          </p:cNvSpPr>
          <p:nvPr>
            <p:ph type="ftr" sz="quarter" idx="16"/>
          </p:nvPr>
        </p:nvSpPr>
        <p:spPr/>
        <p:txBody>
          <a:bodyPr rtlCol="0"/>
          <a:lstStyle/>
          <a:p>
            <a:endParaRPr lang="ar-SY"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36AC6076-E578-43DE-AD20-E5540C7A366B}" type="datetimeFigureOut">
              <a:rPr lang="ar-SY" smtClean="0"/>
              <a:pPr/>
              <a:t>09/01/1432</a:t>
            </a:fld>
            <a:endParaRPr lang="ar-SY" dirty="0"/>
          </a:p>
        </p:txBody>
      </p:sp>
      <p:sp>
        <p:nvSpPr>
          <p:cNvPr id="18" name="عنصر نائب لرقم الشريحة 17"/>
          <p:cNvSpPr>
            <a:spLocks noGrp="1"/>
          </p:cNvSpPr>
          <p:nvPr>
            <p:ph type="sldNum" sz="quarter" idx="11"/>
          </p:nvPr>
        </p:nvSpPr>
        <p:spPr/>
        <p:txBody>
          <a:bodyPr rtlCol="0"/>
          <a:lstStyle/>
          <a:p>
            <a:fld id="{14F8342A-1DFB-460B-87AD-584E64419C1E}" type="slidenum">
              <a:rPr lang="ar-SY" smtClean="0"/>
              <a:pPr/>
              <a:t>‹#›</a:t>
            </a:fld>
            <a:endParaRPr lang="ar-SY" dirty="0"/>
          </a:p>
        </p:txBody>
      </p:sp>
      <p:sp>
        <p:nvSpPr>
          <p:cNvPr id="21" name="عنصر نائب للتذييل 20"/>
          <p:cNvSpPr>
            <a:spLocks noGrp="1"/>
          </p:cNvSpPr>
          <p:nvPr>
            <p:ph type="ftr" sz="quarter" idx="12"/>
          </p:nvPr>
        </p:nvSpPr>
        <p:spPr/>
        <p:txBody>
          <a:bodyPr rtlCol="0"/>
          <a:lstStyle/>
          <a:p>
            <a:endParaRPr lang="ar-SY"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6AC6076-E578-43DE-AD20-E5540C7A366B}" type="datetimeFigureOut">
              <a:rPr lang="ar-SY" smtClean="0"/>
              <a:pPr/>
              <a:t>09/01/1432</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14F8342A-1DFB-460B-87AD-584E64419C1E}" type="slidenum">
              <a:rPr lang="ar-SY" smtClean="0"/>
              <a:pPr/>
              <a:t>‹#›</a:t>
            </a:fld>
            <a:endParaRPr lang="ar-SY"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6AC6076-E578-43DE-AD20-E5540C7A366B}" type="datetimeFigureOut">
              <a:rPr lang="ar-SY" smtClean="0"/>
              <a:pPr/>
              <a:t>09/01/1432</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14F8342A-1DFB-460B-87AD-584E64419C1E}" type="slidenum">
              <a:rPr lang="ar-SY" smtClean="0"/>
              <a:pPr/>
              <a:t>‹#›</a:t>
            </a:fld>
            <a:endParaRPr lang="ar-SY"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6AC6076-E578-43DE-AD20-E5540C7A366B}" type="datetimeFigureOut">
              <a:rPr lang="ar-SY" smtClean="0"/>
              <a:pPr/>
              <a:t>09/01/1432</a:t>
            </a:fld>
            <a:endParaRPr lang="ar-SY" dirty="0"/>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Y" dirty="0"/>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4F8342A-1DFB-460B-87AD-584E64419C1E}" type="slidenum">
              <a:rPr lang="ar-SY" smtClean="0"/>
              <a:pPr/>
              <a:t>‹#›</a:t>
            </a:fld>
            <a:endParaRPr lang="ar-SY" dirty="0"/>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6475.jpg"/>
          <p:cNvPicPr>
            <a:picLocks noChangeAspect="1"/>
          </p:cNvPicPr>
          <p:nvPr/>
        </p:nvPicPr>
        <p:blipFill>
          <a:blip r:embed="rId2"/>
          <a:stretch>
            <a:fillRect/>
          </a:stretch>
        </p:blipFill>
        <p:spPr>
          <a:xfrm>
            <a:off x="0" y="0"/>
            <a:ext cx="9144000" cy="6858000"/>
          </a:xfrm>
          <a:prstGeom prst="rect">
            <a:avLst/>
          </a:prstGeom>
        </p:spPr>
      </p:pic>
      <p:sp>
        <p:nvSpPr>
          <p:cNvPr id="2" name="عنوان 1"/>
          <p:cNvSpPr>
            <a:spLocks noGrp="1"/>
          </p:cNvSpPr>
          <p:nvPr>
            <p:ph type="ctrTitle"/>
          </p:nvPr>
        </p:nvSpPr>
        <p:spPr>
          <a:xfrm>
            <a:off x="685800" y="214291"/>
            <a:ext cx="7743852" cy="1500197"/>
          </a:xfrm>
        </p:spPr>
        <p:txBody>
          <a:bodyPr>
            <a:normAutofit/>
          </a:bodyPr>
          <a:lstStyle/>
          <a:p>
            <a:pPr algn="ctr"/>
            <a:r>
              <a:rPr lang="ar-SY" sz="4400" dirty="0" smtClean="0">
                <a:cs typeface="Bold Italic Art" pitchFamily="2" charset="-78"/>
              </a:rPr>
              <a:t>العصر الجاهلي والمعلقات الشعريّة</a:t>
            </a:r>
            <a:endParaRPr lang="ar-SY" sz="4400" dirty="0">
              <a:cs typeface="Bold Italic Art" pitchFamily="2" charset="-78"/>
            </a:endParaRPr>
          </a:p>
        </p:txBody>
      </p:sp>
    </p:spTree>
  </p:cSld>
  <p:clrMapOvr>
    <a:masterClrMapping/>
  </p:clrMapOvr>
  <p:transition>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186766" cy="1143000"/>
          </a:xfrm>
        </p:spPr>
        <p:txBody>
          <a:bodyPr>
            <a:normAutofit/>
          </a:bodyPr>
          <a:lstStyle/>
          <a:p>
            <a:pPr algn="r"/>
            <a:r>
              <a:rPr lang="ar-SY" sz="4000" dirty="0" smtClean="0">
                <a:cs typeface="Italic Outline Art" pitchFamily="2" charset="-78"/>
              </a:rPr>
              <a:t>المعلّقات :</a:t>
            </a:r>
            <a:endParaRPr lang="ar-SY" sz="4000" dirty="0">
              <a:cs typeface="Italic Outline Art" pitchFamily="2" charset="-78"/>
            </a:endParaRPr>
          </a:p>
        </p:txBody>
      </p:sp>
      <p:sp>
        <p:nvSpPr>
          <p:cNvPr id="3" name="عنصر نائب للمحتوى 2"/>
          <p:cNvSpPr>
            <a:spLocks noGrp="1"/>
          </p:cNvSpPr>
          <p:nvPr>
            <p:ph sz="quarter" idx="1"/>
          </p:nvPr>
        </p:nvSpPr>
        <p:spPr>
          <a:xfrm>
            <a:off x="2143108" y="1357298"/>
            <a:ext cx="6643734" cy="4873752"/>
          </a:xfrm>
        </p:spPr>
        <p:txBody>
          <a:bodyPr>
            <a:normAutofit fontScale="70000" lnSpcReduction="20000"/>
          </a:bodyPr>
          <a:lstStyle/>
          <a:p>
            <a:pPr algn="just">
              <a:buClr>
                <a:schemeClr val="tx1">
                  <a:lumMod val="95000"/>
                  <a:lumOff val="5000"/>
                </a:schemeClr>
              </a:buClr>
              <a:buSzPct val="92000"/>
              <a:buFont typeface="Webdings" pitchFamily="18" charset="2"/>
              <a:buChar char="&quot;"/>
            </a:pPr>
            <a:r>
              <a:rPr lang="ar-SY" dirty="0" smtClean="0"/>
              <a:t> </a:t>
            </a:r>
            <a:r>
              <a:rPr lang="ar-SY" b="1" dirty="0" smtClean="0"/>
              <a:t/>
            </a:r>
            <a:br>
              <a:rPr lang="ar-SY" b="1" dirty="0" smtClean="0"/>
            </a:br>
            <a:r>
              <a:rPr lang="ar-SY" sz="2800" b="1" dirty="0" smtClean="0"/>
              <a:t>كان فيما اُثر من أشعار العرب ، ونقل إلينا من تراثهم الأدبي الحافل بضع قصائد من مطوّلات الشعر العربي ، وكانت من أدقّه معنى ، وأبعده خيالاً ، وأبرعه وزناً ، وأصدقه تصويراً للحياة ، التي كان يعيشها العرب في عصرهم قبل الإسلام ، ولهذا كلّه ولغيره عدّها النقّاد والرواة قديماً قمّة الشعر العربي وقد سمّيت بالمطوّلات.</a:t>
            </a:r>
          </a:p>
          <a:p>
            <a:pPr algn="just">
              <a:buClr>
                <a:schemeClr val="tx1">
                  <a:lumMod val="95000"/>
                  <a:lumOff val="5000"/>
                </a:schemeClr>
              </a:buClr>
              <a:buSzPct val="93000"/>
              <a:buFont typeface="Webdings" pitchFamily="18" charset="2"/>
              <a:buChar char="&quot;"/>
            </a:pPr>
            <a:r>
              <a:rPr lang="ar-SY" sz="2800" b="1" dirty="0" smtClean="0"/>
              <a:t>المعلقات. مصطلح أدبي يطلق على مجموعة من القصائد المختارة لأشهر شعراء الجاهلية، تمتاز بطول نفَسها الشعري وجزالة ألفاظها وثراء معانيها وتنوع فنونها وشخصية ناظميها</a:t>
            </a:r>
            <a:r>
              <a:rPr lang="ar-SY" sz="2800" b="1" dirty="0" smtClean="0"/>
              <a:t>.</a:t>
            </a:r>
            <a:endParaRPr lang="en-US" sz="2800" b="1" dirty="0" smtClean="0"/>
          </a:p>
          <a:p>
            <a:pPr>
              <a:buClr>
                <a:schemeClr val="tx1">
                  <a:lumMod val="95000"/>
                  <a:lumOff val="5000"/>
                </a:schemeClr>
              </a:buClr>
              <a:buSzPct val="93000"/>
              <a:buFont typeface="Webdings" pitchFamily="18" charset="2"/>
              <a:buChar char="&quot;"/>
            </a:pPr>
            <a:r>
              <a:rPr lang="ar-SY" sz="2800" b="1" dirty="0" smtClean="0"/>
              <a:t>قام </a:t>
            </a:r>
            <a:r>
              <a:rPr lang="ar-SY" sz="2800" b="1" dirty="0" smtClean="0"/>
              <a:t>باختيارها وجمعها راوية الكوفة المشهور حماد الراوية (ت نحو 156هـ، 772م</a:t>
            </a:r>
            <a:r>
              <a:rPr lang="ar-SY" sz="2800" b="1" dirty="0" smtClean="0"/>
              <a:t>).</a:t>
            </a:r>
            <a:endParaRPr lang="en-US" sz="2800" b="1" dirty="0" smtClean="0"/>
          </a:p>
          <a:p>
            <a:pPr algn="just">
              <a:buClr>
                <a:schemeClr val="tx1">
                  <a:lumMod val="95000"/>
                  <a:lumOff val="5000"/>
                </a:schemeClr>
              </a:buClr>
              <a:buSzPct val="93000"/>
              <a:buFont typeface="Webdings" pitchFamily="18" charset="2"/>
              <a:buChar char="&quot;"/>
            </a:pPr>
            <a:r>
              <a:rPr lang="ar-SY" sz="2800" b="1" dirty="0" smtClean="0"/>
              <a:t>واسم </a:t>
            </a:r>
            <a:r>
              <a:rPr lang="ar-SY" sz="2800" b="1" dirty="0" smtClean="0"/>
              <a:t>المعلقات أكثر أسمائها دلالة عليها. وهناك أسماء أخرى أطلقها الرواة والباحثون على هذه المجموعة من قصائد الشعر الجاهلي، إلا أنها أقل ذيوعًا وجريانًا على الألسنة من لفظ المعلقات، ومن هذه التسميات: </a:t>
            </a:r>
            <a:br>
              <a:rPr lang="ar-SY" sz="2800" b="1" dirty="0" smtClean="0"/>
            </a:br>
            <a:r>
              <a:rPr lang="ar-SY" sz="2800" b="1" dirty="0" smtClean="0"/>
              <a:t>السبع الطوال. وهي وصف لتلك القصائد بأظهر صفاتها وهو الطول.</a:t>
            </a:r>
            <a:br>
              <a:rPr lang="ar-SY" sz="2800" b="1" dirty="0" smtClean="0"/>
            </a:br>
            <a:r>
              <a:rPr lang="ar-SY" sz="2800" b="1" dirty="0" smtClean="0"/>
              <a:t>السُّموط. تشبيهًا لها بالقلائد والعقود التي تعلقها المرأة على جيدها للزينة.</a:t>
            </a:r>
            <a:br>
              <a:rPr lang="ar-SY" sz="2800" b="1" dirty="0" smtClean="0"/>
            </a:br>
            <a:r>
              <a:rPr lang="ar-SY" sz="2800" b="1" dirty="0" smtClean="0"/>
              <a:t>المذَهَّبات. لكتابتها بالذهب أو بمائه</a:t>
            </a:r>
            <a:r>
              <a:rPr lang="ar-SY" sz="2800" b="1" dirty="0" smtClean="0"/>
              <a:t>.</a:t>
            </a:r>
            <a:endParaRPr lang="en-US" sz="2800" b="1" dirty="0" smtClean="0"/>
          </a:p>
        </p:txBody>
      </p:sp>
      <p:pic>
        <p:nvPicPr>
          <p:cNvPr id="4" name="صورة 3" descr="antra1.gif"/>
          <p:cNvPicPr>
            <a:picLocks noChangeAspect="1"/>
          </p:cNvPicPr>
          <p:nvPr/>
        </p:nvPicPr>
        <p:blipFill>
          <a:blip r:embed="rId2"/>
          <a:stretch>
            <a:fillRect/>
          </a:stretch>
        </p:blipFill>
        <p:spPr>
          <a:xfrm>
            <a:off x="142844" y="0"/>
            <a:ext cx="1928826" cy="6858000"/>
          </a:xfrm>
          <a:prstGeom prst="rect">
            <a:avLst/>
          </a:prstGeom>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mk8178_sss-006.jpg"/>
          <p:cNvPicPr>
            <a:picLocks noChangeAspect="1"/>
          </p:cNvPicPr>
          <p:nvPr/>
        </p:nvPicPr>
        <p:blipFill>
          <a:blip r:embed="rId2"/>
          <a:stretch>
            <a:fillRect/>
          </a:stretch>
        </p:blipFill>
        <p:spPr>
          <a:xfrm>
            <a:off x="0" y="0"/>
            <a:ext cx="9144000" cy="6839634"/>
          </a:xfrm>
          <a:prstGeom prst="rect">
            <a:avLst/>
          </a:prstGeom>
        </p:spPr>
      </p:pic>
      <p:sp>
        <p:nvSpPr>
          <p:cNvPr id="2" name="عنوان 1"/>
          <p:cNvSpPr>
            <a:spLocks noGrp="1"/>
          </p:cNvSpPr>
          <p:nvPr>
            <p:ph type="title"/>
          </p:nvPr>
        </p:nvSpPr>
        <p:spPr/>
        <p:txBody>
          <a:bodyPr>
            <a:normAutofit/>
          </a:bodyPr>
          <a:lstStyle/>
          <a:p>
            <a:pPr algn="r"/>
            <a:r>
              <a:rPr lang="ar-SY" sz="6000" dirty="0" smtClean="0">
                <a:solidFill>
                  <a:schemeClr val="bg1"/>
                </a:solidFill>
                <a:cs typeface="Diwani Letter" pitchFamily="2" charset="-78"/>
              </a:rPr>
              <a:t>العصر الجاهلي :</a:t>
            </a:r>
            <a:endParaRPr lang="ar-SY" sz="6000" dirty="0">
              <a:solidFill>
                <a:schemeClr val="bg1"/>
              </a:solidFill>
              <a:cs typeface="Diwani Letter" pitchFamily="2" charset="-78"/>
            </a:endParaRPr>
          </a:p>
        </p:txBody>
      </p:sp>
      <p:sp>
        <p:nvSpPr>
          <p:cNvPr id="3" name="عنصر نائب للمحتوى 2"/>
          <p:cNvSpPr>
            <a:spLocks noGrp="1"/>
          </p:cNvSpPr>
          <p:nvPr>
            <p:ph sz="quarter" idx="1"/>
          </p:nvPr>
        </p:nvSpPr>
        <p:spPr/>
        <p:txBody>
          <a:bodyPr>
            <a:normAutofit/>
          </a:bodyPr>
          <a:lstStyle/>
          <a:p>
            <a:pPr algn="just">
              <a:buClr>
                <a:schemeClr val="tx1">
                  <a:lumMod val="95000"/>
                  <a:lumOff val="5000"/>
                </a:schemeClr>
              </a:buClr>
              <a:buSzPct val="81000"/>
              <a:buFont typeface="Webdings" pitchFamily="18" charset="2"/>
              <a:buChar char="&quot;"/>
            </a:pPr>
            <a:r>
              <a:rPr lang="ar-SY" sz="3600" dirty="0" smtClean="0">
                <a:solidFill>
                  <a:schemeClr val="bg1"/>
                </a:solidFill>
              </a:rPr>
              <a:t>يطلق العصر الجاهلي على الفترة التي سبقت ظهور الإسلام  في الجزيرة العربية بحوالي 150 عاما .</a:t>
            </a:r>
          </a:p>
          <a:p>
            <a:pPr algn="just">
              <a:buClr>
                <a:schemeClr val="tx1">
                  <a:lumMod val="95000"/>
                  <a:lumOff val="5000"/>
                </a:schemeClr>
              </a:buClr>
              <a:buSzPct val="81000"/>
              <a:buFont typeface="Webdings" pitchFamily="18" charset="2"/>
              <a:buChar char="&quot;"/>
            </a:pPr>
            <a:r>
              <a:rPr lang="ar-SY" sz="3600" dirty="0" smtClean="0">
                <a:solidFill>
                  <a:schemeClr val="bg1"/>
                </a:solidFill>
              </a:rPr>
              <a:t>وسمي بذلك لما انتشر بين العرب قبل الإسلام من فساد وشر وحماقة وطيش , وسوء في المعاملة,  وإثارة الحروب لأتفه الأسباب ولسيطرة الجهل والبعد عن روح الثقافة </a:t>
            </a:r>
            <a:r>
              <a:rPr lang="ar-SY" dirty="0" smtClean="0">
                <a:solidFill>
                  <a:schemeClr val="bg1"/>
                </a:solidFill>
              </a:rPr>
              <a:t>.</a:t>
            </a:r>
            <a:endParaRPr lang="ar-SY" dirty="0">
              <a:solidFill>
                <a:schemeClr val="bg1"/>
              </a:solidFill>
            </a:endParaRP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5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6" name="عنصر نائب للمحتوى 5" descr="84q7sjvhscg3.jpg"/>
          <p:cNvPicPr>
            <a:picLocks noGrp="1" noChangeAspect="1"/>
          </p:cNvPicPr>
          <p:nvPr>
            <p:ph sz="quarter" idx="1"/>
          </p:nvPr>
        </p:nvPicPr>
        <p:blipFill>
          <a:blip r:embed="rId2"/>
          <a:stretch>
            <a:fillRect/>
          </a:stretch>
        </p:blipFill>
        <p:spPr>
          <a:xfrm>
            <a:off x="142844" y="2928934"/>
            <a:ext cx="8572560" cy="3786214"/>
          </a:xfrm>
          <a:solidFill>
            <a:schemeClr val="accent5">
              <a:lumMod val="60000"/>
              <a:lumOff val="40000"/>
            </a:schemeClr>
          </a:solidFill>
          <a:ln>
            <a:solidFill>
              <a:schemeClr val="accent5">
                <a:lumMod val="60000"/>
                <a:lumOff val="40000"/>
              </a:schemeClr>
            </a:solidFill>
          </a:ln>
        </p:spPr>
      </p:pic>
      <p:sp>
        <p:nvSpPr>
          <p:cNvPr id="37889" name="Rectangle 1"/>
          <p:cNvSpPr>
            <a:spLocks noChangeArrowheads="1"/>
          </p:cNvSpPr>
          <p:nvPr/>
        </p:nvSpPr>
        <p:spPr bwMode="auto">
          <a:xfrm>
            <a:off x="0" y="357166"/>
            <a:ext cx="892971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18" charset="-78"/>
              </a:rPr>
              <a:t>كان الشعر في الجاهلية هو وسيلة الأعلام الوحيدة في القبائل : ينشر أمجادها ، ويشيد </a:t>
            </a:r>
            <a:r>
              <a:rPr kumimoji="0" lang="ar-SY" sz="28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18" charset="-78"/>
              </a:rPr>
              <a:t>بإحساسها</a:t>
            </a:r>
            <a:r>
              <a:rPr kumimoji="0" lang="ar-SA" sz="2800" b="0"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18" charset="-78"/>
              </a:rPr>
              <a:t>، ويسجل للأجيال مفاخرها .</a:t>
            </a:r>
            <a:endPar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endParaRPr>
          </a:p>
          <a:p>
            <a:pPr marL="0" marR="0" lvl="0" indent="0" algn="just" defTabSz="914400"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أما مكانة الشعر الجاهلي في الأدب العربي فله مكانة عظيمة ؛ لأنه السجل الصادق للحياة الجاهلية بكل ما فيها ، ولهذا ترجم كثير منه إلى اللغات  الأجنبية واهتم به المؤرخون  والمستشرقون ؛ لأنه كشف الكثير من غوامض </a:t>
            </a:r>
            <a:r>
              <a:rPr kumimoji="0" lang="en-US"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a:t>
            </a: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الحياة الجاهلية </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pull dir="l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58204" cy="1143000"/>
          </a:xfrm>
        </p:spPr>
        <p:txBody>
          <a:bodyPr>
            <a:normAutofit/>
          </a:bodyPr>
          <a:lstStyle/>
          <a:p>
            <a:pPr algn="r"/>
            <a:r>
              <a:rPr lang="ar-SY" sz="4400" dirty="0" smtClean="0">
                <a:latin typeface="Dotum" pitchFamily="34" charset="-127"/>
                <a:ea typeface="Dotum" pitchFamily="34" charset="-127"/>
                <a:cs typeface="Diwani Outline Shaded" pitchFamily="2" charset="-78"/>
              </a:rPr>
              <a:t>هيكلية القصيدة الجاهلية :</a:t>
            </a:r>
            <a:endParaRPr lang="ar-SY" sz="4400" dirty="0">
              <a:latin typeface="Dotum" pitchFamily="34" charset="-127"/>
              <a:ea typeface="Dotum" pitchFamily="34" charset="-127"/>
              <a:cs typeface="Diwani Outline Shaded" pitchFamily="2" charset="-78"/>
            </a:endParaRPr>
          </a:p>
        </p:txBody>
      </p:sp>
      <p:sp>
        <p:nvSpPr>
          <p:cNvPr id="3" name="عنصر نائب للمحتوى 2"/>
          <p:cNvSpPr>
            <a:spLocks noGrp="1"/>
          </p:cNvSpPr>
          <p:nvPr>
            <p:ph sz="quarter" idx="1"/>
          </p:nvPr>
        </p:nvSpPr>
        <p:spPr>
          <a:xfrm>
            <a:off x="1285852" y="1714488"/>
            <a:ext cx="7472386" cy="4830902"/>
          </a:xfrm>
        </p:spPr>
        <p:txBody>
          <a:bodyPr/>
          <a:lstStyle/>
          <a:p>
            <a:pPr>
              <a:buClr>
                <a:schemeClr val="tx1">
                  <a:lumMod val="95000"/>
                  <a:lumOff val="5000"/>
                </a:schemeClr>
              </a:buClr>
              <a:buSzPct val="81000"/>
              <a:buFont typeface="Webdings" pitchFamily="18" charset="2"/>
              <a:buChar char="&quot;"/>
            </a:pPr>
            <a:r>
              <a:rPr lang="ar-SY" dirty="0" smtClean="0"/>
              <a:t>الوقوف على الأطلال .</a:t>
            </a:r>
          </a:p>
          <a:p>
            <a:pPr>
              <a:buClr>
                <a:schemeClr val="tx1">
                  <a:lumMod val="95000"/>
                  <a:lumOff val="5000"/>
                </a:schemeClr>
              </a:buClr>
              <a:buSzPct val="81000"/>
              <a:buFont typeface="Webdings" pitchFamily="18" charset="2"/>
              <a:buChar char="&quot;"/>
            </a:pPr>
            <a:r>
              <a:rPr lang="ar-SY" dirty="0" smtClean="0"/>
              <a:t>وصف الراحلة والظعائن .</a:t>
            </a:r>
          </a:p>
          <a:p>
            <a:pPr marL="457200" indent="-457200">
              <a:buClr>
                <a:schemeClr val="tx1">
                  <a:lumMod val="95000"/>
                  <a:lumOff val="5000"/>
                </a:schemeClr>
              </a:buClr>
              <a:buSzPct val="81000"/>
              <a:buFont typeface="Webdings" pitchFamily="18" charset="2"/>
              <a:buChar char="&quot;"/>
            </a:pPr>
            <a:r>
              <a:rPr lang="ar-SY" dirty="0" smtClean="0"/>
              <a:t>وصف الحيوان .</a:t>
            </a:r>
          </a:p>
          <a:p>
            <a:pPr marL="457200" indent="-457200">
              <a:buClr>
                <a:schemeClr val="tx1">
                  <a:lumMod val="95000"/>
                  <a:lumOff val="5000"/>
                </a:schemeClr>
              </a:buClr>
              <a:buSzPct val="81000"/>
              <a:buFont typeface="Webdings" pitchFamily="18" charset="2"/>
              <a:buChar char="&quot;"/>
            </a:pPr>
            <a:r>
              <a:rPr lang="ar-SY" dirty="0" smtClean="0"/>
              <a:t>الوصول إلى الغرض الرئيسي.</a:t>
            </a:r>
          </a:p>
          <a:p>
            <a:pPr>
              <a:buNone/>
            </a:pPr>
            <a:endParaRPr lang="ar-SY" dirty="0" smtClean="0"/>
          </a:p>
          <a:p>
            <a:pPr>
              <a:buNone/>
            </a:pPr>
            <a:endParaRPr lang="ar-SY" dirty="0" smtClean="0"/>
          </a:p>
          <a:p>
            <a:pPr>
              <a:buNone/>
            </a:pPr>
            <a:endParaRPr lang="ar-SY" dirty="0" smtClean="0"/>
          </a:p>
          <a:p>
            <a:pPr>
              <a:buNone/>
            </a:pPr>
            <a:endParaRPr lang="ar-SY" dirty="0" smtClean="0"/>
          </a:p>
          <a:p>
            <a:pPr>
              <a:buNone/>
            </a:pPr>
            <a:r>
              <a:rPr lang="ar-SY" dirty="0" smtClean="0"/>
              <a:t>وسوف نتعرف على ذلك من خلال معلقة </a:t>
            </a:r>
          </a:p>
          <a:p>
            <a:pPr>
              <a:buNone/>
            </a:pPr>
            <a:r>
              <a:rPr lang="ar-SY" dirty="0" smtClean="0"/>
              <a:t>عنترة بن شداد .</a:t>
            </a:r>
          </a:p>
          <a:p>
            <a:pPr>
              <a:buNone/>
            </a:pPr>
            <a:endParaRPr lang="ar-SY" dirty="0"/>
          </a:p>
        </p:txBody>
      </p:sp>
      <p:pic>
        <p:nvPicPr>
          <p:cNvPr id="4" name="صورة 3" descr="LABN-1700-281.jpg"/>
          <p:cNvPicPr>
            <a:picLocks noChangeAspect="1"/>
          </p:cNvPicPr>
          <p:nvPr/>
        </p:nvPicPr>
        <p:blipFill>
          <a:blip r:embed="rId2"/>
          <a:stretch>
            <a:fillRect/>
          </a:stretch>
        </p:blipFill>
        <p:spPr>
          <a:xfrm>
            <a:off x="0" y="0"/>
            <a:ext cx="4714876" cy="6858000"/>
          </a:xfrm>
          <a:prstGeom prst="rect">
            <a:avLst/>
          </a:prstGeom>
        </p:spPr>
      </p:pic>
    </p:spTree>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Y" sz="5400" dirty="0" smtClean="0">
                <a:latin typeface="DokChampa" pitchFamily="34" charset="-34"/>
                <a:cs typeface="Diwani Bent" pitchFamily="2" charset="-78"/>
              </a:rPr>
              <a:t>عنترة بن شداد:</a:t>
            </a:r>
            <a:endParaRPr lang="ar-SY" sz="5400" dirty="0">
              <a:latin typeface="DokChampa" pitchFamily="34" charset="-34"/>
              <a:cs typeface="Diwani Bent" pitchFamily="2" charset="-78"/>
            </a:endParaRPr>
          </a:p>
        </p:txBody>
      </p:sp>
      <p:sp>
        <p:nvSpPr>
          <p:cNvPr id="3" name="عنصر نائب للمحتوى 2"/>
          <p:cNvSpPr>
            <a:spLocks noGrp="1"/>
          </p:cNvSpPr>
          <p:nvPr>
            <p:ph sz="quarter" idx="1"/>
          </p:nvPr>
        </p:nvSpPr>
        <p:spPr>
          <a:xfrm>
            <a:off x="428596" y="1142984"/>
            <a:ext cx="9787006" cy="5572140"/>
          </a:xfrm>
        </p:spPr>
        <p:txBody>
          <a:bodyPr>
            <a:noAutofit/>
          </a:bodyPr>
          <a:lstStyle/>
          <a:p>
            <a:pPr lvl="5" algn="just">
              <a:buNone/>
            </a:pPr>
            <a:r>
              <a:rPr lang="ar-SY" b="1" dirty="0" smtClean="0"/>
              <a:t/>
            </a:r>
            <a:br>
              <a:rPr lang="ar-SY" b="1" dirty="0" smtClean="0"/>
            </a:br>
            <a:r>
              <a:rPr lang="ar-SY" sz="1400" b="1" dirty="0" smtClean="0"/>
              <a:t>عنترة عربي من جهة الأب,فهو من بني عبس, أبناء عم بني ذبيان وخصومهم في وقت واحد.أما أمه فهي جارية حبشيه اسمها زبيبه فهو من أجل ذالك هجين(مختلط النسب)اسود. نشأ عنترة في نجد يرعى الإبل, محتقرا في والده وأعمامه, ولكنه نشأ شديدا  شجاعا كريم النفس كثير الوفاء, وأحب عنترة منذ صغره عبلة.ابنة عمه مالك, ثم طمع بأن يبني بها.</a:t>
            </a:r>
            <a:br>
              <a:rPr lang="ar-SY" sz="1400" b="1" dirty="0" smtClean="0"/>
            </a:br>
            <a:r>
              <a:rPr lang="ar-SY" sz="1400" b="1" dirty="0" smtClean="0"/>
              <a:t>ولكن عمه كان كثير التعنت فلم يرضّ أن يزوج ابنته بعبد اسود. وأدرك آل عنترة بأس ابنهم وشجاعته فأحبوا أن يستغلوها في حرب أعدائهم وخصومهم, فكانوا يحرضونه دائما على خوض المعارك ويمّنونه مقابل ذلك أن يزوجوه عبلة. فإذا انجلت المعركة وأدرك العبسيون ثأرهم أو نالوا مأربهم حرموا عنترة من الغنيمة ونكثوا عهدهم إليه بزواج عبلة</a:t>
            </a:r>
            <a:r>
              <a:rPr lang="ar-SY" sz="1400" b="1" dirty="0" smtClean="0"/>
              <a:t>.</a:t>
            </a:r>
            <a:endParaRPr lang="en-US" sz="1400" b="1" dirty="0" smtClean="0"/>
          </a:p>
          <a:p>
            <a:pPr lvl="5" algn="just">
              <a:buNone/>
            </a:pPr>
            <a:r>
              <a:rPr lang="ar-SY" sz="1400" b="1" dirty="0" smtClean="0"/>
              <a:t/>
            </a:r>
            <a:br>
              <a:rPr lang="ar-SY" sz="1400" b="1" dirty="0" smtClean="0"/>
            </a:br>
            <a:r>
              <a:rPr lang="ar-SY" sz="1400" b="1" dirty="0" smtClean="0"/>
              <a:t>وأخيرا أغار حي من العرب على بني عبس غارة وحملوا فيها كل شيء وسبوا عبلة ايضآ. فلما جاءه أبوه يستشيره لخوض المعركة أبى وقال له ((العبد لايحسن الكر, بل يحسن الحلاب والّصّر</a:t>
            </a:r>
            <a:r>
              <a:rPr lang="ar-SY" sz="1400" b="1" dirty="0" smtClean="0"/>
              <a:t>)).</a:t>
            </a:r>
            <a:endParaRPr lang="en-US" sz="1400" b="1" dirty="0" smtClean="0"/>
          </a:p>
          <a:p>
            <a:pPr lvl="5" algn="just">
              <a:buNone/>
            </a:pPr>
            <a:r>
              <a:rPr lang="ar-SY" sz="1400" b="1" dirty="0" smtClean="0"/>
              <a:t/>
            </a:r>
            <a:br>
              <a:rPr lang="ar-SY" sz="1400" b="1" dirty="0" smtClean="0"/>
            </a:br>
            <a:r>
              <a:rPr lang="ar-SY" sz="1400" b="1" dirty="0" smtClean="0"/>
              <a:t>فقال أبوه (( كر ياعنترة وأنت حر)), فلحق عنترة بالمغيرين واسترد منهم كل ماسلبوه. أباه استلحقه بعد هذه الحادثة بنسبه ولكن عمه مالكا لم يرض أن يزوجه عبلة </a:t>
            </a:r>
            <a:r>
              <a:rPr lang="ar-SY" sz="1400" b="1" dirty="0" smtClean="0"/>
              <a:t>.</a:t>
            </a:r>
            <a:endParaRPr lang="en-US" sz="1400" b="1" dirty="0" smtClean="0"/>
          </a:p>
          <a:p>
            <a:pPr lvl="5" algn="just">
              <a:buNone/>
            </a:pPr>
            <a:r>
              <a:rPr lang="ar-SY" sz="1400" b="1" dirty="0" smtClean="0"/>
              <a:t/>
            </a:r>
            <a:br>
              <a:rPr lang="ar-SY" sz="1400" b="1" dirty="0" smtClean="0"/>
            </a:br>
            <a:r>
              <a:rPr lang="ar-SY" sz="1400" b="1" dirty="0" smtClean="0"/>
              <a:t>وعمر عنترة طويلا , وكانت له أيام مشهورات في حرب داحس والغبراء , وحارب أيضا الفرس في يوم ذي قار (عام البعثة, 610م) فلما وصل خبر تلك المعركة إلى الرسول صلى الله عليه وسلم قال ((هذا يوم أخذت العرب فيه من العجم بحق!)).</a:t>
            </a:r>
            <a:br>
              <a:rPr lang="ar-SY" sz="1400" b="1" dirty="0" smtClean="0"/>
            </a:br>
            <a:r>
              <a:rPr lang="ar-SY" sz="1400" b="1" dirty="0" smtClean="0"/>
              <a:t/>
            </a:r>
            <a:br>
              <a:rPr lang="ar-SY" sz="1400" b="1" dirty="0" smtClean="0"/>
            </a:br>
            <a:r>
              <a:rPr lang="ar-SY" sz="1400" b="1" dirty="0" smtClean="0"/>
              <a:t>وبعد ضع سنوات خاض العبسيون معركة مع بني طيي, سقط عنترة قتيلا عام 8ق.هـ / 614م, قتله  جبّار بن عمرو الطائي ولقد مات عنترةعازبا, ثم هو لم يتزوج عبلة, فعبلة تزوجها رجل غيره.</a:t>
            </a:r>
            <a:endParaRPr lang="ar-SY" sz="1400" dirty="0"/>
          </a:p>
        </p:txBody>
      </p:sp>
      <p:pic>
        <p:nvPicPr>
          <p:cNvPr id="1026" name="Picture 2" descr="C:\Users\a\Desktop\sara homework\مشاانا نحنا عاشر\798357058.jpg"/>
          <p:cNvPicPr>
            <a:picLocks noChangeAspect="1" noChangeArrowheads="1"/>
          </p:cNvPicPr>
          <p:nvPr/>
        </p:nvPicPr>
        <p:blipFill>
          <a:blip r:embed="rId2"/>
          <a:srcRect/>
          <a:stretch>
            <a:fillRect/>
          </a:stretch>
        </p:blipFill>
        <p:spPr bwMode="auto">
          <a:xfrm>
            <a:off x="214282" y="5143512"/>
            <a:ext cx="3429024" cy="1571636"/>
          </a:xfrm>
          <a:prstGeom prst="rect">
            <a:avLst/>
          </a:prstGeom>
          <a:noFill/>
        </p:spPr>
      </p:pic>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a\Desktop\sara homework\مشاانا نحنا عاشر\23448093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عنصر نائب للمحتوى 2"/>
          <p:cNvSpPr>
            <a:spLocks noGrp="1"/>
          </p:cNvSpPr>
          <p:nvPr>
            <p:ph sz="quarter" idx="4294967295"/>
          </p:nvPr>
        </p:nvSpPr>
        <p:spPr>
          <a:xfrm>
            <a:off x="142844" y="142852"/>
            <a:ext cx="8786874" cy="6572250"/>
          </a:xfrm>
        </p:spPr>
        <p:txBody>
          <a:bodyPr>
            <a:noAutofit/>
          </a:bodyPr>
          <a:lstStyle/>
          <a:p>
            <a:pPr algn="just">
              <a:buClr>
                <a:schemeClr val="tx1">
                  <a:lumMod val="95000"/>
                  <a:lumOff val="5000"/>
                </a:schemeClr>
              </a:buClr>
              <a:buSzPct val="81000"/>
              <a:buNone/>
            </a:pPr>
            <a:r>
              <a:rPr lang="ar-SY" b="1" dirty="0" smtClean="0">
                <a:solidFill>
                  <a:schemeClr val="bg1">
                    <a:lumMod val="95000"/>
                  </a:schemeClr>
                </a:solidFill>
                <a:effectLst>
                  <a:outerShdw blurRad="38100" dist="38100" dir="2700000" algn="tl">
                    <a:srgbClr val="000000">
                      <a:alpha val="43137"/>
                    </a:srgbClr>
                  </a:outerShdw>
                </a:effectLst>
              </a:rPr>
              <a:t>البحر: الكامل. عدد الأبيات : 80 بيتاً. 5 في الأطلال. 4 في بعد الحبيبة وأثره. 3 في موكب الرحلة. 9 في وصف الحبيبة. 13 في الناقة. 46 في الفخر الشخصي . </a:t>
            </a:r>
            <a:br>
              <a:rPr lang="ar-SY" b="1" dirty="0" smtClean="0">
                <a:solidFill>
                  <a:schemeClr val="bg1">
                    <a:lumMod val="95000"/>
                  </a:schemeClr>
                </a:solidFill>
                <a:effectLst>
                  <a:outerShdw blurRad="38100" dist="38100" dir="2700000" algn="tl">
                    <a:srgbClr val="000000">
                      <a:alpha val="43137"/>
                    </a:srgbClr>
                  </a:outerShdw>
                </a:effectLst>
              </a:rPr>
            </a:br>
            <a:r>
              <a:rPr lang="ar-SY" b="1" dirty="0" smtClean="0">
                <a:solidFill>
                  <a:schemeClr val="bg1">
                    <a:lumMod val="95000"/>
                  </a:schemeClr>
                </a:solidFill>
                <a:effectLst>
                  <a:outerShdw blurRad="38100" dist="38100" dir="2700000" algn="tl">
                    <a:srgbClr val="000000">
                      <a:alpha val="43137"/>
                    </a:srgbClr>
                  </a:outerShdw>
                </a:effectLst>
              </a:rPr>
              <a:t/>
            </a:r>
            <a:br>
              <a:rPr lang="ar-SY" b="1" dirty="0" smtClean="0">
                <a:solidFill>
                  <a:schemeClr val="bg1">
                    <a:lumMod val="95000"/>
                  </a:schemeClr>
                </a:solidFill>
                <a:effectLst>
                  <a:outerShdw blurRad="38100" dist="38100" dir="2700000" algn="tl">
                    <a:srgbClr val="000000">
                      <a:alpha val="43137"/>
                    </a:srgbClr>
                  </a:outerShdw>
                </a:effectLst>
              </a:rPr>
            </a:br>
            <a:r>
              <a:rPr lang="ar-SY" b="1" dirty="0" smtClean="0">
                <a:solidFill>
                  <a:schemeClr val="bg1">
                    <a:lumMod val="95000"/>
                  </a:schemeClr>
                </a:solidFill>
                <a:effectLst>
                  <a:outerShdw blurRad="38100" dist="38100" dir="2700000" algn="tl">
                    <a:srgbClr val="000000">
                      <a:alpha val="43137"/>
                    </a:srgbClr>
                  </a:outerShdw>
                </a:effectLst>
              </a:rPr>
              <a:t>يبدأ عنترة معلّقته بالسؤال عن المعنى الذي يمكن أن يأتي به ولم يسبقه به أحد الشعراء من قبل، ثمّ شرع في الكلام فقال: إنّه عرف الدار وتأكّد منها بعد فترة من الشكّ والظنّ فوقف فيها بناقته الضخمة ليؤدّي حقّها ـ وقد رحلت عنها عبلة وصارت بعيدة عنه فحيّا الطلل الّذي قدم العهد به وطال</a:t>
            </a:r>
            <a:r>
              <a:rPr lang="ar-SY" b="1" dirty="0" smtClean="0">
                <a:solidFill>
                  <a:schemeClr val="bg1">
                    <a:lumMod val="95000"/>
                  </a:schemeClr>
                </a:solidFill>
                <a:effectLst>
                  <a:outerShdw blurRad="38100" dist="38100" dir="2700000" algn="tl">
                    <a:srgbClr val="000000">
                      <a:alpha val="43137"/>
                    </a:srgbClr>
                  </a:outerShdw>
                </a:effectLst>
              </a:rPr>
              <a:t>...</a:t>
            </a:r>
            <a:endParaRPr lang="en-US" b="1" dirty="0" smtClean="0">
              <a:solidFill>
                <a:schemeClr val="bg1">
                  <a:lumMod val="95000"/>
                </a:schemeClr>
              </a:solidFill>
              <a:effectLst>
                <a:outerShdw blurRad="38100" dist="38100" dir="2700000" algn="tl">
                  <a:srgbClr val="000000">
                    <a:alpha val="43137"/>
                  </a:srgbClr>
                </a:outerShdw>
              </a:effectLst>
            </a:endParaRPr>
          </a:p>
          <a:p>
            <a:pPr algn="just">
              <a:buClr>
                <a:schemeClr val="tx1">
                  <a:lumMod val="95000"/>
                  <a:lumOff val="5000"/>
                </a:schemeClr>
              </a:buClr>
              <a:buSzPct val="81000"/>
              <a:buFont typeface="Webdings" pitchFamily="18" charset="2"/>
              <a:buChar char="&quot;"/>
            </a:pPr>
            <a:r>
              <a:rPr lang="ar-SY" b="1" dirty="0" smtClean="0">
                <a:solidFill>
                  <a:schemeClr val="bg1">
                    <a:lumMod val="95000"/>
                  </a:schemeClr>
                </a:solidFill>
                <a:effectLst>
                  <a:outerShdw blurRad="38100" dist="38100" dir="2700000" algn="tl">
                    <a:srgbClr val="000000">
                      <a:alpha val="43137"/>
                    </a:srgbClr>
                  </a:outerShdw>
                </a:effectLst>
              </a:rPr>
              <a:t/>
            </a:r>
            <a:br>
              <a:rPr lang="ar-SY" b="1" dirty="0" smtClean="0">
                <a:solidFill>
                  <a:schemeClr val="bg1">
                    <a:lumMod val="95000"/>
                  </a:schemeClr>
                </a:solidFill>
                <a:effectLst>
                  <a:outerShdw blurRad="38100" dist="38100" dir="2700000" algn="tl">
                    <a:srgbClr val="000000">
                      <a:alpha val="43137"/>
                    </a:srgbClr>
                  </a:outerShdw>
                </a:effectLst>
              </a:rPr>
            </a:br>
            <a:r>
              <a:rPr lang="ar-SY" b="1" dirty="0" smtClean="0">
                <a:solidFill>
                  <a:schemeClr val="bg1">
                    <a:lumMod val="95000"/>
                  </a:schemeClr>
                </a:solidFill>
                <a:effectLst>
                  <a:outerShdw blurRad="38100" dist="38100" dir="2700000" algn="tl">
                    <a:srgbClr val="000000">
                      <a:alpha val="43137"/>
                    </a:srgbClr>
                  </a:outerShdw>
                </a:effectLst>
              </a:rPr>
              <a:t>فيقول</a:t>
            </a:r>
            <a:r>
              <a:rPr lang="ar-SY" b="1" dirty="0" smtClean="0">
                <a:solidFill>
                  <a:schemeClr val="bg1">
                    <a:lumMod val="95000"/>
                  </a:schemeClr>
                </a:solidFill>
                <a:effectLst>
                  <a:outerShdw blurRad="38100" dist="38100" dir="2700000" algn="tl">
                    <a:srgbClr val="000000">
                      <a:alpha val="43137"/>
                    </a:srgbClr>
                  </a:outerShdw>
                </a:effectLst>
              </a:rPr>
              <a:t>:</a:t>
            </a:r>
            <a:endParaRPr lang="en-US" b="1" dirty="0" smtClean="0">
              <a:solidFill>
                <a:schemeClr val="bg1">
                  <a:lumMod val="95000"/>
                </a:schemeClr>
              </a:solidFill>
              <a:effectLst>
                <a:outerShdw blurRad="38100" dist="38100" dir="2700000" algn="tl">
                  <a:srgbClr val="000000">
                    <a:alpha val="43137"/>
                  </a:srgbClr>
                </a:outerShdw>
              </a:effectLst>
            </a:endParaRPr>
          </a:p>
          <a:p>
            <a:pPr algn="just">
              <a:buClr>
                <a:schemeClr val="tx1">
                  <a:lumMod val="95000"/>
                  <a:lumOff val="5000"/>
                </a:schemeClr>
              </a:buClr>
              <a:buSzPct val="81000"/>
              <a:buFont typeface="Webdings" pitchFamily="18" charset="2"/>
              <a:buChar char="&quot;"/>
            </a:pPr>
            <a:r>
              <a:rPr lang="ar-SY" b="1" dirty="0" smtClean="0">
                <a:solidFill>
                  <a:schemeClr val="bg1">
                    <a:lumMod val="95000"/>
                  </a:schemeClr>
                </a:solidFill>
                <a:effectLst>
                  <a:outerShdw blurRad="38100" dist="38100" dir="2700000" algn="tl">
                    <a:srgbClr val="000000">
                      <a:alpha val="43137"/>
                    </a:srgbClr>
                  </a:outerShdw>
                </a:effectLst>
              </a:rPr>
              <a:t/>
            </a:r>
            <a:br>
              <a:rPr lang="ar-SY" b="1" dirty="0" smtClean="0">
                <a:solidFill>
                  <a:schemeClr val="bg1">
                    <a:lumMod val="95000"/>
                  </a:schemeClr>
                </a:solidFill>
                <a:effectLst>
                  <a:outerShdw blurRad="38100" dist="38100" dir="2700000" algn="tl">
                    <a:srgbClr val="000000">
                      <a:alpha val="43137"/>
                    </a:srgbClr>
                  </a:outerShdw>
                </a:effectLst>
              </a:rPr>
            </a:br>
            <a: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t>هل غادر الشعراء من متردّمِ أم هل عرفت الدار بعد توهُّمِ </a:t>
            </a:r>
            <a:b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br>
            <a: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t>يا دار عبلة بالجواء تكلّمي وعمي صباحاً دار عبلة واسلمي </a:t>
            </a:r>
            <a:b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br>
            <a: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t>فوقفت فيها ناقتي وكأنّها فدن لأقضي حاجة المتلوّمِ </a:t>
            </a:r>
            <a:b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br>
            <a: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t>حُيّيتَ من طللِ تقادمَ عهدهُ أقوى وأقفر بعد أم الهيثمِ </a:t>
            </a:r>
            <a:b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br>
            <a: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t>ولقد نزلت فلا تظنّي غيره منّي بمنزلةِ المحبّ المكرمِ </a:t>
            </a:r>
            <a:b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br>
            <a: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t>إن كنت أزمعت الفراق فإنّما زمّت ركابكمُ بليل مظلمِ </a:t>
            </a:r>
            <a:b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br>
            <a:r>
              <a:rPr lang="ar-SY" b="1" i="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t>ما راعني إلاّ حمولة أهلها وسط الديار تسفّ حبّ الخمخَمِ </a:t>
            </a:r>
            <a:r>
              <a:rPr lang="ar-SY" b="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t/>
            </a:r>
            <a:br>
              <a:rPr lang="ar-SY" b="1" dirty="0" smtClean="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rPr>
            </a:br>
            <a:endParaRPr lang="ar-SY" b="1" dirty="0">
              <a:solidFill>
                <a:schemeClr val="bg1">
                  <a:lumMod val="95000"/>
                </a:schemeClr>
              </a:solidFill>
              <a:effectLst>
                <a:outerShdw blurRad="38100" dist="38100" dir="2700000" algn="tl">
                  <a:srgbClr val="000000">
                    <a:alpha val="43137"/>
                  </a:srgbClr>
                </a:outerShdw>
              </a:effectLst>
              <a:latin typeface="Rockwell Extra Bold" pitchFamily="18" charset="0"/>
              <a:cs typeface="DecoType Thuluth" pitchFamily="2" charset="-78"/>
            </a:endParaRPr>
          </a:p>
        </p:txBody>
      </p:sp>
    </p:spTree>
  </p:cSld>
  <p:clrMapOvr>
    <a:masterClrMapping/>
  </p:clrMapOvr>
  <p:transition>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0" y="0"/>
            <a:ext cx="9144000" cy="6912000"/>
          </a:xfrm>
          <a:solidFill>
            <a:schemeClr val="accent1">
              <a:lumMod val="40000"/>
              <a:lumOff val="60000"/>
            </a:schemeClr>
          </a:solidFill>
          <a:scene3d>
            <a:camera prst="orthographicFront"/>
            <a:lightRig rig="threePt" dir="t"/>
          </a:scene3d>
          <a:sp3d>
            <a:bevelT prst="angle"/>
          </a:sp3d>
        </p:spPr>
        <p:style>
          <a:lnRef idx="1">
            <a:schemeClr val="accent6"/>
          </a:lnRef>
          <a:fillRef idx="2">
            <a:schemeClr val="accent6"/>
          </a:fillRef>
          <a:effectRef idx="1">
            <a:schemeClr val="accent6"/>
          </a:effectRef>
          <a:fontRef idx="minor">
            <a:schemeClr val="dk1"/>
          </a:fontRef>
        </p:style>
        <p:txBody>
          <a:bodyPr>
            <a:normAutofit/>
          </a:bodyPr>
          <a:lstStyle/>
          <a:p>
            <a:pPr algn="ctr"/>
            <a:endParaRPr lang="ar-SY" b="1" dirty="0" smtClean="0">
              <a:effectLst>
                <a:reflection blurRad="6350" stA="55000" endA="300" endPos="45500" dir="5400000" sy="-100000" algn="bl" rotWithShape="0"/>
              </a:effectLst>
            </a:endParaRPr>
          </a:p>
          <a:p>
            <a:pPr algn="ctr"/>
            <a:endParaRPr lang="ar-SY" b="1" dirty="0" smtClean="0">
              <a:effectLst>
                <a:reflection blurRad="6350" stA="55000" endA="300" endPos="45500" dir="5400000" sy="-100000" algn="bl" rotWithShape="0"/>
              </a:effectLst>
            </a:endParaRPr>
          </a:p>
          <a:p>
            <a:pPr algn="ctr">
              <a:buClr>
                <a:schemeClr val="tx1">
                  <a:lumMod val="95000"/>
                  <a:lumOff val="5000"/>
                </a:schemeClr>
              </a:buClr>
              <a:buSzPct val="81000"/>
              <a:buFont typeface="Webdings" pitchFamily="18" charset="2"/>
              <a:buChar char=""/>
            </a:pPr>
            <a:r>
              <a:rPr lang="ar-SY" b="1" dirty="0" smtClean="0">
                <a:effectLst>
                  <a:reflection blurRad="6350" stA="55000" endA="300" endPos="45500" dir="5400000" sy="-100000" algn="bl" rotWithShape="0"/>
                </a:effectLst>
              </a:rPr>
              <a:t>ثمّ سرد طرفاً من أسباب هيامه، فقال </a:t>
            </a:r>
            <a:br>
              <a:rPr lang="ar-SY" b="1" dirty="0" smtClean="0">
                <a:effectLst>
                  <a:reflection blurRad="6350" stA="55000" endA="300" endPos="45500" dir="5400000" sy="-100000" algn="bl" rotWithShape="0"/>
                </a:effectLst>
              </a:rPr>
            </a:br>
            <a:r>
              <a:rPr lang="ar-SY" b="1" dirty="0" smtClean="0">
                <a:effectLst>
                  <a:reflection blurRad="6350" stA="55000" endA="300" endPos="45500" dir="5400000" sy="-100000" algn="bl" rotWithShape="0"/>
                </a:effectLst>
              </a:rPr>
              <a:t>إنّها ملكت شغاف قلبه بفم جميل، أبيض الأسنان طيّب الرائحة، يفوح العطر من عوارضه:</a:t>
            </a:r>
            <a:br>
              <a:rPr lang="ar-SY" b="1" dirty="0" smtClean="0">
                <a:effectLst>
                  <a:reflection blurRad="6350" stA="55000" endA="300" endPos="45500" dir="5400000" sy="-100000" algn="bl" rotWithShape="0"/>
                </a:effectLst>
              </a:rPr>
            </a:br>
            <a:r>
              <a:rPr lang="ar-SY" b="1" dirty="0" smtClean="0">
                <a:effectLst>
                  <a:reflection blurRad="6350" stA="55000" endA="300" endPos="45500" dir="5400000" sy="-100000" algn="bl" rotWithShape="0"/>
                </a:effectLst>
              </a:rPr>
              <a:t/>
            </a:r>
            <a:br>
              <a:rPr lang="ar-SY" b="1" dirty="0" smtClean="0">
                <a:effectLst>
                  <a:reflection blurRad="6350" stA="55000" endA="300" endPos="45500" dir="5400000" sy="-100000" algn="bl" rotWithShape="0"/>
                </a:effectLst>
              </a:rPr>
            </a:br>
            <a:r>
              <a:rPr lang="ar-SY" b="1" i="1" dirty="0" smtClean="0">
                <a:effectLst>
                  <a:reflection blurRad="6350" stA="55000" endA="300" endPos="45500" dir="5400000" sy="-100000" algn="bl" rotWithShape="0"/>
                </a:effectLst>
                <a:cs typeface="DecoType Thuluth" pitchFamily="2" charset="-78"/>
              </a:rPr>
              <a:t>إذ تستبيك بذي غروب واضح عذب مقبّله لذيذ المطعمِ</a:t>
            </a:r>
            <a:br>
              <a:rPr lang="ar-SY" b="1" i="1" dirty="0" smtClean="0">
                <a:effectLst>
                  <a:reflection blurRad="6350" stA="55000" endA="300" endPos="45500" dir="5400000" sy="-100000" algn="bl" rotWithShape="0"/>
                </a:effectLst>
                <a:cs typeface="DecoType Thuluth" pitchFamily="2" charset="-78"/>
              </a:rPr>
            </a:br>
            <a:endParaRPr lang="ar-SY" b="1" i="1" dirty="0" smtClean="0">
              <a:effectLst>
                <a:reflection blurRad="6350" stA="55000" endA="300" endPos="45500" dir="5400000" sy="-100000" algn="bl" rotWithShape="0"/>
              </a:effectLst>
              <a:cs typeface="DecoType Thuluth" pitchFamily="2" charset="-78"/>
            </a:endParaRPr>
          </a:p>
          <a:p>
            <a:pPr algn="ctr">
              <a:buNone/>
            </a:pPr>
            <a:r>
              <a:rPr lang="ar-SY" b="1" dirty="0" smtClean="0">
                <a:effectLst>
                  <a:reflection blurRad="6350" stA="55000" endA="300" endPos="45500" dir="5400000" sy="-100000" algn="bl" rotWithShape="0"/>
                </a:effectLst>
              </a:rPr>
              <a:t/>
            </a:r>
            <a:br>
              <a:rPr lang="ar-SY" b="1" dirty="0" smtClean="0">
                <a:effectLst>
                  <a:reflection blurRad="6350" stA="55000" endA="300" endPos="45500" dir="5400000" sy="-100000" algn="bl" rotWithShape="0"/>
                </a:effectLst>
              </a:rPr>
            </a:br>
            <a:endParaRPr lang="ar-SY" b="1" dirty="0" smtClean="0">
              <a:effectLst>
                <a:reflection blurRad="6350" stA="55000" endA="300" endPos="45500" dir="5400000" sy="-100000" algn="bl" rotWithShape="0"/>
              </a:effectLst>
            </a:endParaRPr>
          </a:p>
          <a:p>
            <a:pPr algn="ctr">
              <a:buClr>
                <a:schemeClr val="tx1">
                  <a:lumMod val="95000"/>
                  <a:lumOff val="5000"/>
                </a:schemeClr>
              </a:buClr>
              <a:buSzPct val="81000"/>
              <a:buFont typeface="Webdings" pitchFamily="18" charset="2"/>
              <a:buChar char=""/>
            </a:pPr>
            <a:r>
              <a:rPr lang="ar-SY" b="1" dirty="0" smtClean="0">
                <a:effectLst>
                  <a:reflection blurRad="6350" stA="55000" endA="300" endPos="45500" dir="5400000" sy="-100000" algn="bl" rotWithShape="0"/>
                </a:effectLst>
              </a:rPr>
              <a:t> ثمّ قارن بين حاله وحالها; فهي تعيش منعّمة، وهو يعيش محارباً، وتمنّى أن توصله إليها ناقة قويّة لا تحمل ولا ترضع وتضرب الآثار بأخفافها فتكسرها... فقال:</a:t>
            </a:r>
            <a:br>
              <a:rPr lang="ar-SY" b="1" dirty="0" smtClean="0">
                <a:effectLst>
                  <a:reflection blurRad="6350" stA="55000" endA="300" endPos="45500" dir="5400000" sy="-100000" algn="bl" rotWithShape="0"/>
                </a:effectLst>
              </a:rPr>
            </a:br>
            <a:r>
              <a:rPr lang="ar-SY" b="1" dirty="0" smtClean="0">
                <a:effectLst>
                  <a:reflection blurRad="6350" stA="55000" endA="300" endPos="45500" dir="5400000" sy="-100000" algn="bl" rotWithShape="0"/>
                </a:effectLst>
              </a:rPr>
              <a:t/>
            </a:r>
            <a:br>
              <a:rPr lang="ar-SY" b="1" dirty="0" smtClean="0">
                <a:effectLst>
                  <a:reflection blurRad="6350" stA="55000" endA="300" endPos="45500" dir="5400000" sy="-100000" algn="bl" rotWithShape="0"/>
                </a:effectLst>
              </a:rPr>
            </a:br>
            <a:r>
              <a:rPr lang="ar-SY" b="1" i="1" dirty="0" smtClean="0">
                <a:effectLst>
                  <a:reflection blurRad="6350" stA="55000" endA="300" endPos="45500" dir="5400000" sy="-100000" algn="bl" rotWithShape="0"/>
                </a:effectLst>
                <a:cs typeface="DecoType Thuluth" pitchFamily="2" charset="-78"/>
              </a:rPr>
              <a:t>تمسي وتصبح فوق ظهر حشيّة وأبيت فوق سراه أدهم ملجمِ </a:t>
            </a:r>
            <a:br>
              <a:rPr lang="ar-SY" b="1" i="1" dirty="0" smtClean="0">
                <a:effectLst>
                  <a:reflection blurRad="6350" stA="55000" endA="300" endPos="45500" dir="5400000" sy="-100000" algn="bl" rotWithShape="0"/>
                </a:effectLst>
                <a:cs typeface="DecoType Thuluth" pitchFamily="2" charset="-78"/>
              </a:rPr>
            </a:br>
            <a:r>
              <a:rPr lang="ar-SY" b="1" i="1" dirty="0" smtClean="0">
                <a:effectLst>
                  <a:reflection blurRad="6350" stA="55000" endA="300" endPos="45500" dir="5400000" sy="-100000" algn="bl" rotWithShape="0"/>
                </a:effectLst>
                <a:cs typeface="DecoType Thuluth" pitchFamily="2" charset="-78"/>
              </a:rPr>
              <a:t>وحشيتي سرج على عبل الشوى نهد مراكلة نبيل المحزمِ </a:t>
            </a:r>
            <a:br>
              <a:rPr lang="ar-SY" b="1" i="1" dirty="0" smtClean="0">
                <a:effectLst>
                  <a:reflection blurRad="6350" stA="55000" endA="300" endPos="45500" dir="5400000" sy="-100000" algn="bl" rotWithShape="0"/>
                </a:effectLst>
                <a:cs typeface="DecoType Thuluth" pitchFamily="2" charset="-78"/>
              </a:rPr>
            </a:br>
            <a:r>
              <a:rPr lang="ar-SY" b="1" i="1" dirty="0" smtClean="0">
                <a:effectLst>
                  <a:reflection blurRad="6350" stA="55000" endA="300" endPos="45500" dir="5400000" sy="-100000" algn="bl" rotWithShape="0"/>
                </a:effectLst>
                <a:cs typeface="DecoType Thuluth" pitchFamily="2" charset="-78"/>
              </a:rPr>
              <a:t>هل تبلغنّي دارها شدنيّة لعنت بمحروم الشرابِ مصوّمِ </a:t>
            </a:r>
            <a:br>
              <a:rPr lang="ar-SY" b="1" i="1" dirty="0" smtClean="0">
                <a:effectLst>
                  <a:reflection blurRad="6350" stA="55000" endA="300" endPos="45500" dir="5400000" sy="-100000" algn="bl" rotWithShape="0"/>
                </a:effectLst>
                <a:cs typeface="DecoType Thuluth" pitchFamily="2" charset="-78"/>
              </a:rPr>
            </a:br>
            <a:endParaRPr lang="ar-SY" dirty="0">
              <a:cs typeface="DecoType Thuluth" pitchFamily="2" charset="-78"/>
            </a:endParaRPr>
          </a:p>
        </p:txBody>
      </p:sp>
    </p:spTree>
  </p:cSld>
  <p:clrMapOvr>
    <a:masterClrMapping/>
  </p:clrMapOvr>
  <p:transition>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lstStyle/>
          <a:p>
            <a:pPr indent="-432000" algn="ctr">
              <a:spcBef>
                <a:spcPts val="1800"/>
              </a:spcBef>
            </a:pPr>
            <a:endParaRPr lang="ar-SY" b="1" dirty="0" smtClean="0">
              <a:effectLst>
                <a:glow rad="101600">
                  <a:schemeClr val="accent3">
                    <a:lumMod val="60000"/>
                    <a:lumOff val="40000"/>
                    <a:alpha val="60000"/>
                  </a:schemeClr>
                </a:glow>
              </a:effectLst>
            </a:endParaRPr>
          </a:p>
          <a:p>
            <a:pPr indent="-432000" algn="ctr">
              <a:spcBef>
                <a:spcPts val="1800"/>
              </a:spcBef>
            </a:pPr>
            <a:endParaRPr lang="ar-SY" b="1" dirty="0" smtClean="0">
              <a:effectLst>
                <a:glow rad="101600">
                  <a:schemeClr val="accent3">
                    <a:lumMod val="60000"/>
                    <a:lumOff val="40000"/>
                    <a:alpha val="60000"/>
                  </a:schemeClr>
                </a:glow>
              </a:effectLst>
            </a:endParaRPr>
          </a:p>
          <a:p>
            <a:pPr indent="-432000" algn="ctr">
              <a:spcBef>
                <a:spcPts val="1800"/>
              </a:spcBef>
              <a:buClr>
                <a:schemeClr val="tx1">
                  <a:lumMod val="95000"/>
                  <a:lumOff val="5000"/>
                </a:schemeClr>
              </a:buClr>
              <a:buSzPct val="81000"/>
              <a:buFont typeface="Webdings" pitchFamily="18" charset="2"/>
              <a:buChar char="&quot;"/>
            </a:pPr>
            <a:r>
              <a:rPr lang="ar-SY" b="1" dirty="0" smtClean="0">
                <a:effectLst>
                  <a:glow rad="101600">
                    <a:schemeClr val="accent3">
                      <a:lumMod val="60000"/>
                      <a:lumOff val="40000"/>
                      <a:alpha val="60000"/>
                    </a:schemeClr>
                  </a:glow>
                </a:effectLst>
              </a:rPr>
              <a:t>ثمّ يتجّه بالحديث إلى الحبيبة يسرد أخلاقه وسجاياه قائلاً:</a:t>
            </a:r>
            <a:br>
              <a:rPr lang="ar-SY" b="1" dirty="0" smtClean="0">
                <a:effectLst>
                  <a:glow rad="101600">
                    <a:schemeClr val="accent3">
                      <a:lumMod val="60000"/>
                      <a:lumOff val="40000"/>
                      <a:alpha val="60000"/>
                    </a:schemeClr>
                  </a:glow>
                </a:effectLst>
              </a:rPr>
            </a:br>
            <a:r>
              <a:rPr lang="ar-SY" b="1" dirty="0" smtClean="0">
                <a:effectLst>
                  <a:glow rad="101600">
                    <a:schemeClr val="accent3">
                      <a:lumMod val="60000"/>
                      <a:lumOff val="40000"/>
                      <a:alpha val="60000"/>
                    </a:schemeClr>
                  </a:glow>
                </a:effectLst>
              </a:rPr>
              <a:t>إن ترخي قناع وجهك دوني فإنّي خبير ماهر بمعاملة الفرسان اللابسين الدروع، وأنا كريم الخلق لين الجانب إلاّ إذا ظُلمت فعند ذلك يكون ردّي عنيفاً مرّاً</a:t>
            </a:r>
          </a:p>
          <a:p>
            <a:pPr indent="-432000" algn="ctr">
              <a:spcBef>
                <a:spcPts val="1800"/>
              </a:spcBef>
            </a:pPr>
            <a:endParaRPr lang="ar-SY" b="1" i="1" dirty="0" smtClean="0">
              <a:ln w="18000">
                <a:solidFill>
                  <a:sysClr val="windowText" lastClr="000000"/>
                </a:solidFill>
                <a:prstDash val="solid"/>
                <a:miter lim="800000"/>
              </a:ln>
              <a:noFill/>
              <a:effectLst>
                <a:outerShdw blurRad="25500" dist="23000" dir="7020000" algn="tl">
                  <a:srgbClr val="000000">
                    <a:alpha val="50000"/>
                  </a:srgbClr>
                </a:outerShdw>
              </a:effectLst>
              <a:cs typeface="DecoType Thuluth" pitchFamily="2" charset="-78"/>
            </a:endParaRPr>
          </a:p>
          <a:p>
            <a:pPr indent="-432000" algn="ctr">
              <a:spcBef>
                <a:spcPts val="1800"/>
              </a:spcBef>
              <a:buNone/>
            </a:pPr>
            <a:endParaRPr lang="ar-SY" b="1" i="1" dirty="0" smtClean="0">
              <a:effectLst>
                <a:glow rad="101600">
                  <a:schemeClr val="accent3">
                    <a:lumMod val="60000"/>
                    <a:lumOff val="40000"/>
                    <a:alpha val="60000"/>
                  </a:schemeClr>
                </a:glow>
              </a:effectLst>
              <a:cs typeface="DecoType Thuluth" pitchFamily="2" charset="-78"/>
            </a:endParaRPr>
          </a:p>
          <a:p>
            <a:pPr indent="-432000" algn="ctr">
              <a:spcBef>
                <a:spcPts val="1800"/>
              </a:spcBef>
              <a:buClr>
                <a:schemeClr val="tx1">
                  <a:lumMod val="95000"/>
                  <a:lumOff val="5000"/>
                </a:schemeClr>
              </a:buClr>
              <a:buSzPct val="81000"/>
              <a:buFont typeface="Webdings" pitchFamily="18" charset="2"/>
              <a:buChar char="&quot;"/>
            </a:pPr>
            <a:r>
              <a:rPr lang="ar-SY" b="1" i="1" dirty="0" smtClean="0">
                <a:effectLst>
                  <a:glow rad="101600">
                    <a:schemeClr val="accent3">
                      <a:lumMod val="60000"/>
                      <a:lumOff val="40000"/>
                      <a:alpha val="60000"/>
                    </a:schemeClr>
                  </a:glow>
                </a:effectLst>
                <a:cs typeface="DecoType Thuluth" pitchFamily="2" charset="-78"/>
              </a:rPr>
              <a:t>إن تغدقي دوني القناع فإنّني طبّ بأخذ الفارس المستلئم </a:t>
            </a:r>
            <a:br>
              <a:rPr lang="ar-SY" b="1" i="1" dirty="0" smtClean="0">
                <a:effectLst>
                  <a:glow rad="101600">
                    <a:schemeClr val="accent3">
                      <a:lumMod val="60000"/>
                      <a:lumOff val="40000"/>
                      <a:alpha val="60000"/>
                    </a:schemeClr>
                  </a:glow>
                </a:effectLst>
                <a:cs typeface="DecoType Thuluth" pitchFamily="2" charset="-78"/>
              </a:rPr>
            </a:br>
            <a:r>
              <a:rPr lang="ar-SY" b="1" i="1" dirty="0" smtClean="0">
                <a:effectLst>
                  <a:glow rad="101600">
                    <a:schemeClr val="accent3">
                      <a:lumMod val="60000"/>
                      <a:lumOff val="40000"/>
                      <a:alpha val="60000"/>
                    </a:schemeClr>
                  </a:glow>
                </a:effectLst>
                <a:cs typeface="DecoType Thuluth" pitchFamily="2" charset="-78"/>
              </a:rPr>
              <a:t>أثني عليّ بما علمت فإنّني سهل مخالقتي إذا لم اُظلمِ </a:t>
            </a:r>
            <a:br>
              <a:rPr lang="ar-SY" b="1" i="1" dirty="0" smtClean="0">
                <a:effectLst>
                  <a:glow rad="101600">
                    <a:schemeClr val="accent3">
                      <a:lumMod val="60000"/>
                      <a:lumOff val="40000"/>
                      <a:alpha val="60000"/>
                    </a:schemeClr>
                  </a:glow>
                </a:effectLst>
                <a:cs typeface="DecoType Thuluth" pitchFamily="2" charset="-78"/>
              </a:rPr>
            </a:br>
            <a:r>
              <a:rPr lang="ar-SY" b="1" i="1" dirty="0" smtClean="0">
                <a:effectLst>
                  <a:glow rad="101600">
                    <a:schemeClr val="accent3">
                      <a:lumMod val="60000"/>
                      <a:lumOff val="40000"/>
                      <a:alpha val="60000"/>
                    </a:schemeClr>
                  </a:glow>
                </a:effectLst>
                <a:cs typeface="DecoType Thuluth" pitchFamily="2" charset="-78"/>
              </a:rPr>
              <a:t>فإذا ظُلمت فإنّ ظلمي باسل مرّ مذاقه كطعم العلقمِ </a:t>
            </a:r>
            <a:endParaRPr lang="ar-SY" i="1" dirty="0">
              <a:effectLst>
                <a:glow rad="101600">
                  <a:schemeClr val="accent3">
                    <a:lumMod val="60000"/>
                    <a:lumOff val="40000"/>
                    <a:alpha val="60000"/>
                  </a:schemeClr>
                </a:glow>
              </a:effectLst>
              <a:cs typeface="DecoType Thuluth" pitchFamily="2" charset="-78"/>
            </a:endParaRPr>
          </a:p>
        </p:txBody>
      </p:sp>
      <p:sp>
        <p:nvSpPr>
          <p:cNvPr id="19" name="نصف إطار 18"/>
          <p:cNvSpPr/>
          <p:nvPr/>
        </p:nvSpPr>
        <p:spPr>
          <a:xfrm>
            <a:off x="142844" y="142852"/>
            <a:ext cx="857256" cy="857256"/>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solidFill>
                <a:schemeClr val="tx1"/>
              </a:solidFill>
            </a:endParaRPr>
          </a:p>
        </p:txBody>
      </p:sp>
      <p:sp>
        <p:nvSpPr>
          <p:cNvPr id="22" name="نصف إطار 21"/>
          <p:cNvSpPr/>
          <p:nvPr/>
        </p:nvSpPr>
        <p:spPr>
          <a:xfrm rot="10800000">
            <a:off x="8072462" y="5786454"/>
            <a:ext cx="914400" cy="9144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solidFill>
                <a:schemeClr val="tx1"/>
              </a:solidFill>
            </a:endParaRPr>
          </a:p>
        </p:txBody>
      </p:sp>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a\Desktop\sara homework\مشاانا نحنا عاشر\arab%20arm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عنصر نائب للمحتوى 2"/>
          <p:cNvSpPr>
            <a:spLocks noGrp="1"/>
          </p:cNvSpPr>
          <p:nvPr>
            <p:ph sz="quarter" idx="4294967295"/>
          </p:nvPr>
        </p:nvSpPr>
        <p:spPr>
          <a:xfrm>
            <a:off x="500034" y="285728"/>
            <a:ext cx="8115331" cy="6188075"/>
          </a:xfrm>
        </p:spPr>
        <p:txBody>
          <a:bodyPr>
            <a:normAutofit/>
          </a:bodyPr>
          <a:lstStyle/>
          <a:p>
            <a:pPr algn="ctr">
              <a:buClr>
                <a:schemeClr val="tx1">
                  <a:lumMod val="95000"/>
                  <a:lumOff val="5000"/>
                </a:schemeClr>
              </a:buClr>
              <a:buSzPct val="81000"/>
              <a:buFont typeface="Webdings" pitchFamily="18" charset="2"/>
              <a:buChar char="&quot;"/>
            </a:pPr>
            <a:r>
              <a:rPr lang="ar-SY" b="1" dirty="0" smtClean="0">
                <a:solidFill>
                  <a:schemeClr val="accent2">
                    <a:lumMod val="75000"/>
                  </a:schemeClr>
                </a:solidFill>
              </a:rPr>
              <a:t>ثمّ يستمرّ البطل في وصف بطولته لحبيبته، فيحثّها أن تسأل عنه فرسان الوغى الّذين شهدوه في معترك الوغى وساحات القتال ليخبروها بأنّ لعنترة من الشجاعة ما تجعله لا يهاب الموت بل يقحم فرسه في لبه المعركة، ويقاتل، وبعد الحرب  وكعادة الجيش المنتصر فإنّ أفراده ينشغلون بجمع الغنائم، إما هو فيده عفيفة عن أخذ الغنائم، فقتاله لا للغنيمة وإنّما لهدف أبعد وهو أن يكسب لقومه شرف الانتصار.</a:t>
            </a:r>
            <a:br>
              <a:rPr lang="ar-SY" b="1" dirty="0" smtClean="0">
                <a:solidFill>
                  <a:schemeClr val="accent2">
                    <a:lumMod val="75000"/>
                  </a:schemeClr>
                </a:solidFill>
              </a:rPr>
            </a:br>
            <a:r>
              <a:rPr lang="ar-SY" b="1" dirty="0" smtClean="0">
                <a:solidFill>
                  <a:schemeClr val="accent2">
                    <a:lumMod val="75000"/>
                  </a:schemeClr>
                </a:solidFill>
              </a:rPr>
              <a:t>ويستمرّ في مدح نفسه فيذكر في شعره معان نبيلة، وهي معان ارتفعت عنده إلى أروع صورة للنبل الخلقي حتّى لنراه يرقّ لأقرانه الّذين يسفك دماءهم، يقول وقد أخذه التأثّر والانفعال الشديد لبطشه بأحدهم:</a:t>
            </a:r>
            <a:br>
              <a:rPr lang="ar-SY" b="1" dirty="0" smtClean="0">
                <a:solidFill>
                  <a:schemeClr val="accent2">
                    <a:lumMod val="75000"/>
                  </a:schemeClr>
                </a:solidFill>
              </a:rPr>
            </a:br>
            <a:r>
              <a:rPr lang="ar-SY" b="1" dirty="0" smtClean="0">
                <a:solidFill>
                  <a:schemeClr val="accent2">
                    <a:lumMod val="75000"/>
                  </a:schemeClr>
                </a:solidFill>
              </a:rPr>
              <a:t/>
            </a:r>
            <a:br>
              <a:rPr lang="ar-SY" b="1" dirty="0" smtClean="0">
                <a:solidFill>
                  <a:schemeClr val="accent2">
                    <a:lumMod val="75000"/>
                  </a:schemeClr>
                </a:solidFill>
              </a:rPr>
            </a:br>
            <a:r>
              <a:rPr lang="ar-SY" b="1" dirty="0" smtClean="0">
                <a:solidFill>
                  <a:schemeClr val="accent2">
                    <a:lumMod val="75000"/>
                  </a:schemeClr>
                </a:solidFill>
              </a:rPr>
              <a:t/>
            </a:r>
            <a:br>
              <a:rPr lang="ar-SY" b="1" dirty="0" smtClean="0">
                <a:solidFill>
                  <a:schemeClr val="accent2">
                    <a:lumMod val="75000"/>
                  </a:schemeClr>
                </a:solidFill>
              </a:rPr>
            </a:br>
            <a:r>
              <a:rPr lang="ar-SY" b="1" dirty="0" smtClean="0">
                <a:solidFill>
                  <a:schemeClr val="accent2">
                    <a:lumMod val="75000"/>
                  </a:schemeClr>
                </a:solidFill>
                <a:cs typeface="DecoType Thuluth" pitchFamily="2" charset="-78"/>
              </a:rPr>
              <a:t/>
            </a:r>
            <a:br>
              <a:rPr lang="ar-SY" b="1" dirty="0" smtClean="0">
                <a:solidFill>
                  <a:schemeClr val="accent2">
                    <a:lumMod val="75000"/>
                  </a:schemeClr>
                </a:solidFill>
                <a:cs typeface="DecoType Thuluth" pitchFamily="2" charset="-78"/>
              </a:rPr>
            </a:br>
            <a:r>
              <a:rPr lang="ar-SY" b="1" i="1" dirty="0" smtClean="0">
                <a:solidFill>
                  <a:schemeClr val="accent2">
                    <a:lumMod val="75000"/>
                  </a:schemeClr>
                </a:solidFill>
                <a:cs typeface="DecoType Thuluth" pitchFamily="2" charset="-78"/>
              </a:rPr>
              <a:t>فشككت بالرمح الطويل ثيابَهُ ليس الكريم على القنا بمحرّمِ</a:t>
            </a:r>
            <a:r>
              <a:rPr lang="ar-SY" b="1" dirty="0" smtClean="0">
                <a:solidFill>
                  <a:schemeClr val="accent2">
                    <a:lumMod val="75000"/>
                  </a:schemeClr>
                </a:solidFill>
                <a:cs typeface="DecoType Thuluth" pitchFamily="2" charset="-78"/>
              </a:rPr>
              <a:t/>
            </a:r>
            <a:br>
              <a:rPr lang="ar-SY" b="1" dirty="0" smtClean="0">
                <a:solidFill>
                  <a:schemeClr val="accent2">
                    <a:lumMod val="75000"/>
                  </a:schemeClr>
                </a:solidFill>
                <a:cs typeface="DecoType Thuluth" pitchFamily="2" charset="-78"/>
              </a:rPr>
            </a:br>
            <a:r>
              <a:rPr lang="ar-SY" b="1" dirty="0" smtClean="0">
                <a:solidFill>
                  <a:schemeClr val="accent2">
                    <a:lumMod val="75000"/>
                  </a:schemeClr>
                </a:solidFill>
              </a:rPr>
              <a:t/>
            </a:r>
            <a:br>
              <a:rPr lang="ar-SY" b="1" dirty="0" smtClean="0">
                <a:solidFill>
                  <a:schemeClr val="accent2">
                    <a:lumMod val="75000"/>
                  </a:schemeClr>
                </a:solidFill>
              </a:rPr>
            </a:br>
            <a:endParaRPr lang="ar-SY" dirty="0">
              <a:solidFill>
                <a:schemeClr val="accent2">
                  <a:lumMod val="75000"/>
                </a:schemeClr>
              </a:solidFill>
            </a:endParaRPr>
          </a:p>
        </p:txBody>
      </p:sp>
    </p:spTree>
  </p:cSld>
  <p:clrMapOvr>
    <a:masterClrMapping/>
  </p:clrMapOvr>
  <p:transition>
    <p:diamon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0" y="0"/>
            <a:ext cx="9144000" cy="6858000"/>
          </a:xfrm>
          <a:ln>
            <a:solidFill>
              <a:schemeClr val="accent1"/>
            </a:solidFill>
          </a:ln>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ctr"/>
            <a:endParaRPr lang="ar-SY" b="1" dirty="0" smtClean="0"/>
          </a:p>
          <a:p>
            <a:pPr algn="ctr">
              <a:buClr>
                <a:schemeClr val="tx1">
                  <a:lumMod val="95000"/>
                  <a:lumOff val="5000"/>
                </a:schemeClr>
              </a:buClr>
              <a:buSzPct val="81000"/>
              <a:buFont typeface="Webdings" pitchFamily="18" charset="2"/>
              <a:buChar char="&quot;"/>
            </a:pPr>
            <a:r>
              <a:rPr lang="ar-SY" b="1" dirty="0" smtClean="0">
                <a:effectLst>
                  <a:reflection blurRad="6350" stA="55000" endA="300" endPos="45500" dir="5400000" sy="-100000" algn="bl" rotWithShape="0"/>
                </a:effectLst>
              </a:rPr>
              <a:t>فهو يرفع من قدر خصمه، فيدعوه كريماً، ويقول إنّه مات ميتة الأبطال الشرفاء في ساحة القتال.</a:t>
            </a:r>
            <a:br>
              <a:rPr lang="ar-SY" b="1" dirty="0" smtClean="0">
                <a:effectLst>
                  <a:reflection blurRad="6350" stA="55000" endA="300" endPos="45500" dir="5400000" sy="-100000" algn="bl" rotWithShape="0"/>
                </a:effectLst>
              </a:rPr>
            </a:br>
            <a:r>
              <a:rPr lang="ar-SY" b="1" dirty="0" smtClean="0">
                <a:effectLst>
                  <a:reflection blurRad="6350" stA="55000" endA="300" endPos="45500" dir="5400000" sy="-100000" algn="bl" rotWithShape="0"/>
                </a:effectLst>
              </a:rPr>
              <a:t/>
            </a:r>
            <a:br>
              <a:rPr lang="ar-SY" b="1" dirty="0" smtClean="0">
                <a:effectLst>
                  <a:reflection blurRad="6350" stA="55000" endA="300" endPos="45500" dir="5400000" sy="-100000" algn="bl" rotWithShape="0"/>
                </a:effectLst>
              </a:rPr>
            </a:br>
            <a:r>
              <a:rPr lang="ar-SY" b="1" dirty="0" smtClean="0">
                <a:effectLst>
                  <a:reflection blurRad="6350" stA="55000" endA="300" endPos="45500" dir="5400000" sy="-100000" algn="bl" rotWithShape="0"/>
                </a:effectLst>
              </a:rPr>
              <a:t>وكان يجيش بنفسه إحساس عميق نحو فرسه الّذي يعايشه ويعاشره حين تنال منه سيوف أعدائه ورماحهم، يقول مصوّراً آلامه وجروحه الجسديّة وقروحه النفسية:</a:t>
            </a:r>
            <a:br>
              <a:rPr lang="ar-SY" b="1" dirty="0" smtClean="0">
                <a:effectLst>
                  <a:reflection blurRad="6350" stA="55000" endA="300" endPos="45500" dir="5400000" sy="-100000" algn="bl" rotWithShape="0"/>
                </a:effectLst>
              </a:rPr>
            </a:br>
            <a:r>
              <a:rPr lang="ar-SY" b="1" dirty="0" smtClean="0">
                <a:effectLst>
                  <a:reflection blurRad="6350" stA="55000" endA="300" endPos="45500" dir="5400000" sy="-100000" algn="bl" rotWithShape="0"/>
                </a:effectLst>
              </a:rPr>
              <a:t/>
            </a:r>
            <a:br>
              <a:rPr lang="ar-SY" b="1" dirty="0" smtClean="0">
                <a:effectLst>
                  <a:reflection blurRad="6350" stA="55000" endA="300" endPos="45500" dir="5400000" sy="-100000" algn="bl" rotWithShape="0"/>
                </a:effectLst>
              </a:rPr>
            </a:br>
            <a:r>
              <a:rPr lang="ar-SY" b="1" i="1" dirty="0" smtClean="0">
                <a:effectLst>
                  <a:reflection blurRad="6350" stA="55000" endA="300" endPos="45500" dir="5400000" sy="-100000" algn="bl" rotWithShape="0"/>
                </a:effectLst>
                <a:cs typeface="DecoType Thuluth" pitchFamily="2" charset="-78"/>
              </a:rPr>
              <a:t>فأزورّ من وَقْعِ القَنا بِلبَانهِ وشكا إليّ بعبرة وتَحَمْحُمِ</a:t>
            </a:r>
            <a:br>
              <a:rPr lang="ar-SY" b="1" i="1" dirty="0" smtClean="0">
                <a:effectLst>
                  <a:reflection blurRad="6350" stA="55000" endA="300" endPos="45500" dir="5400000" sy="-100000" algn="bl" rotWithShape="0"/>
                </a:effectLst>
                <a:cs typeface="DecoType Thuluth" pitchFamily="2" charset="-78"/>
              </a:rPr>
            </a:br>
            <a:r>
              <a:rPr lang="ar-SY" b="1" i="1" dirty="0" smtClean="0">
                <a:effectLst>
                  <a:reflection blurRad="6350" stA="55000" endA="300" endPos="45500" dir="5400000" sy="-100000" algn="bl" rotWithShape="0"/>
                </a:effectLst>
                <a:cs typeface="DecoType Thuluth" pitchFamily="2" charset="-78"/>
              </a:rPr>
              <a:t>لو كان يدري ما المحاورةُ اشتكى ولكان لو عَلِمَ الكلامَ مكلِّمي</a:t>
            </a:r>
          </a:p>
          <a:p>
            <a:pPr algn="ctr">
              <a:buNone/>
            </a:pPr>
            <a:r>
              <a:rPr lang="ar-SY" b="1" dirty="0" smtClean="0">
                <a:effectLst>
                  <a:reflection blurRad="6350" stA="55000" endA="300" endPos="45500" dir="5400000" sy="-100000" algn="bl" rotWithShape="0"/>
                </a:effectLst>
              </a:rPr>
              <a:t/>
            </a:r>
            <a:br>
              <a:rPr lang="ar-SY" b="1" dirty="0" smtClean="0">
                <a:effectLst>
                  <a:reflection blurRad="6350" stA="55000" endA="300" endPos="45500" dir="5400000" sy="-100000" algn="bl" rotWithShape="0"/>
                </a:effectLst>
              </a:rPr>
            </a:br>
            <a:r>
              <a:rPr lang="ar-SY" b="1" dirty="0" smtClean="0">
                <a:effectLst>
                  <a:reflection blurRad="6350" stA="55000" endA="300" endPos="45500" dir="5400000" sy="-100000" algn="bl" rotWithShape="0"/>
                </a:effectLst>
              </a:rPr>
              <a:t>وكأنّما فرسه بضعة من نفسه.</a:t>
            </a:r>
            <a:br>
              <a:rPr lang="ar-SY" b="1" dirty="0" smtClean="0">
                <a:effectLst>
                  <a:reflection blurRad="6350" stA="55000" endA="300" endPos="45500" dir="5400000" sy="-100000" algn="bl" rotWithShape="0"/>
                </a:effectLst>
              </a:rPr>
            </a:br>
            <a:endParaRPr lang="ar-SY" b="1" dirty="0" smtClean="0">
              <a:effectLst>
                <a:reflection blurRad="6350" stA="55000" endA="300" endPos="45500" dir="5400000" sy="-100000" algn="bl" rotWithShape="0"/>
              </a:effectLst>
            </a:endParaRPr>
          </a:p>
          <a:p>
            <a:pPr algn="ctr">
              <a:buNone/>
            </a:pPr>
            <a:r>
              <a:rPr lang="ar-SY" b="1" dirty="0" smtClean="0">
                <a:effectLst>
                  <a:reflection blurRad="6350" stA="55000" endA="300" endPos="45500" dir="5400000" sy="-100000" algn="bl" rotWithShape="0"/>
                </a:effectLst>
              </a:rPr>
              <a:t/>
            </a:r>
            <a:br>
              <a:rPr lang="ar-SY" b="1" dirty="0" smtClean="0">
                <a:effectLst>
                  <a:reflection blurRad="6350" stA="55000" endA="300" endPos="45500" dir="5400000" sy="-100000" algn="bl" rotWithShape="0"/>
                </a:effectLst>
              </a:rPr>
            </a:br>
            <a:r>
              <a:rPr lang="ar-SY" b="1" dirty="0" smtClean="0">
                <a:effectLst>
                  <a:reflection blurRad="6350" stA="55000" endA="300" endPos="45500" dir="5400000" sy="-100000" algn="bl" rotWithShape="0"/>
                </a:effectLst>
              </a:rPr>
              <a:t>ثمّ يختم قصيدته بأنّه يعرف كيف يسوس أمره ويصرف شؤونه، فعقله لا يغرب عنه، ورأيه محكم، وعزيمته صادقة، ولا يخشى الموت إلاّ قبل أن يقتصّ من غريمه:</a:t>
            </a:r>
            <a:br>
              <a:rPr lang="ar-SY" b="1" dirty="0" smtClean="0">
                <a:effectLst>
                  <a:reflection blurRad="6350" stA="55000" endA="300" endPos="45500" dir="5400000" sy="-100000" algn="bl" rotWithShape="0"/>
                </a:effectLst>
              </a:rPr>
            </a:br>
            <a:r>
              <a:rPr lang="ar-SY" b="1" dirty="0" smtClean="0">
                <a:effectLst>
                  <a:reflection blurRad="6350" stA="55000" endA="300" endPos="45500" dir="5400000" sy="-100000" algn="bl" rotWithShape="0"/>
                </a:effectLst>
                <a:cs typeface="DecoType Thuluth" pitchFamily="2" charset="-78"/>
              </a:rPr>
              <a:t/>
            </a:r>
            <a:br>
              <a:rPr lang="ar-SY" b="1" dirty="0" smtClean="0">
                <a:effectLst>
                  <a:reflection blurRad="6350" stA="55000" endA="300" endPos="45500" dir="5400000" sy="-100000" algn="bl" rotWithShape="0"/>
                </a:effectLst>
                <a:cs typeface="DecoType Thuluth" pitchFamily="2" charset="-78"/>
              </a:rPr>
            </a:br>
            <a:r>
              <a:rPr lang="ar-SY" b="1" i="1" dirty="0" smtClean="0">
                <a:effectLst>
                  <a:reflection blurRad="6350" stA="55000" endA="300" endPos="45500" dir="5400000" sy="-100000" algn="bl" rotWithShape="0"/>
                </a:effectLst>
                <a:cs typeface="DecoType Thuluth" pitchFamily="2" charset="-78"/>
              </a:rPr>
              <a:t>ذلّل ركابي، حيث شئت مشايعي لبّي وأحفره بأمر مبرمِ </a:t>
            </a:r>
            <a:br>
              <a:rPr lang="ar-SY" b="1" i="1" dirty="0" smtClean="0">
                <a:effectLst>
                  <a:reflection blurRad="6350" stA="55000" endA="300" endPos="45500" dir="5400000" sy="-100000" algn="bl" rotWithShape="0"/>
                </a:effectLst>
                <a:cs typeface="DecoType Thuluth" pitchFamily="2" charset="-78"/>
              </a:rPr>
            </a:br>
            <a:r>
              <a:rPr lang="ar-SY" b="1" i="1" dirty="0" smtClean="0">
                <a:effectLst>
                  <a:reflection blurRad="6350" stA="55000" endA="300" endPos="45500" dir="5400000" sy="-100000" algn="bl" rotWithShape="0"/>
                </a:effectLst>
                <a:cs typeface="DecoType Thuluth" pitchFamily="2" charset="-78"/>
              </a:rPr>
              <a:t>ولقد خشيت بأن أموت ولم تكن للحرب دائرةٌ على ابني ضمضمِ </a:t>
            </a:r>
            <a:br>
              <a:rPr lang="ar-SY" b="1" i="1" dirty="0" smtClean="0">
                <a:effectLst>
                  <a:reflection blurRad="6350" stA="55000" endA="300" endPos="45500" dir="5400000" sy="-100000" algn="bl" rotWithShape="0"/>
                </a:effectLst>
                <a:cs typeface="DecoType Thuluth" pitchFamily="2" charset="-78"/>
              </a:rPr>
            </a:br>
            <a:r>
              <a:rPr lang="ar-SY" b="1" i="1" dirty="0" smtClean="0">
                <a:effectLst>
                  <a:reflection blurRad="6350" stA="55000" endA="300" endPos="45500" dir="5400000" sy="-100000" algn="bl" rotWithShape="0"/>
                </a:effectLst>
                <a:cs typeface="DecoType Thuluth" pitchFamily="2" charset="-78"/>
              </a:rPr>
              <a:t>الشاتمَي عرضي ولم أشتمهما والناذرَينِ إذا لم ألقِهِما دمي </a:t>
            </a:r>
            <a:br>
              <a:rPr lang="ar-SY" b="1" i="1" dirty="0" smtClean="0">
                <a:effectLst>
                  <a:reflection blurRad="6350" stA="55000" endA="300" endPos="45500" dir="5400000" sy="-100000" algn="bl" rotWithShape="0"/>
                </a:effectLst>
                <a:cs typeface="DecoType Thuluth" pitchFamily="2" charset="-78"/>
              </a:rPr>
            </a:br>
            <a:r>
              <a:rPr lang="ar-SY" b="1" i="1" dirty="0" smtClean="0">
                <a:effectLst>
                  <a:reflection blurRad="6350" stA="55000" endA="300" endPos="45500" dir="5400000" sy="-100000" algn="bl" rotWithShape="0"/>
                </a:effectLst>
                <a:cs typeface="DecoType Thuluth" pitchFamily="2" charset="-78"/>
              </a:rPr>
              <a:t>إن يفعلا فلقد تركت أباهما جزر السباعِ وكلّ نسر قشعمِ </a:t>
            </a:r>
            <a:br>
              <a:rPr lang="ar-SY" b="1" i="1" dirty="0" smtClean="0">
                <a:effectLst>
                  <a:reflection blurRad="6350" stA="55000" endA="300" endPos="45500" dir="5400000" sy="-100000" algn="bl" rotWithShape="0"/>
                </a:effectLst>
                <a:cs typeface="DecoType Thuluth" pitchFamily="2" charset="-78"/>
              </a:rPr>
            </a:br>
            <a:endParaRPr lang="ar-SY" i="1" dirty="0">
              <a:effectLst>
                <a:reflection blurRad="6350" stA="55000" endA="300" endPos="45500" dir="5400000" sy="-100000" algn="bl" rotWithShape="0"/>
              </a:effectLst>
              <a:cs typeface="DecoType Thuluth" pitchFamily="2" charset="-78"/>
            </a:endParaRPr>
          </a:p>
        </p:txBody>
      </p:sp>
      <p:sp>
        <p:nvSpPr>
          <p:cNvPr id="4" name="نجمة ذات 5 نقاط 3"/>
          <p:cNvSpPr/>
          <p:nvPr/>
        </p:nvSpPr>
        <p:spPr>
          <a:xfrm>
            <a:off x="8072462" y="142852"/>
            <a:ext cx="214314" cy="214314"/>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5" name="نجمة ذات 5 نقاط 4"/>
          <p:cNvSpPr/>
          <p:nvPr/>
        </p:nvSpPr>
        <p:spPr>
          <a:xfrm>
            <a:off x="7358082" y="2714620"/>
            <a:ext cx="571504" cy="571504"/>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6" name="نجمة ذات 5 نقاط 5"/>
          <p:cNvSpPr/>
          <p:nvPr/>
        </p:nvSpPr>
        <p:spPr>
          <a:xfrm>
            <a:off x="428596" y="1500174"/>
            <a:ext cx="428628" cy="357190"/>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7" name="نجمة ذات 5 نقاط 6"/>
          <p:cNvSpPr/>
          <p:nvPr/>
        </p:nvSpPr>
        <p:spPr>
          <a:xfrm>
            <a:off x="571472" y="4714884"/>
            <a:ext cx="785818" cy="714380"/>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8" name="نجمة ذات 5 نقاط 7"/>
          <p:cNvSpPr/>
          <p:nvPr/>
        </p:nvSpPr>
        <p:spPr>
          <a:xfrm>
            <a:off x="7000892" y="4643446"/>
            <a:ext cx="285752" cy="285752"/>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9" name="نجمة ذات 5 نقاط 8"/>
          <p:cNvSpPr/>
          <p:nvPr/>
        </p:nvSpPr>
        <p:spPr>
          <a:xfrm>
            <a:off x="2285984" y="2857496"/>
            <a:ext cx="428628" cy="428628"/>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10" name="نجمة ذات 5 نقاط 9"/>
          <p:cNvSpPr/>
          <p:nvPr/>
        </p:nvSpPr>
        <p:spPr>
          <a:xfrm>
            <a:off x="8358214" y="6286520"/>
            <a:ext cx="428628" cy="428628"/>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Tree>
  </p:cSld>
  <p:clrMapOvr>
    <a:masterClrMapping/>
  </p:clrMapOvr>
  <p:transition>
    <p:blind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Desktop\sara homework\مشاانا نحنا عاشر\234480934.jpg"/>
          <p:cNvPicPr>
            <a:picLocks noChangeAspect="1" noChangeArrowheads="1"/>
          </p:cNvPicPr>
          <p:nvPr/>
        </p:nvPicPr>
        <p:blipFill>
          <a:blip r:embed="rId2"/>
          <a:srcRect/>
          <a:stretch>
            <a:fillRect/>
          </a:stretch>
        </p:blipFill>
        <p:spPr bwMode="auto">
          <a:xfrm>
            <a:off x="0" y="0"/>
            <a:ext cx="5353019" cy="32861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099" name="Picture 3" descr="C:\Users\a\Desktop\sara homework\مشاانا نحنا عاشر\895318146.jpg"/>
          <p:cNvPicPr>
            <a:picLocks noChangeAspect="1" noChangeArrowheads="1"/>
          </p:cNvPicPr>
          <p:nvPr/>
        </p:nvPicPr>
        <p:blipFill>
          <a:blip r:embed="rId3"/>
          <a:srcRect/>
          <a:stretch>
            <a:fillRect/>
          </a:stretch>
        </p:blipFill>
        <p:spPr bwMode="auto">
          <a:xfrm>
            <a:off x="0" y="3286124"/>
            <a:ext cx="5381594" cy="35718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100" name="Picture 4" descr="C:\Users\a\Desktop\sara homework\مشاانا نحنا عاشر\t.jpg"/>
          <p:cNvPicPr>
            <a:picLocks noChangeAspect="1" noChangeArrowheads="1"/>
          </p:cNvPicPr>
          <p:nvPr/>
        </p:nvPicPr>
        <p:blipFill>
          <a:blip r:embed="rId4"/>
          <a:srcRect/>
          <a:stretch>
            <a:fillRect/>
          </a:stretch>
        </p:blipFill>
        <p:spPr bwMode="auto">
          <a:xfrm>
            <a:off x="5357818" y="0"/>
            <a:ext cx="3786182" cy="6858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عنوان 5"/>
          <p:cNvSpPr>
            <a:spLocks noGrp="1"/>
          </p:cNvSpPr>
          <p:nvPr>
            <p:ph type="title"/>
          </p:nvPr>
        </p:nvSpPr>
        <p:spPr>
          <a:xfrm>
            <a:off x="1214414" y="2214554"/>
            <a:ext cx="3335278" cy="1071570"/>
          </a:xfrm>
        </p:spPr>
        <p:txBody>
          <a:bodyPr>
            <a:normAutofit/>
          </a:bodyPr>
          <a:lstStyle/>
          <a:p>
            <a:r>
              <a:rPr lang="ar-SY" sz="4400" b="1" dirty="0" smtClean="0">
                <a:effectLst>
                  <a:outerShdw blurRad="38100" dist="38100" dir="2700000" algn="tl">
                    <a:srgbClr val="000000">
                      <a:alpha val="43137"/>
                    </a:srgbClr>
                  </a:outerShdw>
                </a:effectLst>
              </a:rPr>
              <a:t>الصف العاشر</a:t>
            </a:r>
            <a:endParaRPr lang="ar-SY" sz="4400" b="1" dirty="0">
              <a:effectLst>
                <a:outerShdw blurRad="38100" dist="38100" dir="2700000" algn="tl">
                  <a:srgbClr val="000000">
                    <a:alpha val="43137"/>
                  </a:srgbClr>
                </a:outerShdw>
              </a:effectLst>
            </a:endParaRPr>
          </a:p>
        </p:txBody>
      </p:sp>
      <p:sp>
        <p:nvSpPr>
          <p:cNvPr id="7" name="عنصر نائب للمحتوى 6"/>
          <p:cNvSpPr>
            <a:spLocks noGrp="1"/>
          </p:cNvSpPr>
          <p:nvPr>
            <p:ph sz="quarter" idx="1"/>
          </p:nvPr>
        </p:nvSpPr>
        <p:spPr>
          <a:xfrm>
            <a:off x="4572000" y="1571612"/>
            <a:ext cx="3352800" cy="4902340"/>
          </a:xfrm>
        </p:spPr>
        <p:txBody>
          <a:bodyPr/>
          <a:lstStyle/>
          <a:p>
            <a:pPr marL="514350" indent="-514350">
              <a:buClr>
                <a:schemeClr val="bg2">
                  <a:lumMod val="75000"/>
                </a:schemeClr>
              </a:buClr>
              <a:buSzPct val="82000"/>
              <a:buFont typeface="Wingdings" pitchFamily="2" charset="2"/>
              <a:buChar char="J"/>
            </a:pPr>
            <a:r>
              <a:rPr lang="ar-SY" sz="2800" dirty="0" smtClean="0">
                <a:latin typeface="Andalus" pitchFamily="18" charset="-78"/>
                <a:cs typeface="Old Antic Decorative" pitchFamily="2" charset="-78"/>
              </a:rPr>
              <a:t>سارة ماءالبارد</a:t>
            </a:r>
          </a:p>
          <a:p>
            <a:pPr marL="514350" indent="-514350">
              <a:buClr>
                <a:schemeClr val="bg2">
                  <a:lumMod val="75000"/>
                </a:schemeClr>
              </a:buClr>
              <a:buSzPct val="82000"/>
              <a:buFont typeface="Wingdings" pitchFamily="2" charset="2"/>
              <a:buChar char="J"/>
            </a:pPr>
            <a:r>
              <a:rPr lang="ar-SY" sz="2800" dirty="0" smtClean="0">
                <a:cs typeface="Old Antic Decorative" pitchFamily="2" charset="-78"/>
              </a:rPr>
              <a:t>علا شيا</a:t>
            </a:r>
          </a:p>
          <a:p>
            <a:pPr marL="514350" indent="-514350">
              <a:buClr>
                <a:schemeClr val="bg2">
                  <a:lumMod val="75000"/>
                </a:schemeClr>
              </a:buClr>
              <a:buSzPct val="82000"/>
              <a:buFont typeface="Wingdings" pitchFamily="2" charset="2"/>
              <a:buChar char="J"/>
            </a:pPr>
            <a:r>
              <a:rPr lang="ar-SY" sz="2800" dirty="0" smtClean="0">
                <a:cs typeface="Old Antic Decorative" pitchFamily="2" charset="-78"/>
              </a:rPr>
              <a:t>هزار </a:t>
            </a:r>
            <a:r>
              <a:rPr lang="ar-SY" sz="2800" dirty="0" smtClean="0">
                <a:cs typeface="Old Antic Decorative" pitchFamily="2" charset="-78"/>
              </a:rPr>
              <a:t>شديد</a:t>
            </a:r>
          </a:p>
          <a:p>
            <a:pPr>
              <a:buClr>
                <a:schemeClr val="bg2">
                  <a:lumMod val="75000"/>
                </a:schemeClr>
              </a:buClr>
              <a:buSzPct val="82000"/>
              <a:buFont typeface="Wingdings" pitchFamily="2" charset="2"/>
              <a:buChar char="J"/>
            </a:pPr>
            <a:r>
              <a:rPr lang="ar-SY" sz="2800" dirty="0" smtClean="0">
                <a:cs typeface="Old Antic Decorative" pitchFamily="2" charset="-78"/>
              </a:rPr>
              <a:t>آية السقا أميني </a:t>
            </a:r>
          </a:p>
          <a:p>
            <a:pPr>
              <a:buClr>
                <a:schemeClr val="bg2">
                  <a:lumMod val="75000"/>
                </a:schemeClr>
              </a:buClr>
              <a:buSzPct val="82000"/>
              <a:buFont typeface="Wingdings" pitchFamily="2" charset="2"/>
              <a:buChar char="J"/>
            </a:pPr>
            <a:r>
              <a:rPr lang="ar-SY" sz="2800" dirty="0" smtClean="0">
                <a:cs typeface="Old Antic Decorative" pitchFamily="2" charset="-78"/>
              </a:rPr>
              <a:t> شهيرة ياغي</a:t>
            </a:r>
          </a:p>
          <a:p>
            <a:pPr>
              <a:buClr>
                <a:schemeClr val="bg2">
                  <a:lumMod val="75000"/>
                </a:schemeClr>
              </a:buClr>
              <a:buSzPct val="82000"/>
              <a:buFont typeface="Wingdings" pitchFamily="2" charset="2"/>
              <a:buChar char="J"/>
            </a:pPr>
            <a:r>
              <a:rPr lang="ar-SY" sz="2800" dirty="0" smtClean="0">
                <a:cs typeface="Old Antic Decorative" pitchFamily="2" charset="-78"/>
              </a:rPr>
              <a:t>دانة  الجبان</a:t>
            </a:r>
          </a:p>
          <a:p>
            <a:pPr>
              <a:buClr>
                <a:schemeClr val="bg2">
                  <a:lumMod val="75000"/>
                </a:schemeClr>
              </a:buClr>
              <a:buSzPct val="82000"/>
              <a:buFont typeface="Wingdings" pitchFamily="2" charset="2"/>
              <a:buChar char="J"/>
            </a:pPr>
            <a:r>
              <a:rPr lang="ar-SY" sz="2800" dirty="0" smtClean="0">
                <a:cs typeface="Old Antic Decorative" pitchFamily="2" charset="-78"/>
              </a:rPr>
              <a:t>دانة مجذوب</a:t>
            </a:r>
          </a:p>
          <a:p>
            <a:endParaRPr lang="ar-SY" dirty="0"/>
          </a:p>
        </p:txBody>
      </p:sp>
    </p:spTree>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445</TotalTime>
  <Words>317</Words>
  <Application>Microsoft Office PowerPoint</Application>
  <PresentationFormat>عرض على الشاشة (3:4)‏</PresentationFormat>
  <Paragraphs>54</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مشربية</vt:lpstr>
      <vt:lpstr>العصر الجاهلي والمعلقات الشعريّة</vt:lpstr>
      <vt:lpstr>المعلّقات :</vt:lpstr>
      <vt:lpstr>العصر الجاهلي :</vt:lpstr>
      <vt:lpstr>الشريحة 4</vt:lpstr>
      <vt:lpstr>هيكلية القصيدة الجاهلية :</vt:lpstr>
      <vt:lpstr>عنترة بن شداد:</vt:lpstr>
      <vt:lpstr>الشريحة 7</vt:lpstr>
      <vt:lpstr>الشريحة 8</vt:lpstr>
      <vt:lpstr>الشريحة 9</vt:lpstr>
      <vt:lpstr>الشريحة 10</vt:lpstr>
      <vt:lpstr>الشريحة 11</vt:lpstr>
      <vt:lpstr>الصف العاشر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العصر الجاهلي والمعلقات الشعريّة</dc:title>
  <dc:creator>a</dc:creator>
  <cp:lastModifiedBy>jdarra</cp:lastModifiedBy>
  <cp:revision>50</cp:revision>
  <dcterms:created xsi:type="dcterms:W3CDTF">2010-11-06T16:14:46Z</dcterms:created>
  <dcterms:modified xsi:type="dcterms:W3CDTF">2010-12-15T08:20:05Z</dcterms:modified>
</cp:coreProperties>
</file>