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media/audio2" ContentType="audio/x-wav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audio1" ContentType="audio/x-wav"/>
  <Override PartName="/ppt/media/audio6" ContentType="audio/x-wav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audio5" ContentType="audio/x-wav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media/audio4" ContentType="audio/x-wav"/>
  <Override PartName="/ppt/slideLayouts/slideLayout10.xml" ContentType="application/vnd.openxmlformats-officedocument.presentationml.slideLayout+xml"/>
  <Override PartName="/ppt/media/audio8" ContentType="audio/x-wav"/>
  <Override PartName="/ppt/media/audio3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media/audio7" ContentType="audio/x-wav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2" r:id="rId13"/>
    <p:sldId id="269" r:id="rId14"/>
    <p:sldId id="271" r:id="rId15"/>
    <p:sldId id="272" r:id="rId16"/>
    <p:sldId id="270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34" autoAdjust="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1D013-ED62-4F2D-8AA8-0B56EB054357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8DE35-02D7-410D-8028-F7FC90FF2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8DE35-02D7-410D-8028-F7FC90FF285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473F49F-0BE8-4867-9E9C-FC033B063231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DC158BF-6064-48C8-A9FC-8B836BFEC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"/><Relationship Id="rId2" Type="http://schemas.openxmlformats.org/officeDocument/2006/relationships/audio" Target="../media/audio3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"/><Relationship Id="rId2" Type="http://schemas.openxmlformats.org/officeDocument/2006/relationships/audio" Target="../media/audio4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"/><Relationship Id="rId2" Type="http://schemas.openxmlformats.org/officeDocument/2006/relationships/audio" Target="../media/audio5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"/><Relationship Id="rId2" Type="http://schemas.openxmlformats.org/officeDocument/2006/relationships/audio" Target="../media/audio6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7"/><Relationship Id="rId2" Type="http://schemas.openxmlformats.org/officeDocument/2006/relationships/audio" Target="../media/audio5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6"/><Relationship Id="rId2" Type="http://schemas.openxmlformats.org/officeDocument/2006/relationships/audio" Target="../media/audio5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"/><Relationship Id="rId2" Type="http://schemas.openxmlformats.org/officeDocument/2006/relationships/audio" Target="../media/audio5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wmf"/><Relationship Id="rId4" Type="http://schemas.openxmlformats.org/officeDocument/2006/relationships/audio" Target="../media/audio2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6"/><Relationship Id="rId2" Type="http://schemas.openxmlformats.org/officeDocument/2006/relationships/audio" Target="../media/audio3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8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wmf"/><Relationship Id="rId4" Type="http://schemas.openxmlformats.org/officeDocument/2006/relationships/audio" Target="../media/audio2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ar-SY" dirty="0" smtClean="0"/>
              <a:t>الطريق الصعب لانتزاع لقمة العيش..!!</a:t>
            </a:r>
            <a:endParaRPr lang="en-US" dirty="0"/>
          </a:p>
        </p:txBody>
      </p:sp>
      <p:pic>
        <p:nvPicPr>
          <p:cNvPr id="4" name="عنصر نائب للمحتوى 3" descr="working children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1143000"/>
            <a:ext cx="9144000" cy="5715000"/>
          </a:xfrm>
        </p:spPr>
      </p:pic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Y" dirty="0" smtClean="0"/>
              <a:t>الطفل :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559720"/>
          </a:xfrm>
        </p:spPr>
        <p:txBody>
          <a:bodyPr/>
          <a:lstStyle/>
          <a:p>
            <a:r>
              <a:rPr lang="ar-SY" dirty="0" smtClean="0"/>
              <a:t>هو الذي لم يبلغ الثامنة عشر </a:t>
            </a:r>
            <a:r>
              <a:rPr lang="ar-SY" smtClean="0"/>
              <a:t>من عمره.</a:t>
            </a:r>
            <a:endParaRPr lang="en-US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Y" dirty="0" smtClean="0"/>
              <a:t>عمالة الأطفال :</a:t>
            </a:r>
            <a:endParaRPr lang="en-US" dirty="0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14350" indent="-514350"/>
            <a:r>
              <a:rPr lang="ar-SY" dirty="0" smtClean="0"/>
              <a:t>هو استغلالهم جسدياً وعقلياً وحرمانهم من الطفولة السعيدة.</a:t>
            </a:r>
          </a:p>
        </p:txBody>
      </p:sp>
    </p:spTree>
  </p:cSld>
  <p:clrMapOvr>
    <a:masterClrMapping/>
  </p:clrMapOvr>
  <p:transition>
    <p:dissolv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Y" dirty="0" smtClean="0"/>
              <a:t>الهدف:</a:t>
            </a:r>
            <a:endParaRPr lang="en-US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Y" dirty="0" smtClean="0"/>
              <a:t>  توعية المجتمع لهذه الظاهرة والتحذير منها.</a:t>
            </a:r>
            <a:endParaRPr lang="en-US" dirty="0"/>
          </a:p>
        </p:txBody>
      </p:sp>
    </p:spTree>
  </p:cSld>
  <p:clrMapOvr>
    <a:masterClrMapping/>
  </p:clrMapOvr>
  <p:transition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Y" dirty="0" smtClean="0"/>
              <a:t>فكرة العرض:</a:t>
            </a:r>
            <a:endParaRPr lang="en-US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Y" dirty="0" smtClean="0"/>
              <a:t> تصوير الظاهرة ومعرفة أسبابها </a:t>
            </a:r>
            <a:r>
              <a:rPr lang="ar-SY" dirty="0" err="1" smtClean="0"/>
              <a:t>و</a:t>
            </a:r>
            <a:r>
              <a:rPr lang="ar-SY" dirty="0" smtClean="0"/>
              <a:t> وضع الحلول لها.</a:t>
            </a:r>
            <a:endParaRPr lang="en-US" dirty="0"/>
          </a:p>
        </p:txBody>
      </p:sp>
    </p:spTree>
  </p:cSld>
  <p:clrMapOvr>
    <a:masterClrMapping/>
  </p:clrMapOvr>
  <p:transition>
    <p:cut/>
    <p:sndAc>
      <p:stSnd>
        <p:snd r:embed="rId2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3048000" y="0"/>
            <a:ext cx="6096000" cy="1143000"/>
          </a:xfrm>
        </p:spPr>
        <p:txBody>
          <a:bodyPr/>
          <a:lstStyle/>
          <a:p>
            <a:r>
              <a:rPr lang="ar-SY" dirty="0" smtClean="0"/>
              <a:t> الظاهرة في لقطات.......</a:t>
            </a:r>
            <a:endParaRPr lang="en-US" dirty="0"/>
          </a:p>
        </p:txBody>
      </p:sp>
      <p:pic>
        <p:nvPicPr>
          <p:cNvPr id="5" name="صورة 4" descr="working childr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working childr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working children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working children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working children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working children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8062912" cy="1470025"/>
          </a:xfrm>
        </p:spPr>
        <p:txBody>
          <a:bodyPr/>
          <a:lstStyle/>
          <a:p>
            <a:r>
              <a:rPr lang="ar-SY" dirty="0" smtClean="0"/>
              <a:t>الأسباب:</a:t>
            </a:r>
            <a:endParaRPr lang="en-US" dirty="0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609600" y="1905000"/>
            <a:ext cx="8062912" cy="4419600"/>
          </a:xfrm>
          <a:ln>
            <a:noFill/>
          </a:ln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v"/>
            </a:pPr>
            <a:r>
              <a:rPr lang="ar-SY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الفقر :</a:t>
            </a:r>
            <a:r>
              <a:rPr lang="ar-SY" dirty="0" smtClean="0"/>
              <a:t>هو السبب الرئيسي لهذه الظاهرة.</a:t>
            </a:r>
          </a:p>
          <a:p>
            <a:pPr rtl="1">
              <a:buFont typeface="Wingdings" pitchFamily="2" charset="2"/>
              <a:buChar char="v"/>
            </a:pPr>
            <a:r>
              <a:rPr lang="ar-SY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تفكك الأسرة:</a:t>
            </a:r>
            <a:r>
              <a:rPr lang="ar-SY" dirty="0" smtClean="0"/>
              <a:t>الطلاق,وفاة أحد الأبوين,زواج الأب من امرأة أخرى.</a:t>
            </a:r>
          </a:p>
          <a:p>
            <a:pPr rtl="1">
              <a:buFont typeface="Wingdings" pitchFamily="2" charset="2"/>
              <a:buChar char="v"/>
            </a:pPr>
            <a:r>
              <a:rPr lang="ar-SY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قلة المدارس </a:t>
            </a:r>
            <a:r>
              <a:rPr lang="ar-SY" dirty="0" smtClean="0"/>
              <a:t>و عدم تطبيق إلزامية التعليم وخصوصاً في الأرياف.</a:t>
            </a:r>
          </a:p>
          <a:p>
            <a:pPr rtl="1">
              <a:buFont typeface="Wingdings" pitchFamily="2" charset="2"/>
              <a:buChar char="v"/>
            </a:pPr>
            <a:r>
              <a:rPr lang="ar-SY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الكوارث الطبيعية </a:t>
            </a:r>
            <a:r>
              <a:rPr lang="ar-SY" dirty="0" smtClean="0"/>
              <a:t>(زلازل و فياضانات).</a:t>
            </a:r>
          </a:p>
          <a:p>
            <a:pPr rtl="1">
              <a:buFont typeface="Wingdings" pitchFamily="2" charset="2"/>
              <a:buChar char="v"/>
            </a:pPr>
            <a:r>
              <a:rPr lang="ar-SY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البطالة.</a:t>
            </a:r>
          </a:p>
          <a:p>
            <a:pPr rtl="1">
              <a:buFont typeface="Wingdings" pitchFamily="2" charset="2"/>
              <a:buChar char="v"/>
            </a:pPr>
            <a:r>
              <a:rPr lang="ar-SY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الحروب.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Y" dirty="0" smtClean="0"/>
              <a:t>مخاطر العمالة المبكرة:</a:t>
            </a:r>
            <a:endParaRPr lang="en-US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384572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ar-SY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-</a:t>
            </a:r>
            <a:r>
              <a:rPr lang="ar-SY" dirty="0" smtClean="0"/>
              <a:t>انتشار الجهل </a:t>
            </a:r>
            <a:r>
              <a:rPr lang="ar-SY" dirty="0" err="1" smtClean="0"/>
              <a:t>و</a:t>
            </a:r>
            <a:r>
              <a:rPr lang="ar-SY" dirty="0" smtClean="0"/>
              <a:t> الأمية بين الأطفال نتيجة عدم ذهابهم إلى المدرسة.</a:t>
            </a:r>
          </a:p>
          <a:p>
            <a:r>
              <a:rPr lang="ar-SY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-</a:t>
            </a:r>
            <a:r>
              <a:rPr lang="ar-SY" dirty="0" smtClean="0"/>
              <a:t>تدهور الوضع الصحي للأطفال نظراً لعملهم بظروف </a:t>
            </a:r>
          </a:p>
          <a:p>
            <a:r>
              <a:rPr lang="ar-SY" dirty="0" smtClean="0"/>
              <a:t>صعبة.</a:t>
            </a:r>
          </a:p>
          <a:p>
            <a:r>
              <a:rPr lang="ar-SY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-</a:t>
            </a:r>
            <a:r>
              <a:rPr lang="ar-SY" dirty="0" smtClean="0"/>
              <a:t>ظهور الأمراض النفسية نتيجة العنف </a:t>
            </a:r>
            <a:r>
              <a:rPr lang="ar-SY" dirty="0" err="1" smtClean="0"/>
              <a:t>و</a:t>
            </a:r>
            <a:r>
              <a:rPr lang="ar-SY" dirty="0" smtClean="0"/>
              <a:t> الإذلال والحقد على المجتمع.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062912" cy="1241425"/>
          </a:xfrm>
        </p:spPr>
        <p:txBody>
          <a:bodyPr/>
          <a:lstStyle/>
          <a:p>
            <a:r>
              <a:rPr lang="ar-SY" smtClean="0"/>
              <a:t>نسب و إحصائيات:</a:t>
            </a:r>
            <a:endParaRPr lang="en-US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533400" y="2133600"/>
            <a:ext cx="8062912" cy="4572000"/>
          </a:xfrm>
        </p:spPr>
        <p:txBody>
          <a:bodyPr/>
          <a:lstStyle/>
          <a:p>
            <a:pPr rtl="1">
              <a:buFont typeface="Wingdings" pitchFamily="2" charset="2"/>
              <a:buChar char="v"/>
            </a:pPr>
            <a:r>
              <a:rPr lang="ar-SY" b="1" dirty="0" smtClean="0">
                <a:solidFill>
                  <a:srgbClr val="FFC000"/>
                </a:solidFill>
              </a:rPr>
              <a:t>تشير التقارير إلى أن هناك ما يقارب من350 مليون طفل على مستوى العالم يعملون في ظروف غير آمنة....</a:t>
            </a:r>
          </a:p>
          <a:p>
            <a:pPr lvl="2" algn="r" rtl="1">
              <a:buFont typeface="Wingdings" pitchFamily="2" charset="2"/>
              <a:buChar char="v"/>
            </a:pPr>
            <a:r>
              <a:rPr lang="ar-SY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منهم 250مليون طفل عامل في آسيا.</a:t>
            </a:r>
          </a:p>
          <a:p>
            <a:pPr lvl="2" algn="r" rtl="1">
              <a:buFont typeface="Wingdings" pitchFamily="2" charset="2"/>
              <a:buChar char="v"/>
            </a:pPr>
            <a:r>
              <a:rPr lang="ar-SY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80 مليون طفل عامل في إفريقيا.</a:t>
            </a:r>
          </a:p>
          <a:p>
            <a:pPr lvl="2" algn="r" rtl="1">
              <a:buFont typeface="Wingdings" pitchFamily="2" charset="2"/>
              <a:buChar char="v"/>
            </a:pPr>
            <a:r>
              <a:rPr lang="ar-SY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17 مليون طفل عامل في أميركا اللاتينية.</a:t>
            </a:r>
          </a:p>
          <a:p>
            <a:pPr lvl="2" algn="r" rtl="1">
              <a:buFont typeface="Wingdings" pitchFamily="2" charset="2"/>
              <a:buChar char="v"/>
            </a:pPr>
            <a:r>
              <a:rPr lang="ar-SY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مليون طفل عامل في أستراليا.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Y" dirty="0" smtClean="0"/>
              <a:t>معاً ضد عمالة الأطفال:</a:t>
            </a:r>
            <a:endParaRPr lang="en-US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4226720"/>
          </a:xfrm>
        </p:spPr>
        <p:txBody>
          <a:bodyPr>
            <a:normAutofit/>
          </a:bodyPr>
          <a:lstStyle/>
          <a:p>
            <a:r>
              <a:rPr lang="ar-SY" sz="4800" dirty="0" smtClean="0"/>
              <a:t>اختارت منظمة العمل الدولية تخصيص يوماً عالمياً </a:t>
            </a:r>
            <a:r>
              <a:rPr lang="ar-SY" sz="4400" dirty="0" smtClean="0"/>
              <a:t>ضد عمالة الأطفال </a:t>
            </a:r>
            <a:r>
              <a:rPr lang="ar-SY" dirty="0" smtClean="0"/>
              <a:t>وهو </a:t>
            </a:r>
            <a:r>
              <a:rPr lang="ar-SY" sz="4400" b="1" dirty="0" smtClean="0">
                <a:solidFill>
                  <a:srgbClr val="FFC000"/>
                </a:solidFill>
              </a:rPr>
              <a:t>12 حزيران </a:t>
            </a:r>
            <a:r>
              <a:rPr lang="ar-SY" sz="4400" dirty="0" smtClean="0"/>
              <a:t>من كل عام حيث تقام فعاليات </a:t>
            </a:r>
            <a:r>
              <a:rPr lang="ar-SY" sz="4400" dirty="0" err="1" smtClean="0"/>
              <a:t>و</a:t>
            </a:r>
            <a:r>
              <a:rPr lang="ar-SY" sz="4400" dirty="0" smtClean="0"/>
              <a:t> نشاطات بهذه المناسبة</a:t>
            </a:r>
            <a:r>
              <a:rPr lang="ar-SY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wipe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 bright="-6000" contrast="5000"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Y" dirty="0" smtClean="0"/>
              <a:t>الحلول:</a:t>
            </a:r>
            <a:endParaRPr lang="en-US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3540920"/>
          </a:xfrm>
          <a:ln>
            <a:noFill/>
          </a:ln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v"/>
            </a:pPr>
            <a:r>
              <a:rPr lang="ar-SY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itchFamily="2" charset="-79"/>
              </a:rPr>
              <a:t>معالجة المشكلات الاقتصادية </a:t>
            </a:r>
            <a:r>
              <a:rPr lang="ar-SY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itchFamily="2" charset="-79"/>
              </a:rPr>
              <a:t>و</a:t>
            </a:r>
            <a:r>
              <a:rPr lang="ar-SY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itchFamily="2" charset="-79"/>
              </a:rPr>
              <a:t> تحسين المستوى المعيشي.</a:t>
            </a:r>
          </a:p>
          <a:p>
            <a:pPr rtl="1">
              <a:buFont typeface="Wingdings" pitchFamily="2" charset="2"/>
              <a:buChar char="v"/>
            </a:pPr>
            <a:r>
              <a:rPr lang="ar-SY" b="1" dirty="0" smtClean="0">
                <a:solidFill>
                  <a:srgbClr val="00B050"/>
                </a:solidFill>
              </a:rPr>
              <a:t>تطبيق مبدأ إلزامية التعليم وزيادة عدد المدارس.</a:t>
            </a:r>
          </a:p>
          <a:p>
            <a:pPr rtl="1">
              <a:buFont typeface="Wingdings" pitchFamily="2" charset="2"/>
              <a:buChar char="v"/>
            </a:pPr>
            <a:r>
              <a:rPr lang="ar-SY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وضع قوانين حازمة ضد عمل الأطفال.</a:t>
            </a:r>
          </a:p>
          <a:p>
            <a:pPr rtl="1">
              <a:buFont typeface="Wingdings" pitchFamily="2" charset="2"/>
              <a:buChar char="v"/>
            </a:pPr>
            <a:r>
              <a:rPr lang="ar-SY" b="1" dirty="0" smtClean="0">
                <a:solidFill>
                  <a:srgbClr val="00B050"/>
                </a:solidFill>
              </a:rPr>
              <a:t>القيام بحملات توعية للوقوف على أسباب هذه الظاهرة.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ipe dir="u"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48200" y="533400"/>
            <a:ext cx="4038600" cy="1133126"/>
          </a:xfrm>
        </p:spPr>
        <p:txBody>
          <a:bodyPr>
            <a:normAutofit/>
          </a:bodyPr>
          <a:lstStyle/>
          <a:p>
            <a:pPr algn="r"/>
            <a:r>
              <a:rPr lang="ar-SA" sz="6000" dirty="0" smtClean="0">
                <a:cs typeface="DecoType Naskh" pitchFamily="2" charset="-78"/>
              </a:rPr>
              <a:t>عمل الطالبة:</a:t>
            </a:r>
            <a:endParaRPr lang="en-US" sz="6000" dirty="0">
              <a:cs typeface="DecoType Naskh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 rot="20862438">
            <a:off x="2446004" y="2613554"/>
            <a:ext cx="4725261" cy="2011891"/>
          </a:xfrm>
        </p:spPr>
        <p:txBody>
          <a:bodyPr>
            <a:normAutofit fontScale="85000" lnSpcReduction="20000"/>
          </a:bodyPr>
          <a:lstStyle/>
          <a:p>
            <a:pPr algn="ctr" rtl="1">
              <a:buNone/>
            </a:pPr>
            <a:r>
              <a:rPr lang="ar-SA" sz="4800" dirty="0" smtClean="0">
                <a:cs typeface="DecoType Naskh" pitchFamily="2" charset="-78"/>
              </a:rPr>
              <a:t>ريــــــــــان درويش</a:t>
            </a:r>
            <a:endParaRPr lang="en-US" sz="4800" dirty="0" smtClean="0">
              <a:cs typeface="DecoType Naskh" pitchFamily="2" charset="-78"/>
            </a:endParaRPr>
          </a:p>
          <a:p>
            <a:pPr algn="ctr" rtl="1">
              <a:buNone/>
            </a:pPr>
            <a:r>
              <a:rPr lang="ar-SA" sz="4800" dirty="0" smtClean="0">
                <a:cs typeface="DecoType Naskh" pitchFamily="2" charset="-78"/>
              </a:rPr>
              <a:t>الصف العـــاشر</a:t>
            </a:r>
          </a:p>
          <a:p>
            <a:pPr algn="ctr" rtl="1">
              <a:buNone/>
            </a:pPr>
            <a:r>
              <a:rPr lang="ar-SA" sz="4800" dirty="0" smtClean="0">
                <a:cs typeface="DecoType Naskh" pitchFamily="2" charset="-78"/>
              </a:rPr>
              <a:t>الشــــعبة السابعة</a:t>
            </a:r>
            <a:endParaRPr lang="en-US" sz="4800" dirty="0">
              <a:cs typeface="DecoType Naskh" pitchFamily="2" charset="-7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247</TotalTime>
  <Words>261</Words>
  <Application>Microsoft Office PowerPoint</Application>
  <PresentationFormat>عرض على الشاشة (3:4)‏</PresentationFormat>
  <Paragraphs>40</Paragraphs>
  <Slides>17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حيوية</vt:lpstr>
      <vt:lpstr>الطريق الصعب لانتزاع لقمة العيش..!!</vt:lpstr>
      <vt:lpstr>الطفل :</vt:lpstr>
      <vt:lpstr>عمالة الأطفال :</vt:lpstr>
      <vt:lpstr>الهدف:</vt:lpstr>
      <vt:lpstr>فكرة العرض:</vt:lpstr>
      <vt:lpstr> الظاهرة في لقطات.......</vt:lpstr>
      <vt:lpstr>الشريحة 7</vt:lpstr>
      <vt:lpstr>الشريحة 8</vt:lpstr>
      <vt:lpstr>الشريحة 9</vt:lpstr>
      <vt:lpstr>الشريحة 10</vt:lpstr>
      <vt:lpstr>الشريحة 11</vt:lpstr>
      <vt:lpstr>الأسباب:</vt:lpstr>
      <vt:lpstr>مخاطر العمالة المبكرة:</vt:lpstr>
      <vt:lpstr>نسب و إحصائيات:</vt:lpstr>
      <vt:lpstr>معاً ضد عمالة الأطفال:</vt:lpstr>
      <vt:lpstr>الحلول:</vt:lpstr>
      <vt:lpstr>عمل الطالبة: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الطريق الصعب لإنتزاع لقمة العيش..!!</dc:title>
  <dc:creator>cec</dc:creator>
  <cp:lastModifiedBy>jdarra</cp:lastModifiedBy>
  <cp:revision>29</cp:revision>
  <dcterms:created xsi:type="dcterms:W3CDTF">2010-10-29T18:40:33Z</dcterms:created>
  <dcterms:modified xsi:type="dcterms:W3CDTF">2010-12-15T08:16:16Z</dcterms:modified>
</cp:coreProperties>
</file>