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58" r:id="rId5"/>
    <p:sldId id="268" r:id="rId6"/>
    <p:sldId id="265" r:id="rId7"/>
    <p:sldId id="266" r:id="rId8"/>
    <p:sldId id="270" r:id="rId9"/>
    <p:sldId id="267" r:id="rId10"/>
    <p:sldId id="260" r:id="rId11"/>
    <p:sldId id="271"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C1EFF5"/>
    <a:srgbClr val="FBFDFF"/>
    <a:srgbClr val="800080"/>
    <a:srgbClr val="D04BFF"/>
    <a:srgbClr val="660066"/>
    <a:srgbClr val="CCCC00"/>
    <a:srgbClr val="996633"/>
    <a:srgbClr val="006600"/>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22" autoAdjust="0"/>
    <p:restoredTop sz="94660"/>
  </p:normalViewPr>
  <p:slideViewPr>
    <p:cSldViewPr>
      <p:cViewPr varScale="1">
        <p:scale>
          <a:sx n="69" d="100"/>
          <a:sy n="69" d="100"/>
        </p:scale>
        <p:origin x="-142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6"/>
  <c:chart>
    <c:autoTitleDeleted val="1"/>
    <c:plotArea>
      <c:layout>
        <c:manualLayout>
          <c:layoutTarget val="inner"/>
          <c:xMode val="edge"/>
          <c:yMode val="edge"/>
          <c:x val="0.12475153279767072"/>
          <c:y val="8.2571487660403023E-2"/>
          <c:w val="0.41949102718441195"/>
          <c:h val="0.81191811713111961"/>
        </c:manualLayout>
      </c:layout>
      <c:pieChart>
        <c:varyColors val="1"/>
        <c:ser>
          <c:idx val="0"/>
          <c:order val="0"/>
          <c:tx>
            <c:strRef>
              <c:f>ورقة1!$B$1:$B$5</c:f>
              <c:strCache>
                <c:ptCount val="1"/>
                <c:pt idx="0">
                  <c:v>ليس لديهم مياه شرب آمنة أو معقمة يفتقرون للسكن اللائق يفتقرون لأبسط الخدمات الصحية لايصلون إلى الصف الخامس الابتدائي يعانون من سوء التغذية</c:v>
                </c:pt>
              </c:strCache>
            </c:strRef>
          </c:tx>
          <c:explosion val="7"/>
          <c:dLbls>
            <c:txPr>
              <a:bodyPr/>
              <a:lstStyle/>
              <a:p>
                <a:pPr>
                  <a:defRPr sz="2800"/>
                </a:pPr>
                <a:endParaRPr lang="en-US"/>
              </a:p>
            </c:txPr>
            <c:showPercent val="1"/>
          </c:dLbls>
          <c:cat>
            <c:strRef>
              <c:f>ورقة1!$B$1:$B$5</c:f>
              <c:strCache>
                <c:ptCount val="5"/>
                <c:pt idx="0">
                  <c:v>ليس لديهم مياه شرب آمنة أو معقمة</c:v>
                </c:pt>
                <c:pt idx="1">
                  <c:v>يفتقرون للسكن اللائق</c:v>
                </c:pt>
                <c:pt idx="2">
                  <c:v>يفتقرون لأبسط الخدمات الصحية</c:v>
                </c:pt>
                <c:pt idx="3">
                  <c:v>لايصلون إلى الصف الخامس الابتدائي</c:v>
                </c:pt>
                <c:pt idx="4">
                  <c:v>يعانون من سوء التغذية</c:v>
                </c:pt>
              </c:strCache>
            </c:strRef>
          </c:cat>
          <c:val>
            <c:numRef>
              <c:f>ورقة1!$A$1:$A$5</c:f>
              <c:numCache>
                <c:formatCode>General</c:formatCode>
                <c:ptCount val="5"/>
                <c:pt idx="0">
                  <c:v>20</c:v>
                </c:pt>
                <c:pt idx="1">
                  <c:v>20</c:v>
                </c:pt>
                <c:pt idx="2">
                  <c:v>20</c:v>
                </c:pt>
                <c:pt idx="3">
                  <c:v>25</c:v>
                </c:pt>
                <c:pt idx="4">
                  <c:v>15</c:v>
                </c:pt>
              </c:numCache>
            </c:numRef>
          </c:val>
        </c:ser>
        <c:dLbls>
          <c:showPercent val="1"/>
        </c:dLbls>
        <c:firstSliceAng val="0"/>
      </c:pieChart>
    </c:plotArea>
    <c:legend>
      <c:legendPos val="r"/>
      <c:layout/>
      <c:txPr>
        <a:bodyPr/>
        <a:lstStyle/>
        <a:p>
          <a:pPr rtl="1">
            <a:defRPr sz="2400">
              <a:ln>
                <a:solidFill>
                  <a:schemeClr val="accent4">
                    <a:lumMod val="75000"/>
                  </a:schemeClr>
                </a:solidFill>
              </a:ln>
              <a:gradFill>
                <a:gsLst>
                  <a:gs pos="76000">
                    <a:srgbClr val="10CF9B">
                      <a:lumMod val="75000"/>
                    </a:srgbClr>
                  </a:gs>
                  <a:gs pos="58000">
                    <a:srgbClr val="0F6FC6">
                      <a:lumMod val="50000"/>
                    </a:srgbClr>
                  </a:gs>
                  <a:gs pos="40000">
                    <a:srgbClr val="FF66CC"/>
                  </a:gs>
                  <a:gs pos="40000">
                    <a:srgbClr val="FF66CC"/>
                  </a:gs>
                  <a:gs pos="100000">
                    <a:srgbClr val="005CBF"/>
                  </a:gs>
                </a:gsLst>
                <a:lin ang="5400000" scaled="0"/>
              </a:gradFill>
            </a:defRPr>
          </a:pPr>
          <a:endParaRPr lang="en-US"/>
        </a:p>
      </c:txPr>
    </c:legend>
    <c:plotVisOnly val="1"/>
  </c:chart>
  <c:txPr>
    <a:bodyPr/>
    <a:lstStyle/>
    <a:p>
      <a:pPr>
        <a:defRPr sz="1800"/>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5460C7FE-73DB-4B2C-A4A0-49AEE3C298E3}" type="datetimeFigureOut">
              <a:rPr lang="en-US" smtClean="0"/>
              <a:pPr/>
              <a:t>12/8/2010</a:t>
            </a:fld>
            <a:endParaRPr lang="en-US"/>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ACCF228-3BA8-4FEE-A2AA-21F05E3CBE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5460C7FE-73DB-4B2C-A4A0-49AEE3C298E3}" type="datetimeFigureOut">
              <a:rPr lang="en-US" smtClean="0"/>
              <a:pPr/>
              <a:t>12/8/2010</a:t>
            </a:fld>
            <a:endParaRPr lang="en-US"/>
          </a:p>
        </p:txBody>
      </p:sp>
      <p:sp>
        <p:nvSpPr>
          <p:cNvPr id="5" name="عنصر نائب للتذييل 4"/>
          <p:cNvSpPr>
            <a:spLocks noGrp="1"/>
          </p:cNvSpPr>
          <p:nvPr>
            <p:ph type="ftr" sz="quarter" idx="11"/>
          </p:nvPr>
        </p:nvSpPr>
        <p:spPr>
          <a:xfrm>
            <a:off x="457200" y="6480969"/>
            <a:ext cx="4260056" cy="300831"/>
          </a:xfrm>
        </p:spPr>
        <p:txBody>
          <a:bodyPr/>
          <a:lstStyle/>
          <a:p>
            <a:endParaRPr lang="en-US"/>
          </a:p>
        </p:txBody>
      </p:sp>
      <p:sp>
        <p:nvSpPr>
          <p:cNvPr id="6" name="عنصر نائب لرقم الشريحة 5"/>
          <p:cNvSpPr>
            <a:spLocks noGrp="1"/>
          </p:cNvSpPr>
          <p:nvPr>
            <p:ph type="sldNum" sz="quarter" idx="12"/>
          </p:nvPr>
        </p:nvSpPr>
        <p:spPr/>
        <p:txBody>
          <a:bodyPr/>
          <a:lstStyle/>
          <a:p>
            <a:fld id="{9ACCF228-3BA8-4FEE-A2AA-21F05E3CBE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5460C7FE-73DB-4B2C-A4A0-49AEE3C298E3}" type="datetimeFigureOut">
              <a:rPr lang="en-US" smtClean="0"/>
              <a:pPr/>
              <a:t>12/8/2010</a:t>
            </a:fld>
            <a:endParaRPr lang="en-US"/>
          </a:p>
        </p:txBody>
      </p:sp>
      <p:sp>
        <p:nvSpPr>
          <p:cNvPr id="5" name="عنصر نائب للتذييل 4"/>
          <p:cNvSpPr>
            <a:spLocks noGrp="1"/>
          </p:cNvSpPr>
          <p:nvPr>
            <p:ph type="ftr" sz="quarter" idx="11"/>
          </p:nvPr>
        </p:nvSpPr>
        <p:spPr>
          <a:xfrm>
            <a:off x="2619376" y="6480969"/>
            <a:ext cx="4260056" cy="300831"/>
          </a:xfrm>
        </p:spPr>
        <p:txBody>
          <a:bodyPr/>
          <a:lstStyle/>
          <a:p>
            <a:endParaRPr lang="en-US"/>
          </a:p>
        </p:txBody>
      </p:sp>
      <p:sp>
        <p:nvSpPr>
          <p:cNvPr id="6" name="عنصر نائب لرقم الشريحة 5"/>
          <p:cNvSpPr>
            <a:spLocks noGrp="1"/>
          </p:cNvSpPr>
          <p:nvPr>
            <p:ph type="sldNum" sz="quarter" idx="12"/>
          </p:nvPr>
        </p:nvSpPr>
        <p:spPr>
          <a:xfrm>
            <a:off x="8451056" y="809624"/>
            <a:ext cx="502920" cy="300831"/>
          </a:xfrm>
        </p:spPr>
        <p:txBody>
          <a:bodyPr/>
          <a:lstStyle/>
          <a:p>
            <a:fld id="{9ACCF228-3BA8-4FEE-A2AA-21F05E3CBE03}" type="slidenum">
              <a:rPr lang="en-US" smtClean="0"/>
              <a:pPr/>
              <a:t>‹#›</a:t>
            </a:fld>
            <a:endParaRPr lang="en-US"/>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5460C7FE-73DB-4B2C-A4A0-49AEE3C298E3}" type="datetimeFigureOut">
              <a:rPr lang="en-US" smtClean="0"/>
              <a:pPr/>
              <a:t>12/8/2010</a:t>
            </a:fld>
            <a:endParaRPr lang="en-US"/>
          </a:p>
        </p:txBody>
      </p:sp>
      <p:sp>
        <p:nvSpPr>
          <p:cNvPr id="6" name="عنصر نائب للتذييل 5"/>
          <p:cNvSpPr>
            <a:spLocks noGrp="1"/>
          </p:cNvSpPr>
          <p:nvPr>
            <p:ph type="ftr" sz="quarter" idx="11"/>
          </p:nvPr>
        </p:nvSpPr>
        <p:spPr>
          <a:xfrm>
            <a:off x="457200" y="6480969"/>
            <a:ext cx="4260056" cy="301752"/>
          </a:xfrm>
        </p:spPr>
        <p:txBody>
          <a:bodyPr/>
          <a:lstStyle/>
          <a:p>
            <a:endParaRPr lang="en-US"/>
          </a:p>
        </p:txBody>
      </p:sp>
      <p:sp>
        <p:nvSpPr>
          <p:cNvPr id="7" name="عنصر نائب لرقم الشريحة 6"/>
          <p:cNvSpPr>
            <a:spLocks noGrp="1"/>
          </p:cNvSpPr>
          <p:nvPr>
            <p:ph type="sldNum" sz="quarter" idx="12"/>
          </p:nvPr>
        </p:nvSpPr>
        <p:spPr>
          <a:xfrm>
            <a:off x="7589520" y="6480969"/>
            <a:ext cx="502920" cy="301752"/>
          </a:xfrm>
        </p:spPr>
        <p:txBody>
          <a:bodyPr/>
          <a:lstStyle/>
          <a:p>
            <a:fld id="{9ACCF228-3BA8-4FEE-A2AA-21F05E3CBE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5460C7FE-73DB-4B2C-A4A0-49AEE3C298E3}" type="datetimeFigureOut">
              <a:rPr lang="en-US" smtClean="0"/>
              <a:pPr/>
              <a:t>12/8/2010</a:t>
            </a:fld>
            <a:endParaRPr lang="en-US"/>
          </a:p>
        </p:txBody>
      </p:sp>
      <p:sp>
        <p:nvSpPr>
          <p:cNvPr id="8" name="عنصر نائب للتذييل 7"/>
          <p:cNvSpPr>
            <a:spLocks noGrp="1"/>
          </p:cNvSpPr>
          <p:nvPr>
            <p:ph type="ftr" sz="quarter" idx="11"/>
          </p:nvPr>
        </p:nvSpPr>
        <p:spPr>
          <a:xfrm>
            <a:off x="457200" y="6480969"/>
            <a:ext cx="4261104" cy="301752"/>
          </a:xfrm>
        </p:spPr>
        <p:txBody>
          <a:bodyPr/>
          <a:lstStyle/>
          <a:p>
            <a:endParaRPr lang="en-US"/>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9ACCF228-3BA8-4FEE-A2AA-21F05E3CBE0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460C7FE-73DB-4B2C-A4A0-49AEE3C298E3}" type="datetimeFigureOut">
              <a:rPr lang="en-US" smtClean="0"/>
              <a:pPr/>
              <a:t>12/8/2010</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9ACCF228-3BA8-4FEE-A2AA-21F05E3CBE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5460C7FE-73DB-4B2C-A4A0-49AEE3C298E3}" type="datetimeFigureOut">
              <a:rPr lang="en-US" smtClean="0"/>
              <a:pPr/>
              <a:t>12/8/2010</a:t>
            </a:fld>
            <a:endParaRPr lang="en-US"/>
          </a:p>
        </p:txBody>
      </p:sp>
      <p:sp>
        <p:nvSpPr>
          <p:cNvPr id="3" name="عنصر نائب للتذييل 2"/>
          <p:cNvSpPr>
            <a:spLocks noGrp="1"/>
          </p:cNvSpPr>
          <p:nvPr>
            <p:ph type="ftr" sz="quarter" idx="11"/>
          </p:nvPr>
        </p:nvSpPr>
        <p:spPr>
          <a:xfrm>
            <a:off x="457200" y="6481890"/>
            <a:ext cx="4260056" cy="300831"/>
          </a:xfrm>
        </p:spPr>
        <p:txBody>
          <a:bodyPr/>
          <a:lstStyle/>
          <a:p>
            <a:endParaRPr lang="en-US"/>
          </a:p>
        </p:txBody>
      </p:sp>
      <p:sp>
        <p:nvSpPr>
          <p:cNvPr id="4" name="عنصر نائب لرقم الشريحة 3"/>
          <p:cNvSpPr>
            <a:spLocks noGrp="1"/>
          </p:cNvSpPr>
          <p:nvPr>
            <p:ph type="sldNum" sz="quarter" idx="12"/>
          </p:nvPr>
        </p:nvSpPr>
        <p:spPr>
          <a:xfrm>
            <a:off x="7589520" y="6480969"/>
            <a:ext cx="502920" cy="301752"/>
          </a:xfrm>
        </p:spPr>
        <p:txBody>
          <a:bodyPr/>
          <a:lstStyle/>
          <a:p>
            <a:fld id="{9ACCF228-3BA8-4FEE-A2AA-21F05E3CBE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5460C7FE-73DB-4B2C-A4A0-49AEE3C298E3}" type="datetimeFigureOut">
              <a:rPr lang="en-US" smtClean="0"/>
              <a:pPr/>
              <a:t>12/8/2010</a:t>
            </a:fld>
            <a:endParaRPr lang="en-US"/>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9ACCF228-3BA8-4FEE-A2AA-21F05E3CBE0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5460C7FE-73DB-4B2C-A4A0-49AEE3C298E3}" type="datetimeFigureOut">
              <a:rPr lang="en-US" smtClean="0"/>
              <a:pPr/>
              <a:t>12/8/2010</a:t>
            </a:fld>
            <a:endParaRPr lang="en-US"/>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9ACCF228-3BA8-4FEE-A2AA-21F05E3CBE0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460C7FE-73DB-4B2C-A4A0-49AEE3C298E3}" type="datetimeFigureOut">
              <a:rPr lang="en-US" smtClean="0"/>
              <a:pPr/>
              <a:t>12/8/2010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ACCF228-3BA8-4FEE-A2AA-21F05E3CBE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460C7FE-73DB-4B2C-A4A0-49AEE3C298E3}" type="datetimeFigureOut">
              <a:rPr lang="en-US" smtClean="0"/>
              <a:pPr/>
              <a:t>12/8/2010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ACCF228-3BA8-4FEE-A2AA-21F05E3CBE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460C7FE-73DB-4B2C-A4A0-49AEE3C298E3}" type="datetimeFigureOut">
              <a:rPr lang="en-US" smtClean="0"/>
              <a:pPr/>
              <a:t>12/8/2010</a:t>
            </a:fld>
            <a:endParaRPr lang="en-US"/>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ACCF228-3BA8-4FEE-A2AA-21F05E3CBE0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alpha val="71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571536" y="1571612"/>
            <a:ext cx="9144000" cy="2928958"/>
          </a:xfrm>
        </p:spPr>
        <p:txBody>
          <a:bodyPr>
            <a:noAutofit/>
            <a:scene3d>
              <a:camera prst="isometricOffAxis2Left"/>
              <a:lightRig rig="threePt" dir="t"/>
            </a:scene3d>
            <a:sp3d extrusionH="57150">
              <a:bevelT w="82550" h="38100" prst="coolSlant"/>
            </a:sp3d>
          </a:bodyPr>
          <a:lstStyle/>
          <a:p>
            <a:pPr algn="ctr"/>
            <a:r>
              <a:rPr lang="ar-SY" sz="13800" dirty="0" smtClean="0">
                <a:cs typeface="PT Bold Arch" pitchFamily="2" charset="-78"/>
              </a:rPr>
              <a:t>	مشكلة الفقر في العالم</a:t>
            </a:r>
            <a:endParaRPr lang="en-US" sz="13800" dirty="0">
              <a:cs typeface="PT Bold Arch" pitchFamily="2" charset="-78"/>
            </a:endParaRPr>
          </a:p>
        </p:txBody>
      </p:sp>
    </p:spTree>
  </p:cSld>
  <p:clrMapOvr>
    <a:masterClrMapping/>
  </p:clrMapOvr>
  <p:transition advClick="0" advTm="4000">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75000">
              <a:schemeClr val="accent2">
                <a:lumMod val="20000"/>
                <a:lumOff val="80000"/>
              </a:schemeClr>
            </a:gs>
            <a:gs pos="0">
              <a:srgbClr val="00B0F0"/>
            </a:gs>
            <a:gs pos="100000">
              <a:srgbClr val="005CBF"/>
            </a:gs>
          </a:gsLst>
          <a:lin ang="135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214414" y="357166"/>
            <a:ext cx="4929222" cy="1071570"/>
          </a:xfrm>
        </p:spPr>
        <p:txBody>
          <a:bodyPr>
            <a:prstTxWarp prst="textPlain">
              <a:avLst/>
            </a:prstTxWarp>
            <a:normAutofit/>
            <a:scene3d>
              <a:camera prst="isometricOffAxis2Left"/>
              <a:lightRig rig="threePt" dir="t"/>
            </a:scene3d>
          </a:bodyPr>
          <a:lstStyle/>
          <a:p>
            <a:pPr algn="ctr"/>
            <a:r>
              <a:rPr lang="ar-SY" sz="4000" dirty="0" smtClean="0">
                <a:ln w="28575">
                  <a:solidFill>
                    <a:schemeClr val="accent1">
                      <a:lumMod val="75000"/>
                    </a:schemeClr>
                  </a:solidFill>
                </a:ln>
                <a:solidFill>
                  <a:srgbClr val="FFFF66"/>
                </a:solidFill>
                <a:cs typeface="PT Bold Arch" pitchFamily="2" charset="-78"/>
              </a:rPr>
              <a:t>الفقر في العالم</a:t>
            </a:r>
            <a:endParaRPr lang="en-US" sz="4000" dirty="0">
              <a:ln w="28575">
                <a:solidFill>
                  <a:schemeClr val="accent1">
                    <a:lumMod val="75000"/>
                  </a:schemeClr>
                </a:solidFill>
              </a:ln>
              <a:solidFill>
                <a:srgbClr val="FFFF66"/>
              </a:solidFill>
              <a:cs typeface="PT Bold Arch" pitchFamily="2" charset="-78"/>
            </a:endParaRPr>
          </a:p>
        </p:txBody>
      </p:sp>
      <p:sp>
        <p:nvSpPr>
          <p:cNvPr id="7" name="مستطيل مستدير الزوايا 6"/>
          <p:cNvSpPr/>
          <p:nvPr/>
        </p:nvSpPr>
        <p:spPr>
          <a:xfrm>
            <a:off x="1785918" y="1500174"/>
            <a:ext cx="4143404" cy="1143008"/>
          </a:xfrm>
          <a:prstGeom prst="roundRect">
            <a:avLst/>
          </a:prstGeom>
          <a:ln w="19050">
            <a:solidFill>
              <a:srgbClr val="0070C0"/>
            </a:solidFill>
          </a:ln>
          <a:scene3d>
            <a:camera prst="orthographicFront"/>
            <a:lightRig rig="contrasting" dir="t"/>
          </a:scene3d>
          <a:sp3d prstMaterial="plastic"/>
        </p:spPr>
        <p:style>
          <a:lnRef idx="1">
            <a:schemeClr val="accent1"/>
          </a:lnRef>
          <a:fillRef idx="2">
            <a:schemeClr val="accent1"/>
          </a:fillRef>
          <a:effectRef idx="1">
            <a:schemeClr val="accent1"/>
          </a:effectRef>
          <a:fontRef idx="minor">
            <a:schemeClr val="dk1"/>
          </a:fontRef>
        </p:style>
        <p:txBody>
          <a:bodyPr rtlCol="0" anchor="ctr"/>
          <a:lstStyle/>
          <a:p>
            <a:pPr algn="ctr"/>
            <a:r>
              <a:rPr lang="ar-SY" sz="2400" b="1" dirty="0" smtClean="0">
                <a:ln>
                  <a:solidFill>
                    <a:schemeClr val="bg1">
                      <a:lumMod val="95000"/>
                      <a:lumOff val="5000"/>
                    </a:schemeClr>
                  </a:solidFill>
                </a:ln>
                <a:solidFill>
                  <a:srgbClr val="FFFF66"/>
                </a:solidFill>
              </a:rPr>
              <a:t>في كل يوم يموت الآلاف من الناس من قلة الطعام والشراب</a:t>
            </a:r>
            <a:r>
              <a:rPr lang="ar-SY" dirty="0" smtClean="0">
                <a:ln>
                  <a:solidFill>
                    <a:schemeClr val="bg1">
                      <a:lumMod val="95000"/>
                      <a:lumOff val="5000"/>
                    </a:schemeClr>
                  </a:solidFill>
                </a:ln>
                <a:solidFill>
                  <a:srgbClr val="FFFF66"/>
                </a:solidFill>
              </a:rPr>
              <a:t> </a:t>
            </a:r>
            <a:endParaRPr lang="en-US" dirty="0">
              <a:ln>
                <a:solidFill>
                  <a:schemeClr val="bg1">
                    <a:lumMod val="95000"/>
                    <a:lumOff val="5000"/>
                  </a:schemeClr>
                </a:solidFill>
              </a:ln>
              <a:solidFill>
                <a:srgbClr val="FFFF66"/>
              </a:solidFill>
            </a:endParaRPr>
          </a:p>
        </p:txBody>
      </p:sp>
      <p:pic>
        <p:nvPicPr>
          <p:cNvPr id="8" name="صورة 7" descr="الفقر 3.jpg"/>
          <p:cNvPicPr>
            <a:picLocks noChangeAspect="1"/>
          </p:cNvPicPr>
          <p:nvPr/>
        </p:nvPicPr>
        <p:blipFill>
          <a:blip r:embed="rId2"/>
          <a:stretch>
            <a:fillRect/>
          </a:stretch>
        </p:blipFill>
        <p:spPr>
          <a:xfrm rot="167787">
            <a:off x="4821040" y="2688599"/>
            <a:ext cx="1897668" cy="1469827"/>
          </a:xfrm>
          <a:prstGeom prst="cloud">
            <a:avLst/>
          </a:prstGeom>
          <a:ln>
            <a:solidFill>
              <a:srgbClr val="FF66CC"/>
            </a:solidFill>
          </a:ln>
          <a:scene3d>
            <a:camera prst="orthographicFront"/>
            <a:lightRig rig="contrasting" dir="t"/>
          </a:scene3d>
          <a:sp3d prstMaterial="plastic"/>
        </p:spPr>
      </p:pic>
      <p:sp>
        <p:nvSpPr>
          <p:cNvPr id="9" name="مستطيل مستدير الزوايا 8"/>
          <p:cNvSpPr/>
          <p:nvPr/>
        </p:nvSpPr>
        <p:spPr>
          <a:xfrm>
            <a:off x="214282" y="2928934"/>
            <a:ext cx="4143404" cy="1143008"/>
          </a:xfrm>
          <a:prstGeom prst="roundRect">
            <a:avLst/>
          </a:prstGeom>
          <a:ln w="19050">
            <a:solidFill>
              <a:schemeClr val="accent1">
                <a:lumMod val="75000"/>
              </a:schemeClr>
            </a:solidFill>
          </a:ln>
          <a:scene3d>
            <a:camera prst="orthographicFront"/>
            <a:lightRig rig="contrasting" dir="t"/>
          </a:scene3d>
          <a:sp3d prstMaterial="plastic"/>
        </p:spPr>
        <p:style>
          <a:lnRef idx="1">
            <a:schemeClr val="accent1"/>
          </a:lnRef>
          <a:fillRef idx="2">
            <a:schemeClr val="accent1"/>
          </a:fillRef>
          <a:effectRef idx="1">
            <a:schemeClr val="accent1"/>
          </a:effectRef>
          <a:fontRef idx="minor">
            <a:schemeClr val="dk1"/>
          </a:fontRef>
        </p:style>
        <p:txBody>
          <a:bodyPr rtlCol="0" anchor="ctr"/>
          <a:lstStyle/>
          <a:p>
            <a:pPr algn="ctr"/>
            <a:r>
              <a:rPr lang="ar-SY" sz="2400" b="1" dirty="0" smtClean="0">
                <a:ln>
                  <a:solidFill>
                    <a:schemeClr val="bg1">
                      <a:lumMod val="95000"/>
                      <a:lumOff val="5000"/>
                    </a:schemeClr>
                  </a:solidFill>
                </a:ln>
                <a:solidFill>
                  <a:srgbClr val="FFFF66"/>
                </a:solidFill>
              </a:rPr>
              <a:t>في كل يوم لا يستطيع آلاف الناس تأمين الدواء لمرضاهم</a:t>
            </a:r>
            <a:endParaRPr lang="en-US" dirty="0">
              <a:ln>
                <a:solidFill>
                  <a:schemeClr val="bg1">
                    <a:lumMod val="95000"/>
                    <a:lumOff val="5000"/>
                  </a:schemeClr>
                </a:solidFill>
              </a:ln>
              <a:solidFill>
                <a:srgbClr val="FFFF66"/>
              </a:solidFill>
            </a:endParaRPr>
          </a:p>
        </p:txBody>
      </p:sp>
      <p:sp>
        <p:nvSpPr>
          <p:cNvPr id="10" name="مستطيل مستدير الزوايا 9"/>
          <p:cNvSpPr/>
          <p:nvPr/>
        </p:nvSpPr>
        <p:spPr>
          <a:xfrm>
            <a:off x="214282" y="4357694"/>
            <a:ext cx="4143404" cy="1143008"/>
          </a:xfrm>
          <a:prstGeom prst="roundRect">
            <a:avLst/>
          </a:prstGeom>
          <a:ln w="19050">
            <a:solidFill>
              <a:srgbClr val="66FFFF"/>
            </a:solidFill>
          </a:ln>
          <a:scene3d>
            <a:camera prst="orthographicFront"/>
            <a:lightRig rig="contrasting" dir="t"/>
          </a:scene3d>
          <a:sp3d prstMaterial="plastic"/>
        </p:spPr>
        <p:style>
          <a:lnRef idx="1">
            <a:schemeClr val="accent1"/>
          </a:lnRef>
          <a:fillRef idx="2">
            <a:schemeClr val="accent1"/>
          </a:fillRef>
          <a:effectRef idx="1">
            <a:schemeClr val="accent1"/>
          </a:effectRef>
          <a:fontRef idx="minor">
            <a:schemeClr val="dk1"/>
          </a:fontRef>
        </p:style>
        <p:txBody>
          <a:bodyPr rtlCol="0" anchor="ctr"/>
          <a:lstStyle/>
          <a:p>
            <a:pPr algn="ctr"/>
            <a:r>
              <a:rPr lang="ar-SY" sz="2400" b="1" dirty="0" smtClean="0">
                <a:ln>
                  <a:solidFill>
                    <a:schemeClr val="bg1">
                      <a:lumMod val="95000"/>
                      <a:lumOff val="5000"/>
                    </a:schemeClr>
                  </a:solidFill>
                </a:ln>
                <a:solidFill>
                  <a:srgbClr val="FFFF66"/>
                </a:solidFill>
              </a:rPr>
              <a:t>آلاف الناس لا تجد المأوى وتنام في الطرقات</a:t>
            </a:r>
            <a:endParaRPr lang="en-US" dirty="0">
              <a:ln>
                <a:solidFill>
                  <a:schemeClr val="bg1">
                    <a:lumMod val="95000"/>
                    <a:lumOff val="5000"/>
                  </a:schemeClr>
                </a:solidFill>
              </a:ln>
              <a:solidFill>
                <a:srgbClr val="FFFF66"/>
              </a:solidFill>
            </a:endParaRPr>
          </a:p>
        </p:txBody>
      </p:sp>
      <p:pic>
        <p:nvPicPr>
          <p:cNvPr id="11" name="صورة 10" descr="79.jpg"/>
          <p:cNvPicPr>
            <a:picLocks noChangeAspect="1"/>
          </p:cNvPicPr>
          <p:nvPr/>
        </p:nvPicPr>
        <p:blipFill>
          <a:blip r:embed="rId3" cstate="email"/>
          <a:stretch>
            <a:fillRect/>
          </a:stretch>
        </p:blipFill>
        <p:spPr>
          <a:xfrm rot="248658">
            <a:off x="6566687" y="1060298"/>
            <a:ext cx="1733953" cy="1885414"/>
          </a:xfrm>
          <a:prstGeom prst="cloud">
            <a:avLst/>
          </a:prstGeom>
          <a:ln>
            <a:solidFill>
              <a:srgbClr val="66FFFF"/>
            </a:solidFill>
          </a:ln>
          <a:scene3d>
            <a:camera prst="orthographicFront"/>
            <a:lightRig rig="contrasting" dir="t"/>
          </a:scene3d>
          <a:sp3d prstMaterial="plastic"/>
        </p:spPr>
      </p:pic>
      <p:sp>
        <p:nvSpPr>
          <p:cNvPr id="12" name="مستطيل مستدير الزوايا 11"/>
          <p:cNvSpPr/>
          <p:nvPr/>
        </p:nvSpPr>
        <p:spPr>
          <a:xfrm>
            <a:off x="214282" y="5714992"/>
            <a:ext cx="4143404" cy="1143008"/>
          </a:xfrm>
          <a:prstGeom prst="roundRect">
            <a:avLst/>
          </a:prstGeom>
          <a:ln w="19050">
            <a:solidFill>
              <a:srgbClr val="FF3399"/>
            </a:solidFill>
          </a:ln>
          <a:scene3d>
            <a:camera prst="orthographicFront"/>
            <a:lightRig rig="contrasting" dir="t"/>
          </a:scene3d>
          <a:sp3d prstMaterial="plastic"/>
        </p:spPr>
        <p:style>
          <a:lnRef idx="1">
            <a:schemeClr val="accent1"/>
          </a:lnRef>
          <a:fillRef idx="2">
            <a:schemeClr val="accent1"/>
          </a:fillRef>
          <a:effectRef idx="1">
            <a:schemeClr val="accent1"/>
          </a:effectRef>
          <a:fontRef idx="minor">
            <a:schemeClr val="dk1"/>
          </a:fontRef>
        </p:style>
        <p:txBody>
          <a:bodyPr rtlCol="0" anchor="ctr"/>
          <a:lstStyle/>
          <a:p>
            <a:pPr algn="ctr"/>
            <a:r>
              <a:rPr lang="ar-SY" sz="2400" b="1" dirty="0" smtClean="0">
                <a:ln>
                  <a:solidFill>
                    <a:schemeClr val="bg1">
                      <a:lumMod val="95000"/>
                      <a:lumOff val="5000"/>
                    </a:schemeClr>
                  </a:solidFill>
                </a:ln>
                <a:solidFill>
                  <a:srgbClr val="FFFF66"/>
                </a:solidFill>
              </a:rPr>
              <a:t>لا يتمكن الأطفال من التعلم مما يولد الجهل في المجتمعات</a:t>
            </a:r>
            <a:endParaRPr lang="en-US" dirty="0">
              <a:ln>
                <a:solidFill>
                  <a:schemeClr val="bg1">
                    <a:lumMod val="95000"/>
                    <a:lumOff val="5000"/>
                  </a:schemeClr>
                </a:solidFill>
              </a:ln>
              <a:solidFill>
                <a:srgbClr val="FFFF66"/>
              </a:solidFill>
            </a:endParaRPr>
          </a:p>
        </p:txBody>
      </p:sp>
      <p:pic>
        <p:nvPicPr>
          <p:cNvPr id="13" name="صورة 12" descr="fbh.jpeg"/>
          <p:cNvPicPr>
            <a:picLocks noChangeAspect="1"/>
          </p:cNvPicPr>
          <p:nvPr/>
        </p:nvPicPr>
        <p:blipFill>
          <a:blip r:embed="rId4"/>
          <a:stretch>
            <a:fillRect/>
          </a:stretch>
        </p:blipFill>
        <p:spPr>
          <a:xfrm rot="443590">
            <a:off x="6603411" y="4031818"/>
            <a:ext cx="1707184" cy="1704751"/>
          </a:xfrm>
          <a:prstGeom prst="cloud">
            <a:avLst/>
          </a:prstGeom>
          <a:ln>
            <a:solidFill>
              <a:schemeClr val="accent5">
                <a:lumMod val="60000"/>
                <a:lumOff val="40000"/>
              </a:schemeClr>
            </a:solidFill>
          </a:ln>
          <a:scene3d>
            <a:camera prst="orthographicFront"/>
            <a:lightRig rig="contrasting" dir="t"/>
          </a:scene3d>
          <a:sp3d prstMaterial="plastic"/>
        </p:spPr>
      </p:pic>
      <p:pic>
        <p:nvPicPr>
          <p:cNvPr id="14" name="صورة 13" descr="8.jpg"/>
          <p:cNvPicPr>
            <a:picLocks noChangeAspect="1"/>
          </p:cNvPicPr>
          <p:nvPr/>
        </p:nvPicPr>
        <p:blipFill>
          <a:blip r:embed="rId5" cstate="email"/>
          <a:stretch>
            <a:fillRect/>
          </a:stretch>
        </p:blipFill>
        <p:spPr>
          <a:xfrm>
            <a:off x="4929190" y="5277119"/>
            <a:ext cx="1714512" cy="1580881"/>
          </a:xfrm>
          <a:prstGeom prst="cloud">
            <a:avLst/>
          </a:prstGeom>
          <a:ln>
            <a:solidFill>
              <a:srgbClr val="66FFFF"/>
            </a:solidFill>
          </a:ln>
          <a:scene3d>
            <a:camera prst="orthographicFront"/>
            <a:lightRig rig="contrasting" dir="t"/>
          </a:scene3d>
          <a:sp3d prstMaterial="plastic"/>
        </p:spPr>
      </p:pic>
      <p:pic>
        <p:nvPicPr>
          <p:cNvPr id="15" name="Picture 2"/>
          <p:cNvPicPr>
            <a:picLocks noChangeAspect="1" noChangeArrowheads="1"/>
          </p:cNvPicPr>
          <p:nvPr/>
        </p:nvPicPr>
        <p:blipFill>
          <a:blip r:embed="rId6" cstate="email"/>
          <a:srcRect/>
          <a:stretch>
            <a:fillRect/>
          </a:stretch>
        </p:blipFill>
        <p:spPr bwMode="auto">
          <a:xfrm>
            <a:off x="7643834" y="5422991"/>
            <a:ext cx="1500166" cy="1435009"/>
          </a:xfrm>
          <a:prstGeom prst="cloud">
            <a:avLst/>
          </a:prstGeom>
          <a:noFill/>
          <a:ln w="9525">
            <a:noFill/>
            <a:miter lim="800000"/>
            <a:headEnd/>
            <a:tailEnd/>
          </a:ln>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5"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7"/>
                                        </p:tgtEl>
                                        <p:attrNameLst>
                                          <p:attrName>ppt_y</p:attrName>
                                        </p:attrNameLst>
                                      </p:cBhvr>
                                      <p:tavLst>
                                        <p:tav tm="0" fmla="#ppt_y+(sin(-2*pi*(1-$))*-#ppt_x+cos(-2*pi*(1-$))*(1-#ppt_y))*(1-$)">
                                          <p:val>
                                            <p:fltVal val="0"/>
                                          </p:val>
                                        </p:tav>
                                        <p:tav tm="100000">
                                          <p:val>
                                            <p:fltVal val="1"/>
                                          </p:val>
                                        </p:tav>
                                      </p:tavLst>
                                    </p:anim>
                                  </p:childTnLst>
                                </p:cTn>
                              </p:par>
                              <p:par>
                                <p:cTn id="20" presetID="15"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48" presetClass="entr" presetSubtype="0" accel="5000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1"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32" dur="1000" fill="hold"/>
                                        <p:tgtEl>
                                          <p:spTgt spid="8"/>
                                        </p:tgtEl>
                                        <p:attrNameLst>
                                          <p:attrName>ppt_y</p:attrName>
                                        </p:attrNameLst>
                                      </p:cBhvr>
                                      <p:tavLst>
                                        <p:tav tm="0">
                                          <p:val>
                                            <p:strVal val="#ppt_y"/>
                                          </p:val>
                                        </p:tav>
                                        <p:tav tm="100000">
                                          <p:val>
                                            <p:strVal val="#ppt_y"/>
                                          </p:val>
                                        </p:tav>
                                      </p:tavLst>
                                    </p:anim>
                                    <p:animEffect transition="in" filter="fade">
                                      <p:cBhvr>
                                        <p:cTn id="33" dur="1000"/>
                                        <p:tgtEl>
                                          <p:spTgt spid="8"/>
                                        </p:tgtEl>
                                      </p:cBhvr>
                                    </p:animEffect>
                                  </p:childTnLst>
                                </p:cTn>
                              </p:par>
                              <p:par>
                                <p:cTn id="34" presetID="48" presetClass="entr" presetSubtype="0" accel="5000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7" dur="1000" fill="hold"/>
                                        <p:tgtEl>
                                          <p:spTgt spid="9"/>
                                        </p:tgtEl>
                                        <p:attrNameLst>
                                          <p:attrName>ppt_x</p:attrName>
                                        </p:attrNameLst>
                                      </p:cBhvr>
                                      <p:tavLst>
                                        <p:tav tm="0">
                                          <p:val>
                                            <p:fltVal val="-1"/>
                                          </p:val>
                                        </p:tav>
                                        <p:tav tm="50000">
                                          <p:val>
                                            <p:fltVal val="0.95"/>
                                          </p:val>
                                        </p:tav>
                                        <p:tav tm="100000">
                                          <p:val>
                                            <p:strVal val="#ppt_x"/>
                                          </p:val>
                                        </p:tav>
                                      </p:tavLst>
                                    </p:anim>
                                    <p:anim calcmode="lin" valueType="num">
                                      <p:cBhvr>
                                        <p:cTn id="38" dur="1000" fill="hold"/>
                                        <p:tgtEl>
                                          <p:spTgt spid="9"/>
                                        </p:tgtEl>
                                        <p:attrNameLst>
                                          <p:attrName>ppt_y</p:attrName>
                                        </p:attrNameLst>
                                      </p:cBhvr>
                                      <p:tavLst>
                                        <p:tav tm="0">
                                          <p:val>
                                            <p:strVal val="#ppt_y"/>
                                          </p:val>
                                        </p:tav>
                                        <p:tav tm="100000">
                                          <p:val>
                                            <p:strVal val="#ppt_y"/>
                                          </p:val>
                                        </p:tav>
                                      </p:tavLst>
                                    </p:anim>
                                    <p:animEffect transition="in" filter="fade">
                                      <p:cBhvr>
                                        <p:cTn id="39" dur="10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30"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800" decel="100000"/>
                                        <p:tgtEl>
                                          <p:spTgt spid="10"/>
                                        </p:tgtEl>
                                      </p:cBhvr>
                                    </p:animEffect>
                                    <p:anim calcmode="lin" valueType="num">
                                      <p:cBhvr>
                                        <p:cTn id="45" dur="800" decel="100000" fill="hold"/>
                                        <p:tgtEl>
                                          <p:spTgt spid="10"/>
                                        </p:tgtEl>
                                        <p:attrNameLst>
                                          <p:attrName>style.rotation</p:attrName>
                                        </p:attrNameLst>
                                      </p:cBhvr>
                                      <p:tavLst>
                                        <p:tav tm="0">
                                          <p:val>
                                            <p:fltVal val="-90"/>
                                          </p:val>
                                        </p:tav>
                                        <p:tav tm="100000">
                                          <p:val>
                                            <p:fltVal val="0"/>
                                          </p:val>
                                        </p:tav>
                                      </p:tavLst>
                                    </p:anim>
                                    <p:anim calcmode="lin" valueType="num">
                                      <p:cBhvr>
                                        <p:cTn id="46" dur="800" decel="100000" fill="hold"/>
                                        <p:tgtEl>
                                          <p:spTgt spid="10"/>
                                        </p:tgtEl>
                                        <p:attrNameLst>
                                          <p:attrName>ppt_x</p:attrName>
                                        </p:attrNameLst>
                                      </p:cBhvr>
                                      <p:tavLst>
                                        <p:tav tm="0">
                                          <p:val>
                                            <p:strVal val="#ppt_x+0.4"/>
                                          </p:val>
                                        </p:tav>
                                        <p:tav tm="100000">
                                          <p:val>
                                            <p:strVal val="#ppt_x-0.05"/>
                                          </p:val>
                                        </p:tav>
                                      </p:tavLst>
                                    </p:anim>
                                    <p:anim calcmode="lin" valueType="num">
                                      <p:cBhvr>
                                        <p:cTn id="47" dur="800" decel="100000" fill="hold"/>
                                        <p:tgtEl>
                                          <p:spTgt spid="10"/>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50" presetID="30"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800" decel="100000"/>
                                        <p:tgtEl>
                                          <p:spTgt spid="13"/>
                                        </p:tgtEl>
                                      </p:cBhvr>
                                    </p:animEffect>
                                    <p:anim calcmode="lin" valueType="num">
                                      <p:cBhvr>
                                        <p:cTn id="53" dur="800" decel="100000" fill="hold"/>
                                        <p:tgtEl>
                                          <p:spTgt spid="13"/>
                                        </p:tgtEl>
                                        <p:attrNameLst>
                                          <p:attrName>style.rotation</p:attrName>
                                        </p:attrNameLst>
                                      </p:cBhvr>
                                      <p:tavLst>
                                        <p:tav tm="0">
                                          <p:val>
                                            <p:fltVal val="-90"/>
                                          </p:val>
                                        </p:tav>
                                        <p:tav tm="100000">
                                          <p:val>
                                            <p:fltVal val="0"/>
                                          </p:val>
                                        </p:tav>
                                      </p:tavLst>
                                    </p:anim>
                                    <p:anim calcmode="lin" valueType="num">
                                      <p:cBhvr>
                                        <p:cTn id="54" dur="800" decel="100000" fill="hold"/>
                                        <p:tgtEl>
                                          <p:spTgt spid="13"/>
                                        </p:tgtEl>
                                        <p:attrNameLst>
                                          <p:attrName>ppt_x</p:attrName>
                                        </p:attrNameLst>
                                      </p:cBhvr>
                                      <p:tavLst>
                                        <p:tav tm="0">
                                          <p:val>
                                            <p:strVal val="#ppt_x+0.4"/>
                                          </p:val>
                                        </p:tav>
                                        <p:tav tm="100000">
                                          <p:val>
                                            <p:strVal val="#ppt_x-0.05"/>
                                          </p:val>
                                        </p:tav>
                                      </p:tavLst>
                                    </p:anim>
                                    <p:anim calcmode="lin" valueType="num">
                                      <p:cBhvr>
                                        <p:cTn id="55" dur="800" decel="100000" fill="hold"/>
                                        <p:tgtEl>
                                          <p:spTgt spid="13"/>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nodeType="clickEffect">
                                  <p:stCondLst>
                                    <p:cond delay="0"/>
                                  </p:stCondLst>
                                  <p:iterate type="lt">
                                    <p:tmPct val="5000"/>
                                  </p:iterate>
                                  <p:childTnLst>
                                    <p:set>
                                      <p:cBhvr>
                                        <p:cTn id="61" dur="1" fill="hold">
                                          <p:stCondLst>
                                            <p:cond delay="0"/>
                                          </p:stCondLst>
                                        </p:cTn>
                                        <p:tgtEl>
                                          <p:spTgt spid="14"/>
                                        </p:tgtEl>
                                        <p:attrNameLst>
                                          <p:attrName>style.visibility</p:attrName>
                                        </p:attrNameLst>
                                      </p:cBhvr>
                                      <p:to>
                                        <p:strVal val="visible"/>
                                      </p:to>
                                    </p:set>
                                    <p:anim calcmode="lin" valueType="num">
                                      <p:cBhvr>
                                        <p:cTn id="62" dur="1000" fill="hold"/>
                                        <p:tgtEl>
                                          <p:spTgt spid="14"/>
                                        </p:tgtEl>
                                        <p:attrNameLst>
                                          <p:attrName>ppt_w</p:attrName>
                                        </p:attrNameLst>
                                      </p:cBhvr>
                                      <p:tavLst>
                                        <p:tav tm="0">
                                          <p:val>
                                            <p:fltVal val="0"/>
                                          </p:val>
                                        </p:tav>
                                        <p:tav tm="100000">
                                          <p:val>
                                            <p:strVal val="#ppt_w"/>
                                          </p:val>
                                        </p:tav>
                                      </p:tavLst>
                                    </p:anim>
                                    <p:anim calcmode="lin" valueType="num">
                                      <p:cBhvr>
                                        <p:cTn id="63" dur="1000" fill="hold"/>
                                        <p:tgtEl>
                                          <p:spTgt spid="14"/>
                                        </p:tgtEl>
                                        <p:attrNameLst>
                                          <p:attrName>ppt_h</p:attrName>
                                        </p:attrNameLst>
                                      </p:cBhvr>
                                      <p:tavLst>
                                        <p:tav tm="0">
                                          <p:val>
                                            <p:fltVal val="0"/>
                                          </p:val>
                                        </p:tav>
                                        <p:tav tm="100000">
                                          <p:val>
                                            <p:strVal val="#ppt_h"/>
                                          </p:val>
                                        </p:tav>
                                      </p:tavLst>
                                    </p:anim>
                                    <p:anim calcmode="lin" valueType="num">
                                      <p:cBhvr>
                                        <p:cTn id="64" dur="1000" fill="hold"/>
                                        <p:tgtEl>
                                          <p:spTgt spid="14"/>
                                        </p:tgtEl>
                                        <p:attrNameLst>
                                          <p:attrName>style.rotation</p:attrName>
                                        </p:attrNameLst>
                                      </p:cBhvr>
                                      <p:tavLst>
                                        <p:tav tm="0">
                                          <p:val>
                                            <p:fltVal val="90"/>
                                          </p:val>
                                        </p:tav>
                                        <p:tav tm="100000">
                                          <p:val>
                                            <p:fltVal val="0"/>
                                          </p:val>
                                        </p:tav>
                                      </p:tavLst>
                                    </p:anim>
                                    <p:animEffect transition="in" filter="fade">
                                      <p:cBhvr>
                                        <p:cTn id="65" dur="1000"/>
                                        <p:tgtEl>
                                          <p:spTgt spid="14"/>
                                        </p:tgtEl>
                                      </p:cBhvr>
                                    </p:animEffect>
                                  </p:childTnLst>
                                </p:cTn>
                              </p:par>
                              <p:par>
                                <p:cTn id="66" presetID="31" presetClass="entr" presetSubtype="0" fill="hold" grpId="0" nodeType="withEffect">
                                  <p:stCondLst>
                                    <p:cond delay="0"/>
                                  </p:stCondLst>
                                  <p:iterate type="lt">
                                    <p:tmPct val="5000"/>
                                  </p:iterate>
                                  <p:childTnLst>
                                    <p:set>
                                      <p:cBhvr>
                                        <p:cTn id="67" dur="1" fill="hold">
                                          <p:stCondLst>
                                            <p:cond delay="0"/>
                                          </p:stCondLst>
                                        </p:cTn>
                                        <p:tgtEl>
                                          <p:spTgt spid="12"/>
                                        </p:tgtEl>
                                        <p:attrNameLst>
                                          <p:attrName>style.visibility</p:attrName>
                                        </p:attrNameLst>
                                      </p:cBhvr>
                                      <p:to>
                                        <p:strVal val="visible"/>
                                      </p:to>
                                    </p:set>
                                    <p:anim calcmode="lin" valueType="num">
                                      <p:cBhvr>
                                        <p:cTn id="68" dur="1000" fill="hold"/>
                                        <p:tgtEl>
                                          <p:spTgt spid="12"/>
                                        </p:tgtEl>
                                        <p:attrNameLst>
                                          <p:attrName>ppt_w</p:attrName>
                                        </p:attrNameLst>
                                      </p:cBhvr>
                                      <p:tavLst>
                                        <p:tav tm="0">
                                          <p:val>
                                            <p:fltVal val="0"/>
                                          </p:val>
                                        </p:tav>
                                        <p:tav tm="100000">
                                          <p:val>
                                            <p:strVal val="#ppt_w"/>
                                          </p:val>
                                        </p:tav>
                                      </p:tavLst>
                                    </p:anim>
                                    <p:anim calcmode="lin" valueType="num">
                                      <p:cBhvr>
                                        <p:cTn id="69" dur="1000" fill="hold"/>
                                        <p:tgtEl>
                                          <p:spTgt spid="12"/>
                                        </p:tgtEl>
                                        <p:attrNameLst>
                                          <p:attrName>ppt_h</p:attrName>
                                        </p:attrNameLst>
                                      </p:cBhvr>
                                      <p:tavLst>
                                        <p:tav tm="0">
                                          <p:val>
                                            <p:fltVal val="0"/>
                                          </p:val>
                                        </p:tav>
                                        <p:tav tm="100000">
                                          <p:val>
                                            <p:strVal val="#ppt_h"/>
                                          </p:val>
                                        </p:tav>
                                      </p:tavLst>
                                    </p:anim>
                                    <p:anim calcmode="lin" valueType="num">
                                      <p:cBhvr>
                                        <p:cTn id="70" dur="1000" fill="hold"/>
                                        <p:tgtEl>
                                          <p:spTgt spid="12"/>
                                        </p:tgtEl>
                                        <p:attrNameLst>
                                          <p:attrName>style.rotation</p:attrName>
                                        </p:attrNameLst>
                                      </p:cBhvr>
                                      <p:tavLst>
                                        <p:tav tm="0">
                                          <p:val>
                                            <p:fltVal val="90"/>
                                          </p:val>
                                        </p:tav>
                                        <p:tav tm="100000">
                                          <p:val>
                                            <p:fltVal val="0"/>
                                          </p:val>
                                        </p:tav>
                                      </p:tavLst>
                                    </p:anim>
                                    <p:animEffect transition="in" filter="fade">
                                      <p:cBhvr>
                                        <p:cTn id="71" dur="1000"/>
                                        <p:tgtEl>
                                          <p:spTgt spid="12"/>
                                        </p:tgtEl>
                                      </p:cBhvr>
                                    </p:animEffect>
                                  </p:childTnLst>
                                </p:cTn>
                              </p:par>
                            </p:childTnLst>
                          </p:cTn>
                        </p:par>
                      </p:childTnLst>
                    </p:cTn>
                  </p:par>
                  <p:par>
                    <p:cTn id="72" fill="hold">
                      <p:stCondLst>
                        <p:cond delay="indefinite"/>
                      </p:stCondLst>
                      <p:childTnLst>
                        <p:par>
                          <p:cTn id="73" fill="hold">
                            <p:stCondLst>
                              <p:cond delay="0"/>
                            </p:stCondLst>
                            <p:childTnLst>
                              <p:par>
                                <p:cTn id="74" presetID="35" presetClass="entr" presetSubtype="0" fill="hold"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2000"/>
                                        <p:tgtEl>
                                          <p:spTgt spid="15"/>
                                        </p:tgtEl>
                                      </p:cBhvr>
                                    </p:animEffect>
                                    <p:anim calcmode="lin" valueType="num">
                                      <p:cBhvr>
                                        <p:cTn id="77" dur="2000" fill="hold"/>
                                        <p:tgtEl>
                                          <p:spTgt spid="15"/>
                                        </p:tgtEl>
                                        <p:attrNameLst>
                                          <p:attrName>style.rotation</p:attrName>
                                        </p:attrNameLst>
                                      </p:cBhvr>
                                      <p:tavLst>
                                        <p:tav tm="0">
                                          <p:val>
                                            <p:fltVal val="720"/>
                                          </p:val>
                                        </p:tav>
                                        <p:tav tm="100000">
                                          <p:val>
                                            <p:fltVal val="0"/>
                                          </p:val>
                                        </p:tav>
                                      </p:tavLst>
                                    </p:anim>
                                    <p:anim calcmode="lin" valueType="num">
                                      <p:cBhvr>
                                        <p:cTn id="78" dur="2000" fill="hold"/>
                                        <p:tgtEl>
                                          <p:spTgt spid="15"/>
                                        </p:tgtEl>
                                        <p:attrNameLst>
                                          <p:attrName>ppt_h</p:attrName>
                                        </p:attrNameLst>
                                      </p:cBhvr>
                                      <p:tavLst>
                                        <p:tav tm="0">
                                          <p:val>
                                            <p:fltVal val="0"/>
                                          </p:val>
                                        </p:tav>
                                        <p:tav tm="100000">
                                          <p:val>
                                            <p:strVal val="#ppt_h"/>
                                          </p:val>
                                        </p:tav>
                                      </p:tavLst>
                                    </p:anim>
                                    <p:anim calcmode="lin" valueType="num">
                                      <p:cBhvr>
                                        <p:cTn id="79" dur="2000" fill="hold"/>
                                        <p:tgtEl>
                                          <p:spTgt spid="1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10"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71536" y="428604"/>
            <a:ext cx="9501254" cy="1143000"/>
          </a:xfrm>
        </p:spPr>
        <p:txBody>
          <a:bodyPr>
            <a:noAutofit/>
          </a:bodyPr>
          <a:lstStyle/>
          <a:p>
            <a:pPr algn="ctr"/>
            <a:r>
              <a:rPr lang="ar-SY" sz="7200" dirty="0" smtClean="0">
                <a:ln>
                  <a:solidFill>
                    <a:schemeClr val="accent4">
                      <a:lumMod val="75000"/>
                    </a:schemeClr>
                  </a:solidFill>
                </a:ln>
                <a:gradFill>
                  <a:gsLst>
                    <a:gs pos="100000">
                      <a:schemeClr val="accent4">
                        <a:lumMod val="75000"/>
                      </a:schemeClr>
                    </a:gs>
                    <a:gs pos="7000">
                      <a:srgbClr val="33CCFF"/>
                    </a:gs>
                    <a:gs pos="14000">
                      <a:schemeClr val="accent6">
                        <a:lumMod val="75000"/>
                      </a:schemeClr>
                    </a:gs>
                    <a:gs pos="0">
                      <a:srgbClr val="FF66CC"/>
                    </a:gs>
                    <a:gs pos="36000">
                      <a:schemeClr val="accent1">
                        <a:lumMod val="75000"/>
                      </a:schemeClr>
                    </a:gs>
                    <a:gs pos="100000">
                      <a:srgbClr val="005CBF"/>
                    </a:gs>
                  </a:gsLst>
                  <a:lin ang="5400000" scaled="0"/>
                </a:gradFill>
              </a:rPr>
              <a:t>الفقر في البلدان النامية</a:t>
            </a:r>
            <a:endParaRPr lang="en-US" sz="7200" dirty="0">
              <a:ln>
                <a:solidFill>
                  <a:schemeClr val="accent4">
                    <a:lumMod val="75000"/>
                  </a:schemeClr>
                </a:solidFill>
              </a:ln>
              <a:gradFill>
                <a:gsLst>
                  <a:gs pos="100000">
                    <a:schemeClr val="accent4">
                      <a:lumMod val="75000"/>
                    </a:schemeClr>
                  </a:gs>
                  <a:gs pos="7000">
                    <a:srgbClr val="33CCFF"/>
                  </a:gs>
                  <a:gs pos="14000">
                    <a:schemeClr val="accent6">
                      <a:lumMod val="75000"/>
                    </a:schemeClr>
                  </a:gs>
                  <a:gs pos="0">
                    <a:srgbClr val="FF66CC"/>
                  </a:gs>
                  <a:gs pos="36000">
                    <a:schemeClr val="accent1">
                      <a:lumMod val="75000"/>
                    </a:schemeClr>
                  </a:gs>
                  <a:gs pos="100000">
                    <a:srgbClr val="005CBF"/>
                  </a:gs>
                </a:gsLst>
                <a:lin ang="5400000" scaled="0"/>
              </a:gradFill>
            </a:endParaRPr>
          </a:p>
        </p:txBody>
      </p:sp>
      <p:graphicFrame>
        <p:nvGraphicFramePr>
          <p:cNvPr id="6" name="مخطط 5"/>
          <p:cNvGraphicFramePr/>
          <p:nvPr/>
        </p:nvGraphicFramePr>
        <p:xfrm>
          <a:off x="214282" y="2143116"/>
          <a:ext cx="8572560" cy="44291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2"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Scale>
                                      <p:cBhvr>
                                        <p:cTn id="1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6"/>
                                        </p:tgtEl>
                                        <p:attrNameLst>
                                          <p:attrName>ppt_x</p:attrName>
                                          <p:attrName>ppt_y</p:attrName>
                                        </p:attrNameLst>
                                      </p:cBhvr>
                                    </p:animMotion>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grpId="1" nodeType="clickEffect">
                                  <p:stCondLst>
                                    <p:cond delay="0"/>
                                  </p:stCondLst>
                                  <p:childTnLst>
                                    <p:animClr clrSpc="rgb">
                                      <p:cBhvr override="childStyle">
                                        <p:cTn id="22" dur="100" fill="hold"/>
                                        <p:tgtEl>
                                          <p:spTgt spid="6"/>
                                        </p:tgtEl>
                                        <p:attrNameLst>
                                          <p:attrName>style.color</p:attrName>
                                        </p:attrNameLst>
                                      </p:cBhvr>
                                      <p:to>
                                        <a:schemeClr val="accent2"/>
                                      </p:to>
                                    </p:animClr>
                                    <p:animClr clrSpc="rgb">
                                      <p:cBhvr>
                                        <p:cTn id="23" dur="100" fill="hold"/>
                                        <p:tgtEl>
                                          <p:spTgt spid="6"/>
                                        </p:tgtEl>
                                        <p:attrNameLst>
                                          <p:attrName>fillcolor</p:attrName>
                                        </p:attrNameLst>
                                      </p:cBhvr>
                                      <p:to>
                                        <a:schemeClr val="accent2"/>
                                      </p:to>
                                    </p:animClr>
                                    <p:set>
                                      <p:cBhvr>
                                        <p:cTn id="24" dur="100" fill="hold"/>
                                        <p:tgtEl>
                                          <p:spTgt spid="6"/>
                                        </p:tgtEl>
                                        <p:attrNameLst>
                                          <p:attrName>fill.type</p:attrName>
                                        </p:attrNameLst>
                                      </p:cBhvr>
                                      <p:to>
                                        <p:strVal val="solid"/>
                                      </p:to>
                                    </p:set>
                                    <p:set>
                                      <p:cBhvr>
                                        <p:cTn id="25" dur="100" fill="hold"/>
                                        <p:tgtEl>
                                          <p:spTgt spid="6"/>
                                        </p:tgtEl>
                                        <p:attrNameLst>
                                          <p:attrName>fill.on</p:attrName>
                                        </p:attrNameLst>
                                      </p:cBhvr>
                                      <p:to>
                                        <p:strVal val="true"/>
                                      </p:to>
                                    </p:set>
                                    <p:animRot by="120000">
                                      <p:cBhvr>
                                        <p:cTn id="26" dur="100" fill="hold">
                                          <p:stCondLst>
                                            <p:cond delay="0"/>
                                          </p:stCondLst>
                                        </p:cTn>
                                        <p:tgtEl>
                                          <p:spTgt spid="6"/>
                                        </p:tgtEl>
                                        <p:attrNameLst>
                                          <p:attrName>r</p:attrName>
                                        </p:attrNameLst>
                                      </p:cBhvr>
                                    </p:animRot>
                                    <p:animRot by="-240000">
                                      <p:cBhvr>
                                        <p:cTn id="27" dur="200" fill="hold">
                                          <p:stCondLst>
                                            <p:cond delay="200"/>
                                          </p:stCondLst>
                                        </p:cTn>
                                        <p:tgtEl>
                                          <p:spTgt spid="6"/>
                                        </p:tgtEl>
                                        <p:attrNameLst>
                                          <p:attrName>r</p:attrName>
                                        </p:attrNameLst>
                                      </p:cBhvr>
                                    </p:animRot>
                                    <p:animRot by="240000">
                                      <p:cBhvr>
                                        <p:cTn id="28" dur="200" fill="hold">
                                          <p:stCondLst>
                                            <p:cond delay="400"/>
                                          </p:stCondLst>
                                        </p:cTn>
                                        <p:tgtEl>
                                          <p:spTgt spid="6"/>
                                        </p:tgtEl>
                                        <p:attrNameLst>
                                          <p:attrName>r</p:attrName>
                                        </p:attrNameLst>
                                      </p:cBhvr>
                                    </p:animRot>
                                    <p:animRot by="-240000">
                                      <p:cBhvr>
                                        <p:cTn id="29" dur="200" fill="hold">
                                          <p:stCondLst>
                                            <p:cond delay="600"/>
                                          </p:stCondLst>
                                        </p:cTn>
                                        <p:tgtEl>
                                          <p:spTgt spid="6"/>
                                        </p:tgtEl>
                                        <p:attrNameLst>
                                          <p:attrName>r</p:attrName>
                                        </p:attrNameLst>
                                      </p:cBhvr>
                                    </p:animRot>
                                    <p:animRot by="120000">
                                      <p:cBhvr>
                                        <p:cTn id="3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Graphic spid="6" grpId="1">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7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prstTxWarp prst="textPlain">
              <a:avLst/>
            </a:prstTxWarp>
            <a:normAutofit/>
            <a:scene3d>
              <a:camera prst="orthographicFront"/>
              <a:lightRig rig="threePt" dir="t"/>
            </a:scene3d>
            <a:sp3d extrusionH="57150">
              <a:bevelT w="50800" h="38100" prst="riblet"/>
            </a:sp3d>
          </a:bodyPr>
          <a:lstStyle/>
          <a:p>
            <a:pPr algn="ctr" rtl="1"/>
            <a:r>
              <a:rPr lang="ar-SY" sz="8000" dirty="0" smtClean="0">
                <a:ln w="57150">
                  <a:solidFill>
                    <a:schemeClr val="bg1">
                      <a:lumMod val="95000"/>
                      <a:lumOff val="5000"/>
                    </a:schemeClr>
                  </a:solidFill>
                </a:ln>
                <a:gradFill>
                  <a:gsLst>
                    <a:gs pos="0">
                      <a:srgbClr val="FF6699"/>
                    </a:gs>
                    <a:gs pos="100000">
                      <a:schemeClr val="bg2">
                        <a:tint val="85000"/>
                        <a:satMod val="400000"/>
                      </a:schemeClr>
                    </a:gs>
                  </a:gsLst>
                  <a:lin ang="5400000" scaled="0"/>
                </a:gradFill>
                <a:cs typeface="PT Bold Arch" pitchFamily="2" charset="-78"/>
              </a:rPr>
              <a:t>أسباب الفقر</a:t>
            </a:r>
            <a:endParaRPr lang="en-US" sz="8000" dirty="0">
              <a:ln w="57150">
                <a:solidFill>
                  <a:schemeClr val="bg1">
                    <a:lumMod val="95000"/>
                    <a:lumOff val="5000"/>
                  </a:schemeClr>
                </a:solidFill>
              </a:ln>
              <a:gradFill>
                <a:gsLst>
                  <a:gs pos="0">
                    <a:srgbClr val="FF6699"/>
                  </a:gs>
                  <a:gs pos="100000">
                    <a:schemeClr val="bg2">
                      <a:tint val="85000"/>
                      <a:satMod val="400000"/>
                    </a:schemeClr>
                  </a:gs>
                </a:gsLst>
                <a:lin ang="5400000" scaled="0"/>
              </a:gradFill>
              <a:cs typeface="PT Bold Arch" pitchFamily="2" charset="-78"/>
            </a:endParaRPr>
          </a:p>
        </p:txBody>
      </p:sp>
      <p:sp>
        <p:nvSpPr>
          <p:cNvPr id="4" name="مربع نص 3">
            <a:hlinkClick r:id="rId2" action="ppaction://hlinksldjump"/>
          </p:cNvPr>
          <p:cNvSpPr txBox="1"/>
          <p:nvPr/>
        </p:nvSpPr>
        <p:spPr>
          <a:xfrm>
            <a:off x="0" y="2285992"/>
            <a:ext cx="4214842" cy="830997"/>
          </a:xfrm>
          <a:prstGeom prst="rect">
            <a:avLst/>
          </a:prstGeom>
          <a:noFill/>
        </p:spPr>
        <p:txBody>
          <a:bodyPr wrap="square" rtlCol="0">
            <a:spAutoFit/>
          </a:bodyPr>
          <a:lstStyle/>
          <a:p>
            <a:r>
              <a:rPr lang="ar-SY" sz="4800" dirty="0" smtClean="0">
                <a:ln>
                  <a:solidFill>
                    <a:schemeClr val="bg1">
                      <a:lumMod val="95000"/>
                      <a:lumOff val="5000"/>
                    </a:schemeClr>
                  </a:solidFill>
                </a:ln>
                <a:gradFill flip="none" rotWithShape="1">
                  <a:gsLst>
                    <a:gs pos="52000">
                      <a:schemeClr val="accent6">
                        <a:lumMod val="75000"/>
                      </a:schemeClr>
                    </a:gs>
                    <a:gs pos="99000">
                      <a:srgbClr val="7030A0"/>
                    </a:gs>
                    <a:gs pos="27000">
                      <a:schemeClr val="accent2">
                        <a:lumMod val="75000"/>
                      </a:schemeClr>
                    </a:gs>
                    <a:gs pos="100000">
                      <a:schemeClr val="accent1">
                        <a:tint val="23500"/>
                        <a:satMod val="160000"/>
                      </a:schemeClr>
                    </a:gs>
                  </a:gsLst>
                  <a:path path="circle">
                    <a:fillToRect l="50000" t="50000" r="50000" b="50000"/>
                  </a:path>
                  <a:tileRect/>
                </a:gradFill>
                <a:cs typeface="PT Bold Heading" pitchFamily="2" charset="-78"/>
              </a:rPr>
              <a:t>الكوارث الطبيعية</a:t>
            </a:r>
            <a:endParaRPr lang="en-US" sz="4800" dirty="0">
              <a:ln>
                <a:solidFill>
                  <a:schemeClr val="bg1">
                    <a:lumMod val="95000"/>
                    <a:lumOff val="5000"/>
                  </a:schemeClr>
                </a:solidFill>
              </a:ln>
              <a:gradFill flip="none" rotWithShape="1">
                <a:gsLst>
                  <a:gs pos="52000">
                    <a:schemeClr val="accent6">
                      <a:lumMod val="75000"/>
                    </a:schemeClr>
                  </a:gs>
                  <a:gs pos="99000">
                    <a:srgbClr val="7030A0"/>
                  </a:gs>
                  <a:gs pos="27000">
                    <a:schemeClr val="accent2">
                      <a:lumMod val="75000"/>
                    </a:schemeClr>
                  </a:gs>
                  <a:gs pos="100000">
                    <a:schemeClr val="accent1">
                      <a:tint val="23500"/>
                      <a:satMod val="160000"/>
                    </a:schemeClr>
                  </a:gs>
                </a:gsLst>
                <a:path path="circle">
                  <a:fillToRect l="50000" t="50000" r="50000" b="50000"/>
                </a:path>
                <a:tileRect/>
              </a:gradFill>
              <a:cs typeface="PT Bold Heading" pitchFamily="2" charset="-78"/>
            </a:endParaRPr>
          </a:p>
        </p:txBody>
      </p:sp>
      <p:sp>
        <p:nvSpPr>
          <p:cNvPr id="5" name="زائد 4"/>
          <p:cNvSpPr/>
          <p:nvPr/>
        </p:nvSpPr>
        <p:spPr>
          <a:xfrm>
            <a:off x="3214678" y="2643182"/>
            <a:ext cx="2714644" cy="2643206"/>
          </a:xfrm>
          <a:prstGeom prst="mathPlus">
            <a:avLst>
              <a:gd name="adj1" fmla="val 28870"/>
            </a:avLst>
          </a:prstGeom>
          <a:gradFill>
            <a:gsLst>
              <a:gs pos="59000">
                <a:schemeClr val="accent6">
                  <a:lumMod val="75000"/>
                </a:schemeClr>
              </a:gs>
              <a:gs pos="66000">
                <a:srgbClr val="993366"/>
              </a:gs>
              <a:gs pos="59000">
                <a:srgbClr val="CCCCFF"/>
              </a:gs>
              <a:gs pos="99000">
                <a:srgbClr val="7030A0"/>
              </a:gs>
              <a:gs pos="27000">
                <a:schemeClr val="accent2">
                  <a:lumMod val="75000"/>
                </a:schemeClr>
              </a:gs>
              <a:gs pos="100000">
                <a:schemeClr val="accent1">
                  <a:tint val="23500"/>
                  <a:satMod val="160000"/>
                </a:schemeClr>
              </a:gs>
            </a:gsLst>
            <a:path path="circle">
              <a:fillToRect l="50000" t="50000" r="50000" b="50000"/>
            </a:path>
          </a:gra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dirty="0" smtClean="0">
                <a:ln>
                  <a:solidFill>
                    <a:sysClr val="windowText" lastClr="000000"/>
                  </a:solidFill>
                </a:ln>
              </a:rPr>
              <a:t> </a:t>
            </a:r>
            <a:endParaRPr lang="en-US" dirty="0">
              <a:ln>
                <a:solidFill>
                  <a:sysClr val="windowText" lastClr="000000"/>
                </a:solidFill>
              </a:ln>
            </a:endParaRPr>
          </a:p>
        </p:txBody>
      </p:sp>
      <p:sp>
        <p:nvSpPr>
          <p:cNvPr id="6" name="مربع نص 5"/>
          <p:cNvSpPr txBox="1"/>
          <p:nvPr/>
        </p:nvSpPr>
        <p:spPr>
          <a:xfrm>
            <a:off x="5929322" y="2428868"/>
            <a:ext cx="3214678" cy="1107996"/>
          </a:xfrm>
          <a:prstGeom prst="rect">
            <a:avLst/>
          </a:prstGeom>
          <a:noFill/>
        </p:spPr>
        <p:txBody>
          <a:bodyPr wrap="square" rtlCol="0">
            <a:spAutoFit/>
          </a:bodyPr>
          <a:lstStyle/>
          <a:p>
            <a:r>
              <a:rPr lang="ar-SY" sz="6600" dirty="0" smtClean="0">
                <a:ln>
                  <a:solidFill>
                    <a:schemeClr val="bg1">
                      <a:lumMod val="95000"/>
                      <a:lumOff val="5000"/>
                    </a:schemeClr>
                  </a:solidFill>
                </a:ln>
                <a:gradFill>
                  <a:gsLst>
                    <a:gs pos="100000">
                      <a:srgbClr val="00CC66"/>
                    </a:gs>
                    <a:gs pos="51000">
                      <a:schemeClr val="accent3">
                        <a:lumMod val="50000"/>
                      </a:schemeClr>
                    </a:gs>
                    <a:gs pos="100000">
                      <a:schemeClr val="accent1">
                        <a:tint val="23500"/>
                        <a:satMod val="160000"/>
                      </a:schemeClr>
                    </a:gs>
                  </a:gsLst>
                  <a:lin ang="16200000" scaled="1"/>
                </a:gradFill>
                <a:cs typeface="PT Bold Heading" pitchFamily="2" charset="-78"/>
              </a:rPr>
              <a:t> البطالة</a:t>
            </a:r>
            <a:endParaRPr lang="en-US" sz="6600" dirty="0">
              <a:ln>
                <a:solidFill>
                  <a:schemeClr val="bg1">
                    <a:lumMod val="95000"/>
                    <a:lumOff val="5000"/>
                  </a:schemeClr>
                </a:solidFill>
              </a:ln>
              <a:gradFill>
                <a:gsLst>
                  <a:gs pos="100000">
                    <a:srgbClr val="00CC66"/>
                  </a:gs>
                  <a:gs pos="51000">
                    <a:schemeClr val="accent3">
                      <a:lumMod val="50000"/>
                    </a:schemeClr>
                  </a:gs>
                  <a:gs pos="100000">
                    <a:schemeClr val="accent1">
                      <a:tint val="23500"/>
                      <a:satMod val="160000"/>
                    </a:schemeClr>
                  </a:gs>
                </a:gsLst>
                <a:lin ang="16200000" scaled="1"/>
              </a:gradFill>
              <a:cs typeface="PT Bold Heading" pitchFamily="2" charset="-78"/>
            </a:endParaRPr>
          </a:p>
        </p:txBody>
      </p:sp>
      <p:sp>
        <p:nvSpPr>
          <p:cNvPr id="7" name="مربع نص 6"/>
          <p:cNvSpPr txBox="1"/>
          <p:nvPr/>
        </p:nvSpPr>
        <p:spPr>
          <a:xfrm>
            <a:off x="5286380" y="4643446"/>
            <a:ext cx="3571868" cy="1200329"/>
          </a:xfrm>
          <a:prstGeom prst="rect">
            <a:avLst/>
          </a:prstGeom>
          <a:noFill/>
        </p:spPr>
        <p:txBody>
          <a:bodyPr wrap="square" rtlCol="0">
            <a:spAutoFit/>
          </a:bodyPr>
          <a:lstStyle/>
          <a:p>
            <a:r>
              <a:rPr lang="ar-SY" sz="3600" dirty="0" smtClean="0">
                <a:ln>
                  <a:solidFill>
                    <a:schemeClr val="bg1">
                      <a:lumMod val="95000"/>
                      <a:lumOff val="5000"/>
                    </a:schemeClr>
                  </a:solidFill>
                </a:ln>
                <a:gradFill>
                  <a:gsLst>
                    <a:gs pos="82000">
                      <a:schemeClr val="accent5">
                        <a:lumMod val="75000"/>
                      </a:schemeClr>
                    </a:gs>
                    <a:gs pos="0">
                      <a:srgbClr val="FFFF00"/>
                    </a:gs>
                    <a:gs pos="100000">
                      <a:schemeClr val="accent1">
                        <a:tint val="23500"/>
                        <a:satMod val="160000"/>
                      </a:schemeClr>
                    </a:gs>
                  </a:gsLst>
                  <a:path path="circle">
                    <a:fillToRect l="50000" t="50000" r="50000" b="50000"/>
                  </a:path>
                </a:gradFill>
                <a:cs typeface="PT Bold Heading" pitchFamily="2" charset="-78"/>
              </a:rPr>
              <a:t>الفوارق الطبقية بين الأغنياء والفقراء</a:t>
            </a:r>
            <a:endParaRPr lang="en-US" sz="3600" dirty="0">
              <a:ln>
                <a:solidFill>
                  <a:schemeClr val="bg1">
                    <a:lumMod val="95000"/>
                    <a:lumOff val="5000"/>
                  </a:schemeClr>
                </a:solidFill>
              </a:ln>
              <a:gradFill>
                <a:gsLst>
                  <a:gs pos="82000">
                    <a:schemeClr val="accent5">
                      <a:lumMod val="75000"/>
                    </a:schemeClr>
                  </a:gs>
                  <a:gs pos="0">
                    <a:srgbClr val="FFFF00"/>
                  </a:gs>
                  <a:gs pos="100000">
                    <a:schemeClr val="accent1">
                      <a:tint val="23500"/>
                      <a:satMod val="160000"/>
                    </a:schemeClr>
                  </a:gs>
                </a:gsLst>
                <a:path path="circle">
                  <a:fillToRect l="50000" t="50000" r="50000" b="50000"/>
                </a:path>
              </a:gradFill>
              <a:cs typeface="PT Bold Heading" pitchFamily="2" charset="-78"/>
            </a:endParaRPr>
          </a:p>
        </p:txBody>
      </p:sp>
      <p:sp>
        <p:nvSpPr>
          <p:cNvPr id="8" name="مربع نص 7"/>
          <p:cNvSpPr txBox="1"/>
          <p:nvPr/>
        </p:nvSpPr>
        <p:spPr>
          <a:xfrm>
            <a:off x="571472" y="4572008"/>
            <a:ext cx="3143272" cy="1323439"/>
          </a:xfrm>
          <a:prstGeom prst="rect">
            <a:avLst/>
          </a:prstGeom>
          <a:noFill/>
        </p:spPr>
        <p:txBody>
          <a:bodyPr wrap="square" rtlCol="0">
            <a:spAutoFit/>
          </a:bodyPr>
          <a:lstStyle/>
          <a:p>
            <a:r>
              <a:rPr lang="ar-SY" sz="8000" dirty="0" smtClean="0">
                <a:ln>
                  <a:solidFill>
                    <a:schemeClr val="bg1">
                      <a:lumMod val="95000"/>
                      <a:lumOff val="5000"/>
                    </a:schemeClr>
                  </a:solidFill>
                </a:ln>
                <a:gradFill flip="none" rotWithShape="1">
                  <a:gsLst>
                    <a:gs pos="43000">
                      <a:schemeClr val="bg2">
                        <a:lumMod val="25000"/>
                      </a:schemeClr>
                    </a:gs>
                    <a:gs pos="100000">
                      <a:srgbClr val="FF0066"/>
                    </a:gs>
                    <a:gs pos="0">
                      <a:schemeClr val="accent4">
                        <a:lumMod val="75000"/>
                      </a:schemeClr>
                    </a:gs>
                    <a:gs pos="68000">
                      <a:schemeClr val="tx2">
                        <a:lumMod val="75000"/>
                      </a:schemeClr>
                    </a:gs>
                    <a:gs pos="50000">
                      <a:schemeClr val="accent1">
                        <a:tint val="44500"/>
                        <a:satMod val="160000"/>
                      </a:schemeClr>
                    </a:gs>
                    <a:gs pos="100000">
                      <a:schemeClr val="accent1">
                        <a:tint val="23500"/>
                        <a:satMod val="160000"/>
                      </a:schemeClr>
                    </a:gs>
                  </a:gsLst>
                  <a:lin ang="16200000" scaled="1"/>
                  <a:tileRect/>
                </a:gradFill>
                <a:cs typeface="PT Bold Heading" pitchFamily="2" charset="-78"/>
              </a:rPr>
              <a:t>الحروب</a:t>
            </a:r>
            <a:endParaRPr lang="en-US" sz="8000" dirty="0">
              <a:ln>
                <a:solidFill>
                  <a:schemeClr val="bg1">
                    <a:lumMod val="95000"/>
                    <a:lumOff val="5000"/>
                  </a:schemeClr>
                </a:solidFill>
              </a:ln>
              <a:gradFill flip="none" rotWithShape="1">
                <a:gsLst>
                  <a:gs pos="43000">
                    <a:schemeClr val="bg2">
                      <a:lumMod val="25000"/>
                    </a:schemeClr>
                  </a:gs>
                  <a:gs pos="100000">
                    <a:srgbClr val="FF0066"/>
                  </a:gs>
                  <a:gs pos="0">
                    <a:schemeClr val="accent4">
                      <a:lumMod val="75000"/>
                    </a:schemeClr>
                  </a:gs>
                  <a:gs pos="68000">
                    <a:schemeClr val="tx2">
                      <a:lumMod val="75000"/>
                    </a:schemeClr>
                  </a:gs>
                  <a:gs pos="50000">
                    <a:schemeClr val="accent1">
                      <a:tint val="44500"/>
                      <a:satMod val="160000"/>
                    </a:schemeClr>
                  </a:gs>
                  <a:gs pos="100000">
                    <a:schemeClr val="accent1">
                      <a:tint val="23500"/>
                      <a:satMod val="160000"/>
                    </a:schemeClr>
                  </a:gs>
                </a:gsLst>
                <a:lin ang="16200000" scaled="1"/>
                <a:tileRect/>
              </a:gradFill>
              <a:cs typeface="PT Bold Heading" pitchFamily="2" charset="-78"/>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
                                        </p:tgtEl>
                                        <p:attrNameLst>
                                          <p:attrName>ppt_y</p:attrName>
                                        </p:attrNameLst>
                                      </p:cBhvr>
                                      <p:tavLst>
                                        <p:tav tm="0">
                                          <p:val>
                                            <p:strVal val="#ppt_y"/>
                                          </p:val>
                                        </p:tav>
                                        <p:tav tm="100000">
                                          <p:val>
                                            <p:strVal val="#ppt_y"/>
                                          </p:val>
                                        </p:tav>
                                      </p:tavLst>
                                    </p:anim>
                                    <p:anim calcmode="lin" valueType="num">
                                      <p:cBhvr>
                                        <p:cTn id="1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3"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plus(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fltVal val="0"/>
                                          </p:val>
                                        </p:tav>
                                        <p:tav tm="100000">
                                          <p:val>
                                            <p:strVal val="#ppt_w"/>
                                          </p:val>
                                        </p:tav>
                                      </p:tavLst>
                                    </p:anim>
                                    <p:anim calcmode="lin" valueType="num">
                                      <p:cBhvr>
                                        <p:cTn id="30" dur="1000" fill="hold"/>
                                        <p:tgtEl>
                                          <p:spTgt spid="4"/>
                                        </p:tgtEl>
                                        <p:attrNameLst>
                                          <p:attrName>ppt_h</p:attrName>
                                        </p:attrNameLst>
                                      </p:cBhvr>
                                      <p:tavLst>
                                        <p:tav tm="0">
                                          <p:val>
                                            <p:fltVal val="0"/>
                                          </p:val>
                                        </p:tav>
                                        <p:tav tm="100000">
                                          <p:val>
                                            <p:strVal val="#ppt_h"/>
                                          </p:val>
                                        </p:tav>
                                      </p:tavLst>
                                    </p:anim>
                                    <p:anim calcmode="lin" valueType="num">
                                      <p:cBhvr>
                                        <p:cTn id="3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58" presetClass="entr" presetSubtype="0" accel="10000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strVal val="#ppt_w*2.5"/>
                                          </p:val>
                                        </p:tav>
                                        <p:tav tm="100000">
                                          <p:val>
                                            <p:strVal val="#ppt_w"/>
                                          </p:val>
                                        </p:tav>
                                      </p:tavLst>
                                    </p:anim>
                                    <p:anim calcmode="lin" valueType="num">
                                      <p:cBhvr>
                                        <p:cTn id="46" dur="500" fill="hold"/>
                                        <p:tgtEl>
                                          <p:spTgt spid="8"/>
                                        </p:tgtEl>
                                        <p:attrNameLst>
                                          <p:attrName>ppt_h</p:attrName>
                                        </p:attrNameLst>
                                      </p:cBhvr>
                                      <p:tavLst>
                                        <p:tav tm="0">
                                          <p:val>
                                            <p:strVal val="#ppt_h*0.01"/>
                                          </p:val>
                                        </p:tav>
                                        <p:tav tm="100000">
                                          <p:val>
                                            <p:strVal val="#ppt_h"/>
                                          </p:val>
                                        </p:tav>
                                      </p:tavLst>
                                    </p:anim>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h+1"/>
                                          </p:val>
                                        </p:tav>
                                        <p:tav tm="100000">
                                          <p:val>
                                            <p:strVal val="#ppt_y"/>
                                          </p:val>
                                        </p:tav>
                                      </p:tavLst>
                                    </p:anim>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8" presetClass="emph" presetSubtype="0" fill="hold" grpId="1" nodeType="clickEffect">
                                  <p:stCondLst>
                                    <p:cond delay="0"/>
                                  </p:stCondLst>
                                  <p:childTnLst>
                                    <p:animRot by="21600000">
                                      <p:cBhvr>
                                        <p:cTn id="53" dur="2000" fill="hold"/>
                                        <p:tgtEl>
                                          <p:spTgt spid="4"/>
                                        </p:tgtEl>
                                        <p:attrNameLst>
                                          <p:attrName>r</p:attrName>
                                        </p:attrNameLst>
                                      </p:cBhvr>
                                    </p:animRot>
                                  </p:childTnLst>
                                </p:cTn>
                              </p:par>
                              <p:par>
                                <p:cTn id="54" presetID="8" presetClass="emph" presetSubtype="0" fill="hold" grpId="1" nodeType="withEffect">
                                  <p:stCondLst>
                                    <p:cond delay="0"/>
                                  </p:stCondLst>
                                  <p:childTnLst>
                                    <p:animRot by="21600000">
                                      <p:cBhvr>
                                        <p:cTn id="55" dur="2000" fill="hold"/>
                                        <p:tgtEl>
                                          <p:spTgt spid="5"/>
                                        </p:tgtEl>
                                        <p:attrNameLst>
                                          <p:attrName>r</p:attrName>
                                        </p:attrNameLst>
                                      </p:cBhvr>
                                    </p:animRot>
                                  </p:childTnLst>
                                </p:cTn>
                              </p:par>
                              <p:par>
                                <p:cTn id="56" presetID="8" presetClass="emph" presetSubtype="0" fill="hold" grpId="1" nodeType="withEffect">
                                  <p:stCondLst>
                                    <p:cond delay="0"/>
                                  </p:stCondLst>
                                  <p:childTnLst>
                                    <p:animRot by="21600000">
                                      <p:cBhvr>
                                        <p:cTn id="57" dur="2000" fill="hold"/>
                                        <p:tgtEl>
                                          <p:spTgt spid="7"/>
                                        </p:tgtEl>
                                        <p:attrNameLst>
                                          <p:attrName>r</p:attrName>
                                        </p:attrNameLst>
                                      </p:cBhvr>
                                    </p:animRot>
                                  </p:childTnLst>
                                </p:cTn>
                              </p:par>
                              <p:par>
                                <p:cTn id="58" presetID="8" presetClass="emph" presetSubtype="0" fill="hold" grpId="1" nodeType="withEffect">
                                  <p:stCondLst>
                                    <p:cond delay="0"/>
                                  </p:stCondLst>
                                  <p:childTnLst>
                                    <p:animRot by="21600000">
                                      <p:cBhvr>
                                        <p:cTn id="59" dur="2000" fill="hold"/>
                                        <p:tgtEl>
                                          <p:spTgt spid="8"/>
                                        </p:tgtEl>
                                        <p:attrNameLst>
                                          <p:attrName>r</p:attrName>
                                        </p:attrNameLst>
                                      </p:cBhvr>
                                    </p:animRot>
                                  </p:childTnLst>
                                </p:cTn>
                              </p:par>
                              <p:par>
                                <p:cTn id="60" presetID="8" presetClass="emph" presetSubtype="0" fill="hold" grpId="1" nodeType="withEffect">
                                  <p:stCondLst>
                                    <p:cond delay="0"/>
                                  </p:stCondLst>
                                  <p:iterate type="lt">
                                    <p:tmPct val="0"/>
                                  </p:iterate>
                                  <p:childTnLst>
                                    <p:animRot by="21600000">
                                      <p:cBhvr>
                                        <p:cTn id="61"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4" grpId="1"/>
      <p:bldP spid="5" grpId="0" animBg="1"/>
      <p:bldP spid="5" grpId="1" animBg="1"/>
      <p:bldP spid="6" grpId="0"/>
      <p:bldP spid="6" grpId="1"/>
      <p:bldP spid="7" grpId="0"/>
      <p:bldP spid="7" grpId="1"/>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60000">
              <a:srgbClr val="99CCFF"/>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0" y="0"/>
            <a:ext cx="4143372" cy="6858000"/>
          </a:xfrm>
          <a:prstGeom prst="rect">
            <a:avLst/>
          </a:prstGeom>
          <a:noFill/>
          <a:ln w="9525">
            <a:noFill/>
            <a:miter lim="800000"/>
            <a:headEnd/>
            <a:tailEnd/>
          </a:ln>
          <a:effectLst/>
        </p:spPr>
      </p:pic>
      <p:sp>
        <p:nvSpPr>
          <p:cNvPr id="3" name="تمرير عمودي 2"/>
          <p:cNvSpPr/>
          <p:nvPr/>
        </p:nvSpPr>
        <p:spPr>
          <a:xfrm>
            <a:off x="4214810" y="214290"/>
            <a:ext cx="4929190" cy="6643710"/>
          </a:xfrm>
          <a:prstGeom prst="verticalScroll">
            <a:avLst>
              <a:gd name="adj" fmla="val 12206"/>
            </a:avLst>
          </a:prstGeom>
          <a:solidFill>
            <a:srgbClr val="CCECFF">
              <a:alpha val="37000"/>
            </a:srgbClr>
          </a:solidFill>
          <a:ln w="28575">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3200" dirty="0" smtClean="0">
                <a:ln w="19050">
                  <a:solidFill>
                    <a:schemeClr val="bg2">
                      <a:lumMod val="50000"/>
                    </a:schemeClr>
                  </a:solidFill>
                </a:ln>
                <a:solidFill>
                  <a:schemeClr val="tx1">
                    <a:lumMod val="85000"/>
                  </a:schemeClr>
                </a:solidFill>
                <a:cs typeface="PT Bold Arch" pitchFamily="2" charset="-78"/>
              </a:rPr>
              <a:t> </a:t>
            </a:r>
            <a:r>
              <a:rPr lang="ar-SY" sz="3200" dirty="0" smtClean="0">
                <a:ln w="19050">
                  <a:solidFill>
                    <a:schemeClr val="bg2">
                      <a:lumMod val="50000"/>
                    </a:schemeClr>
                  </a:solidFill>
                </a:ln>
                <a:solidFill>
                  <a:schemeClr val="tx1">
                    <a:lumMod val="85000"/>
                  </a:schemeClr>
                </a:solidFill>
                <a:cs typeface="PT Bold Arch" pitchFamily="2" charset="-78"/>
              </a:rPr>
              <a:t>التي تعد من أهم أسباب الفقر حيث ازداد عدد العاطلين عن العمل مما أد  إلى زيادة</a:t>
            </a:r>
          </a:p>
          <a:p>
            <a:pPr algn="ctr"/>
            <a:r>
              <a:rPr lang="ar-SY" sz="3200" dirty="0" smtClean="0">
                <a:ln w="19050">
                  <a:solidFill>
                    <a:schemeClr val="bg2">
                      <a:lumMod val="50000"/>
                    </a:schemeClr>
                  </a:solidFill>
                </a:ln>
                <a:solidFill>
                  <a:schemeClr val="tx1">
                    <a:lumMod val="85000"/>
                  </a:schemeClr>
                </a:solidFill>
                <a:cs typeface="PT Bold Arch" pitchFamily="2" charset="-78"/>
              </a:rPr>
              <a:t>نسبة الفقر في المجتمعات</a:t>
            </a:r>
            <a:endParaRPr lang="en-US" sz="3200" dirty="0">
              <a:ln w="19050">
                <a:solidFill>
                  <a:schemeClr val="bg2">
                    <a:lumMod val="50000"/>
                  </a:schemeClr>
                </a:solidFill>
              </a:ln>
              <a:solidFill>
                <a:schemeClr val="tx1">
                  <a:lumMod val="85000"/>
                </a:schemeClr>
              </a:solidFill>
              <a:cs typeface="PT Bold Arch" pitchFamily="2" charset="-78"/>
            </a:endParaRPr>
          </a:p>
        </p:txBody>
      </p:sp>
      <p:pic>
        <p:nvPicPr>
          <p:cNvPr id="4" name="Picture 4"/>
          <p:cNvPicPr>
            <a:picLocks noChangeAspect="1" noChangeArrowheads="1"/>
          </p:cNvPicPr>
          <p:nvPr/>
        </p:nvPicPr>
        <p:blipFill>
          <a:blip r:embed="rId3"/>
          <a:srcRect/>
          <a:stretch>
            <a:fillRect/>
          </a:stretch>
        </p:blipFill>
        <p:spPr bwMode="auto">
          <a:xfrm>
            <a:off x="6786578" y="5429264"/>
            <a:ext cx="1571636" cy="1428736"/>
          </a:xfrm>
          <a:prstGeom prst="roundRect">
            <a:avLst>
              <a:gd name="adj" fmla="val 15743"/>
            </a:avLst>
          </a:prstGeom>
          <a:noFill/>
          <a:ln w="9525">
            <a:noFill/>
            <a:miter lim="800000"/>
            <a:headEnd/>
            <a:tailEnd/>
          </a:ln>
          <a:effectLst/>
        </p:spPr>
      </p:pic>
      <p:pic>
        <p:nvPicPr>
          <p:cNvPr id="6" name="Picture 3"/>
          <p:cNvPicPr>
            <a:picLocks noChangeAspect="1" noChangeArrowheads="1"/>
          </p:cNvPicPr>
          <p:nvPr/>
        </p:nvPicPr>
        <p:blipFill>
          <a:blip r:embed="rId4"/>
          <a:srcRect/>
          <a:stretch>
            <a:fillRect/>
          </a:stretch>
        </p:blipFill>
        <p:spPr bwMode="auto">
          <a:xfrm>
            <a:off x="4857752" y="857232"/>
            <a:ext cx="1000132" cy="1208937"/>
          </a:xfrm>
          <a:prstGeom prst="flowChartAlternateProcess">
            <a:avLst/>
          </a:prstGeom>
          <a:noFill/>
          <a:ln w="9525">
            <a:noFill/>
            <a:miter lim="800000"/>
            <a:headEnd/>
            <a:tailEnd/>
          </a:ln>
          <a:effectLst/>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4)">
                                      <p:cBhvr>
                                        <p:cTn id="15" dur="2000"/>
                                        <p:tgtEl>
                                          <p:spTgt spid="3"/>
                                        </p:tgtEl>
                                      </p:cBhvr>
                                    </p:animEffect>
                                  </p:childTnLst>
                                </p:cTn>
                              </p:par>
                              <p:par>
                                <p:cTn id="16" presetID="21"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4)">
                                      <p:cBhvr>
                                        <p:cTn id="18" dur="2000"/>
                                        <p:tgtEl>
                                          <p:spTgt spid="6"/>
                                        </p:tgtEl>
                                      </p:cBhvr>
                                    </p:animEffect>
                                  </p:childTnLst>
                                </p:cTn>
                              </p:par>
                              <p:par>
                                <p:cTn id="19" presetID="21"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4)">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FF6600">
                <a:alpha val="35000"/>
              </a:srgbClr>
            </a:gs>
            <a:gs pos="0">
              <a:schemeClr val="accent5">
                <a:lumMod val="40000"/>
                <a:lumOff val="60000"/>
                <a:alpha val="32000"/>
              </a:schemeClr>
            </a:gs>
            <a:gs pos="100000">
              <a:srgbClr val="E6E6E6"/>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00098" y="0"/>
            <a:ext cx="8229600" cy="1399032"/>
          </a:xfrm>
        </p:spPr>
        <p:txBody>
          <a:bodyPr>
            <a:noAutofit/>
            <a:scene3d>
              <a:camera prst="orthographicFront"/>
              <a:lightRig rig="threePt" dir="t"/>
            </a:scene3d>
            <a:sp3d extrusionH="57150">
              <a:bevelT w="38100" h="38100" prst="relaxedInset"/>
            </a:sp3d>
          </a:bodyPr>
          <a:lstStyle/>
          <a:p>
            <a:pPr algn="ctr"/>
            <a:r>
              <a:rPr lang="ar-SY" sz="4400" dirty="0" smtClean="0">
                <a:ln w="6350">
                  <a:solidFill>
                    <a:schemeClr val="accent6">
                      <a:lumMod val="75000"/>
                    </a:schemeClr>
                  </a:solidFill>
                </a:ln>
                <a:gradFill flip="none" rotWithShape="1">
                  <a:gsLst>
                    <a:gs pos="43000">
                      <a:srgbClr val="FF6600"/>
                    </a:gs>
                    <a:gs pos="50000">
                      <a:schemeClr val="accent1">
                        <a:tint val="44500"/>
                        <a:satMod val="160000"/>
                      </a:schemeClr>
                    </a:gs>
                    <a:gs pos="100000">
                      <a:schemeClr val="accent1">
                        <a:tint val="23500"/>
                        <a:satMod val="160000"/>
                      </a:schemeClr>
                    </a:gs>
                  </a:gsLst>
                  <a:path path="circle">
                    <a:fillToRect l="50000" t="50000" r="50000" b="50000"/>
                  </a:path>
                  <a:tileRect/>
                </a:gradFill>
                <a:cs typeface="PT Bold Arch" pitchFamily="2" charset="-78"/>
              </a:rPr>
              <a:t>الكوارث الطبيعية</a:t>
            </a:r>
            <a:endParaRPr lang="en-US" sz="4400" dirty="0">
              <a:ln w="6350">
                <a:solidFill>
                  <a:schemeClr val="accent6">
                    <a:lumMod val="75000"/>
                  </a:schemeClr>
                </a:solidFill>
              </a:ln>
              <a:gradFill flip="none" rotWithShape="1">
                <a:gsLst>
                  <a:gs pos="43000">
                    <a:srgbClr val="FF6600"/>
                  </a:gs>
                  <a:gs pos="50000">
                    <a:schemeClr val="accent1">
                      <a:tint val="44500"/>
                      <a:satMod val="160000"/>
                    </a:schemeClr>
                  </a:gs>
                  <a:gs pos="100000">
                    <a:schemeClr val="accent1">
                      <a:tint val="23500"/>
                      <a:satMod val="160000"/>
                    </a:schemeClr>
                  </a:gs>
                </a:gsLst>
                <a:path path="circle">
                  <a:fillToRect l="50000" t="50000" r="50000" b="50000"/>
                </a:path>
                <a:tileRect/>
              </a:gradFill>
              <a:cs typeface="PT Bold Arch" pitchFamily="2" charset="-78"/>
            </a:endParaRPr>
          </a:p>
        </p:txBody>
      </p:sp>
      <p:pic>
        <p:nvPicPr>
          <p:cNvPr id="3" name="Picture 2"/>
          <p:cNvPicPr>
            <a:picLocks noChangeAspect="1" noChangeArrowheads="1"/>
          </p:cNvPicPr>
          <p:nvPr/>
        </p:nvPicPr>
        <p:blipFill>
          <a:blip r:embed="rId2" cstate="email"/>
          <a:srcRect/>
          <a:stretch>
            <a:fillRect/>
          </a:stretch>
        </p:blipFill>
        <p:spPr bwMode="auto">
          <a:xfrm rot="20561673">
            <a:off x="284049" y="4530757"/>
            <a:ext cx="2472080" cy="2285992"/>
          </a:xfrm>
          <a:prstGeom prst="teardrop">
            <a:avLst>
              <a:gd name="adj" fmla="val 99348"/>
            </a:avLst>
          </a:prstGeom>
          <a:noFill/>
          <a:ln w="9525">
            <a:solidFill>
              <a:schemeClr val="tx1">
                <a:lumMod val="85000"/>
                <a:lumOff val="15000"/>
              </a:schemeClr>
            </a:solidFill>
            <a:miter lim="800000"/>
            <a:headEnd/>
            <a:tailEnd/>
          </a:ln>
          <a:effectLst/>
          <a:scene3d>
            <a:camera prst="orthographicFront"/>
            <a:lightRig rig="threePt" dir="t"/>
          </a:scene3d>
          <a:sp3d>
            <a:bevelT w="165100" prst="coolSlant"/>
          </a:sp3d>
        </p:spPr>
      </p:pic>
      <p:pic>
        <p:nvPicPr>
          <p:cNvPr id="4" name="Picture 2"/>
          <p:cNvPicPr>
            <a:picLocks noChangeAspect="1" noChangeArrowheads="1"/>
          </p:cNvPicPr>
          <p:nvPr/>
        </p:nvPicPr>
        <p:blipFill>
          <a:blip r:embed="rId3" cstate="email"/>
          <a:srcRect/>
          <a:stretch>
            <a:fillRect/>
          </a:stretch>
        </p:blipFill>
        <p:spPr bwMode="auto">
          <a:xfrm rot="20834460">
            <a:off x="2911147" y="4249517"/>
            <a:ext cx="2460545" cy="2566336"/>
          </a:xfrm>
          <a:prstGeom prst="teardrop">
            <a:avLst>
              <a:gd name="adj" fmla="val 96299"/>
            </a:avLst>
          </a:prstGeom>
          <a:noFill/>
          <a:ln w="9525">
            <a:solidFill>
              <a:schemeClr val="tx1">
                <a:lumMod val="85000"/>
                <a:lumOff val="15000"/>
              </a:schemeClr>
            </a:solidFill>
            <a:miter lim="800000"/>
            <a:headEnd/>
            <a:tailEnd/>
          </a:ln>
          <a:effectLst/>
          <a:scene3d>
            <a:camera prst="orthographicFront"/>
            <a:lightRig rig="threePt" dir="t"/>
          </a:scene3d>
          <a:sp3d>
            <a:bevelT w="165100" prst="coolSlant"/>
          </a:sp3d>
        </p:spPr>
      </p:pic>
      <p:pic>
        <p:nvPicPr>
          <p:cNvPr id="5" name="Picture 3"/>
          <p:cNvPicPr>
            <a:picLocks noChangeAspect="1" noChangeArrowheads="1"/>
          </p:cNvPicPr>
          <p:nvPr/>
        </p:nvPicPr>
        <p:blipFill>
          <a:blip r:embed="rId4" cstate="email"/>
          <a:srcRect/>
          <a:stretch>
            <a:fillRect/>
          </a:stretch>
        </p:blipFill>
        <p:spPr bwMode="auto">
          <a:xfrm rot="20076526">
            <a:off x="5597750" y="4463971"/>
            <a:ext cx="2636557" cy="2304734"/>
          </a:xfrm>
          <a:prstGeom prst="teardrop">
            <a:avLst/>
          </a:prstGeom>
          <a:noFill/>
          <a:ln w="9525">
            <a:solidFill>
              <a:schemeClr val="tx1">
                <a:lumMod val="85000"/>
                <a:lumOff val="15000"/>
              </a:schemeClr>
            </a:solidFill>
            <a:miter lim="800000"/>
            <a:headEnd/>
            <a:tailEnd/>
          </a:ln>
          <a:effectLst/>
          <a:scene3d>
            <a:camera prst="orthographicFront"/>
            <a:lightRig rig="threePt" dir="t"/>
          </a:scene3d>
          <a:sp3d>
            <a:bevelT w="165100" prst="coolSlant"/>
          </a:sp3d>
        </p:spPr>
      </p:pic>
      <p:pic>
        <p:nvPicPr>
          <p:cNvPr id="6" name="Picture 4"/>
          <p:cNvPicPr>
            <a:picLocks noChangeAspect="1" noChangeArrowheads="1"/>
          </p:cNvPicPr>
          <p:nvPr/>
        </p:nvPicPr>
        <p:blipFill>
          <a:blip r:embed="rId5"/>
          <a:srcRect/>
          <a:stretch>
            <a:fillRect/>
          </a:stretch>
        </p:blipFill>
        <p:spPr bwMode="auto">
          <a:xfrm rot="20478236">
            <a:off x="243022" y="2292975"/>
            <a:ext cx="2592034" cy="1942986"/>
          </a:xfrm>
          <a:prstGeom prst="teardrop">
            <a:avLst>
              <a:gd name="adj" fmla="val 97133"/>
            </a:avLst>
          </a:prstGeom>
          <a:noFill/>
          <a:ln w="9525">
            <a:solidFill>
              <a:schemeClr val="tx1">
                <a:lumMod val="85000"/>
                <a:lumOff val="15000"/>
              </a:schemeClr>
            </a:solidFill>
            <a:miter lim="800000"/>
            <a:headEnd/>
            <a:tailEnd/>
          </a:ln>
          <a:effectLst/>
          <a:scene3d>
            <a:camera prst="orthographicFront"/>
            <a:lightRig rig="threePt" dir="t"/>
          </a:scene3d>
          <a:sp3d>
            <a:bevelT w="165100" prst="coolSlant"/>
          </a:sp3d>
        </p:spPr>
      </p:pic>
      <p:sp>
        <p:nvSpPr>
          <p:cNvPr id="7" name="مربع نص 6"/>
          <p:cNvSpPr txBox="1"/>
          <p:nvPr/>
        </p:nvSpPr>
        <p:spPr>
          <a:xfrm>
            <a:off x="3857620" y="1428736"/>
            <a:ext cx="5286380" cy="2246769"/>
          </a:xfrm>
          <a:prstGeom prst="rect">
            <a:avLst/>
          </a:prstGeom>
          <a:noFill/>
        </p:spPr>
        <p:txBody>
          <a:bodyPr wrap="square" rtlCol="0">
            <a:spAutoFit/>
            <a:scene3d>
              <a:camera prst="orthographicFront"/>
              <a:lightRig rig="threePt" dir="t"/>
            </a:scene3d>
            <a:sp3d extrusionH="57150">
              <a:bevelT w="82550" h="38100" prst="coolSlant"/>
            </a:sp3d>
          </a:bodyPr>
          <a:lstStyle/>
          <a:p>
            <a:r>
              <a:rPr lang="ar-SY" sz="2800" dirty="0" smtClean="0">
                <a:ln>
                  <a:solidFill>
                    <a:sysClr val="windowText" lastClr="000000"/>
                  </a:solidFill>
                </a:ln>
                <a:gradFill>
                  <a:gsLst>
                    <a:gs pos="43000">
                      <a:srgbClr val="FF6600"/>
                    </a:gs>
                    <a:gs pos="52000">
                      <a:schemeClr val="accent5">
                        <a:lumMod val="75000"/>
                      </a:schemeClr>
                    </a:gs>
                    <a:gs pos="50000">
                      <a:schemeClr val="accent1">
                        <a:tint val="44500"/>
                        <a:satMod val="160000"/>
                      </a:schemeClr>
                    </a:gs>
                    <a:gs pos="100000">
                      <a:schemeClr val="accent1">
                        <a:tint val="23500"/>
                        <a:satMod val="160000"/>
                      </a:schemeClr>
                    </a:gs>
                  </a:gsLst>
                  <a:lin ang="5400000" scaled="0"/>
                </a:gradFill>
                <a:cs typeface="PT Bold Arch" pitchFamily="2" charset="-78"/>
              </a:rPr>
              <a:t>وهي من  المشكلات الرئيسية لأسباب الفقر وتؤدي إلى الدمار الهائل للكثير من الأملاك البشرية مما يؤثر ذلك على  السكان وحدوث الفقر  ومن أمثالها الزلازل والبراكين</a:t>
            </a:r>
            <a:endParaRPr lang="en-US" sz="2800" dirty="0">
              <a:ln>
                <a:solidFill>
                  <a:sysClr val="windowText" lastClr="000000"/>
                </a:solidFill>
              </a:ln>
              <a:gradFill>
                <a:gsLst>
                  <a:gs pos="43000">
                    <a:srgbClr val="FF6600"/>
                  </a:gs>
                  <a:gs pos="52000">
                    <a:schemeClr val="accent5">
                      <a:lumMod val="75000"/>
                    </a:schemeClr>
                  </a:gs>
                  <a:gs pos="50000">
                    <a:schemeClr val="accent1">
                      <a:tint val="44500"/>
                      <a:satMod val="160000"/>
                    </a:schemeClr>
                  </a:gs>
                  <a:gs pos="100000">
                    <a:schemeClr val="accent1">
                      <a:tint val="23500"/>
                      <a:satMod val="160000"/>
                    </a:schemeClr>
                  </a:gs>
                </a:gsLst>
                <a:lin ang="5400000" scaled="0"/>
              </a:gradFill>
              <a:cs typeface="PT Bold Arch" pitchFamily="2" charset="-78"/>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style.rotation</p:attrName>
                                        </p:attrNameLst>
                                      </p:cBhvr>
                                      <p:tavLst>
                                        <p:tav tm="0">
                                          <p:val>
                                            <p:fltVal val="720"/>
                                          </p:val>
                                        </p:tav>
                                        <p:tav tm="100000">
                                          <p:val>
                                            <p:fltVal val="0"/>
                                          </p:val>
                                        </p:tav>
                                      </p:tavLst>
                                    </p:anim>
                                    <p:anim calcmode="lin" valueType="num">
                                      <p:cBhvr>
                                        <p:cTn id="21" dur="2000" fill="hold"/>
                                        <p:tgtEl>
                                          <p:spTgt spid="6"/>
                                        </p:tgtEl>
                                        <p:attrNameLst>
                                          <p:attrName>ppt_h</p:attrName>
                                        </p:attrNameLst>
                                      </p:cBhvr>
                                      <p:tavLst>
                                        <p:tav tm="0">
                                          <p:val>
                                            <p:fltVal val="0"/>
                                          </p:val>
                                        </p:tav>
                                        <p:tav tm="100000">
                                          <p:val>
                                            <p:strVal val="#ppt_h"/>
                                          </p:val>
                                        </p:tav>
                                      </p:tavLst>
                                    </p:anim>
                                    <p:anim calcmode="lin" valueType="num">
                                      <p:cBhvr>
                                        <p:cTn id="22" dur="2000" fill="hold"/>
                                        <p:tgtEl>
                                          <p:spTgt spid="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style.rotation</p:attrName>
                                        </p:attrNameLst>
                                      </p:cBhvr>
                                      <p:tavLst>
                                        <p:tav tm="0">
                                          <p:val>
                                            <p:fltVal val="720"/>
                                          </p:val>
                                        </p:tav>
                                        <p:tav tm="100000">
                                          <p:val>
                                            <p:fltVal val="0"/>
                                          </p:val>
                                        </p:tav>
                                      </p:tavLst>
                                    </p:anim>
                                    <p:anim calcmode="lin" valueType="num">
                                      <p:cBhvr>
                                        <p:cTn id="27" dur="2000" fill="hold"/>
                                        <p:tgtEl>
                                          <p:spTgt spid="3"/>
                                        </p:tgtEl>
                                        <p:attrNameLst>
                                          <p:attrName>ppt_h</p:attrName>
                                        </p:attrNameLst>
                                      </p:cBhvr>
                                      <p:tavLst>
                                        <p:tav tm="0">
                                          <p:val>
                                            <p:fltVal val="0"/>
                                          </p:val>
                                        </p:tav>
                                        <p:tav tm="100000">
                                          <p:val>
                                            <p:strVal val="#ppt_h"/>
                                          </p:val>
                                        </p:tav>
                                      </p:tavLst>
                                    </p:anim>
                                    <p:anim calcmode="lin" valueType="num">
                                      <p:cBhvr>
                                        <p:cTn id="28" dur="2000" fill="hold"/>
                                        <p:tgtEl>
                                          <p:spTgt spid="3"/>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2000"/>
                                        <p:tgtEl>
                                          <p:spTgt spid="4"/>
                                        </p:tgtEl>
                                      </p:cBhvr>
                                    </p:animEffect>
                                    <p:anim calcmode="lin" valueType="num">
                                      <p:cBhvr>
                                        <p:cTn id="32" dur="2000" fill="hold"/>
                                        <p:tgtEl>
                                          <p:spTgt spid="4"/>
                                        </p:tgtEl>
                                        <p:attrNameLst>
                                          <p:attrName>style.rotation</p:attrName>
                                        </p:attrNameLst>
                                      </p:cBhvr>
                                      <p:tavLst>
                                        <p:tav tm="0">
                                          <p:val>
                                            <p:fltVal val="720"/>
                                          </p:val>
                                        </p:tav>
                                        <p:tav tm="100000">
                                          <p:val>
                                            <p:fltVal val="0"/>
                                          </p:val>
                                        </p:tav>
                                      </p:tavLst>
                                    </p:anim>
                                    <p:anim calcmode="lin" valueType="num">
                                      <p:cBhvr>
                                        <p:cTn id="33" dur="2000" fill="hold"/>
                                        <p:tgtEl>
                                          <p:spTgt spid="4"/>
                                        </p:tgtEl>
                                        <p:attrNameLst>
                                          <p:attrName>ppt_h</p:attrName>
                                        </p:attrNameLst>
                                      </p:cBhvr>
                                      <p:tavLst>
                                        <p:tav tm="0">
                                          <p:val>
                                            <p:fltVal val="0"/>
                                          </p:val>
                                        </p:tav>
                                        <p:tav tm="100000">
                                          <p:val>
                                            <p:strVal val="#ppt_h"/>
                                          </p:val>
                                        </p:tav>
                                      </p:tavLst>
                                    </p:anim>
                                    <p:anim calcmode="lin" valueType="num">
                                      <p:cBhvr>
                                        <p:cTn id="34" dur="2000" fill="hold"/>
                                        <p:tgtEl>
                                          <p:spTgt spid="4"/>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2000"/>
                                        <p:tgtEl>
                                          <p:spTgt spid="5"/>
                                        </p:tgtEl>
                                      </p:cBhvr>
                                    </p:animEffect>
                                    <p:anim calcmode="lin" valueType="num">
                                      <p:cBhvr>
                                        <p:cTn id="38" dur="2000" fill="hold"/>
                                        <p:tgtEl>
                                          <p:spTgt spid="5"/>
                                        </p:tgtEl>
                                        <p:attrNameLst>
                                          <p:attrName>style.rotation</p:attrName>
                                        </p:attrNameLst>
                                      </p:cBhvr>
                                      <p:tavLst>
                                        <p:tav tm="0">
                                          <p:val>
                                            <p:fltVal val="720"/>
                                          </p:val>
                                        </p:tav>
                                        <p:tav tm="100000">
                                          <p:val>
                                            <p:fltVal val="0"/>
                                          </p:val>
                                        </p:tav>
                                      </p:tavLst>
                                    </p:anim>
                                    <p:anim calcmode="lin" valueType="num">
                                      <p:cBhvr>
                                        <p:cTn id="39" dur="2000" fill="hold"/>
                                        <p:tgtEl>
                                          <p:spTgt spid="5"/>
                                        </p:tgtEl>
                                        <p:attrNameLst>
                                          <p:attrName>ppt_h</p:attrName>
                                        </p:attrNameLst>
                                      </p:cBhvr>
                                      <p:tavLst>
                                        <p:tav tm="0">
                                          <p:val>
                                            <p:fltVal val="0"/>
                                          </p:val>
                                        </p:tav>
                                        <p:tav tm="100000">
                                          <p:val>
                                            <p:strVal val="#ppt_h"/>
                                          </p:val>
                                        </p:tav>
                                      </p:tavLst>
                                    </p:anim>
                                    <p:anim calcmode="lin" valueType="num">
                                      <p:cBhvr>
                                        <p:cTn id="4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8" name="تمرير أفقي 7"/>
          <p:cNvSpPr/>
          <p:nvPr/>
        </p:nvSpPr>
        <p:spPr>
          <a:xfrm>
            <a:off x="3714744" y="1571588"/>
            <a:ext cx="5429256" cy="5286412"/>
          </a:xfrm>
          <a:prstGeom prst="horizontalScroll">
            <a:avLst>
              <a:gd name="adj" fmla="val 9397"/>
            </a:avLst>
          </a:prstGeom>
          <a:solidFill>
            <a:schemeClr val="tx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endParaRPr lang="en-US" sz="1600" dirty="0">
              <a:solidFill>
                <a:schemeClr val="bg2">
                  <a:lumMod val="40000"/>
                  <a:lumOff val="60000"/>
                </a:schemeClr>
              </a:solidFill>
            </a:endParaRPr>
          </a:p>
        </p:txBody>
      </p:sp>
      <p:sp>
        <p:nvSpPr>
          <p:cNvPr id="2" name="عنوان 1"/>
          <p:cNvSpPr>
            <a:spLocks noGrp="1"/>
          </p:cNvSpPr>
          <p:nvPr>
            <p:ph type="title" idx="4294967295"/>
          </p:nvPr>
        </p:nvSpPr>
        <p:spPr>
          <a:xfrm>
            <a:off x="571472" y="214290"/>
            <a:ext cx="8229600" cy="1398587"/>
          </a:xfrm>
        </p:spPr>
        <p:txBody>
          <a:bodyPr>
            <a:normAutofit/>
            <a:scene3d>
              <a:camera prst="orthographicFront"/>
              <a:lightRig rig="threePt" dir="t"/>
            </a:scene3d>
            <a:sp3d extrusionH="57150">
              <a:bevelT w="82550" h="38100" prst="coolSlant"/>
            </a:sp3d>
          </a:bodyPr>
          <a:lstStyle/>
          <a:p>
            <a:pPr algn="ctr"/>
            <a:r>
              <a:rPr lang="ar-SY" sz="6600" dirty="0" smtClean="0">
                <a:ln w="28575">
                  <a:solidFill>
                    <a:schemeClr val="bg2">
                      <a:lumMod val="75000"/>
                    </a:schemeClr>
                  </a:solidFill>
                </a:ln>
                <a:solidFill>
                  <a:schemeClr val="bg2">
                    <a:lumMod val="40000"/>
                    <a:lumOff val="60000"/>
                  </a:schemeClr>
                </a:solidFill>
                <a:cs typeface="PT Bold Arch" pitchFamily="2" charset="-78"/>
              </a:rPr>
              <a:t>الحروب</a:t>
            </a:r>
            <a:endParaRPr lang="en-US" sz="6600" dirty="0">
              <a:ln w="28575">
                <a:solidFill>
                  <a:schemeClr val="bg2">
                    <a:lumMod val="75000"/>
                  </a:schemeClr>
                </a:solidFill>
              </a:ln>
              <a:solidFill>
                <a:schemeClr val="bg2">
                  <a:lumMod val="40000"/>
                  <a:lumOff val="60000"/>
                </a:schemeClr>
              </a:solidFill>
              <a:cs typeface="PT Bold Arch" pitchFamily="2" charset="-78"/>
            </a:endParaRPr>
          </a:p>
        </p:txBody>
      </p:sp>
      <p:pic>
        <p:nvPicPr>
          <p:cNvPr id="4" name="Picture 4"/>
          <p:cNvPicPr>
            <a:picLocks noChangeAspect="1" noChangeArrowheads="1"/>
          </p:cNvPicPr>
          <p:nvPr/>
        </p:nvPicPr>
        <p:blipFill>
          <a:blip r:embed="rId2" cstate="email"/>
          <a:srcRect/>
          <a:stretch>
            <a:fillRect/>
          </a:stretch>
        </p:blipFill>
        <p:spPr bwMode="auto">
          <a:xfrm>
            <a:off x="7215206" y="0"/>
            <a:ext cx="1928794" cy="1571612"/>
          </a:xfrm>
          <a:prstGeom prst="ellipse">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0" y="3643314"/>
            <a:ext cx="3071802" cy="3214686"/>
          </a:xfrm>
          <a:prstGeom prst="flowChartOnlineStorage">
            <a:avLst/>
          </a:prstGeom>
          <a:noFill/>
          <a:ln w="9525">
            <a:noFill/>
            <a:miter lim="800000"/>
            <a:headEnd/>
            <a:tailEnd/>
          </a:ln>
          <a:effectLst/>
        </p:spPr>
      </p:pic>
      <p:pic>
        <p:nvPicPr>
          <p:cNvPr id="6" name="Picture 3"/>
          <p:cNvPicPr>
            <a:picLocks noChangeAspect="1" noChangeArrowheads="1"/>
          </p:cNvPicPr>
          <p:nvPr/>
        </p:nvPicPr>
        <p:blipFill>
          <a:blip r:embed="rId4" cstate="email"/>
          <a:srcRect/>
          <a:stretch>
            <a:fillRect/>
          </a:stretch>
        </p:blipFill>
        <p:spPr bwMode="auto">
          <a:xfrm>
            <a:off x="0" y="214290"/>
            <a:ext cx="3714744" cy="2992122"/>
          </a:xfrm>
          <a:prstGeom prst="star7">
            <a:avLst>
              <a:gd name="adj" fmla="val 40382"/>
              <a:gd name="hf" fmla="val 102572"/>
              <a:gd name="vf" fmla="val 105210"/>
            </a:avLst>
          </a:prstGeom>
          <a:noFill/>
          <a:ln w="9525">
            <a:noFill/>
            <a:miter lim="800000"/>
            <a:headEnd/>
            <a:tailEnd/>
          </a:ln>
          <a:effectLst/>
        </p:spPr>
      </p:pic>
      <p:sp>
        <p:nvSpPr>
          <p:cNvPr id="7" name="مستطيل 6"/>
          <p:cNvSpPr/>
          <p:nvPr/>
        </p:nvSpPr>
        <p:spPr>
          <a:xfrm>
            <a:off x="4214810" y="2357430"/>
            <a:ext cx="4929190" cy="3416320"/>
          </a:xfrm>
          <a:prstGeom prst="rect">
            <a:avLst/>
          </a:prstGeom>
        </p:spPr>
        <p:txBody>
          <a:bodyPr wrap="square">
            <a:spAutoFit/>
            <a:scene3d>
              <a:camera prst="orthographicFront"/>
              <a:lightRig rig="threePt" dir="t"/>
            </a:scene3d>
            <a:sp3d extrusionH="57150">
              <a:bevelT w="82550" h="38100" prst="coolSlant"/>
            </a:sp3d>
          </a:bodyPr>
          <a:lstStyle/>
          <a:p>
            <a:pPr algn="just" rtl="1"/>
            <a:r>
              <a:rPr lang="ar-SA" dirty="0" smtClean="0">
                <a:ln>
                  <a:solidFill>
                    <a:schemeClr val="bg1">
                      <a:lumMod val="85000"/>
                      <a:lumOff val="15000"/>
                    </a:schemeClr>
                  </a:solidFill>
                </a:ln>
                <a:solidFill>
                  <a:schemeClr val="bg2">
                    <a:lumMod val="75000"/>
                  </a:schemeClr>
                </a:solidFill>
                <a:cs typeface="PT Bold Arch" pitchFamily="2" charset="-78"/>
              </a:rPr>
              <a:t>الحروب عادة ماتتسبب في خسائر كبيرة في الأرواح والممتلكات يتبعها نقصان في مصادر تمويل العائلة وزيادة نسب العوق لدى الأفراد كما تؤدي إلى خسارة في فرص الحصول على العمل أو فقدانه أحياناً، عدا غياب حالة الأمن وازدياد حالات المخاوف ونسب الجرائم.</a:t>
            </a:r>
            <a:br>
              <a:rPr lang="ar-SA" dirty="0" smtClean="0">
                <a:ln>
                  <a:solidFill>
                    <a:schemeClr val="bg1">
                      <a:lumMod val="85000"/>
                      <a:lumOff val="15000"/>
                    </a:schemeClr>
                  </a:solidFill>
                </a:ln>
                <a:solidFill>
                  <a:schemeClr val="bg2">
                    <a:lumMod val="75000"/>
                  </a:schemeClr>
                </a:solidFill>
                <a:cs typeface="PT Bold Arch" pitchFamily="2" charset="-78"/>
              </a:rPr>
            </a:br>
            <a:r>
              <a:rPr lang="ar-SA" dirty="0" smtClean="0">
                <a:ln>
                  <a:solidFill>
                    <a:schemeClr val="bg1">
                      <a:lumMod val="85000"/>
                      <a:lumOff val="15000"/>
                    </a:schemeClr>
                  </a:solidFill>
                </a:ln>
                <a:solidFill>
                  <a:schemeClr val="bg2">
                    <a:lumMod val="75000"/>
                  </a:schemeClr>
                </a:solidFill>
                <a:cs typeface="PT Bold Arch" pitchFamily="2" charset="-78"/>
              </a:rPr>
              <a:t>كما أن تردي الحالة الاقتصادية للبلدان يقود إلى ضعف في مستوى تقديم الخدمات ومنها الصحية ويصاحب ذلك قلة فرص العلاج ونقصان في توفير الأدوية ويؤدي بالتالي إلى انتشار الأمراض والأوبئة في المجتمع وازدياد نسب الوفيات وتفاقم حالات الأمراض المزمنة.</a:t>
            </a:r>
            <a:endParaRPr lang="en-US" dirty="0">
              <a:ln>
                <a:solidFill>
                  <a:schemeClr val="bg1">
                    <a:lumMod val="85000"/>
                    <a:lumOff val="15000"/>
                  </a:schemeClr>
                </a:solidFill>
              </a:ln>
              <a:solidFill>
                <a:schemeClr val="bg2">
                  <a:lumMod val="75000"/>
                </a:schemeClr>
              </a:solidFill>
              <a:cs typeface="PT Bold Arch" pitchFamily="2" charset="-78"/>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from="(-#ppt_w/2)" to="(#ppt_x)" calcmode="lin" valueType="num">
                                      <p:cBhvr>
                                        <p:cTn id="15" dur="600" fill="hold">
                                          <p:stCondLst>
                                            <p:cond delay="0"/>
                                          </p:stCondLst>
                                        </p:cTn>
                                        <p:tgtEl>
                                          <p:spTgt spid="8"/>
                                        </p:tgtEl>
                                        <p:attrNameLst>
                                          <p:attrName>ppt_x</p:attrName>
                                        </p:attrNameLst>
                                      </p:cBhvr>
                                    </p:anim>
                                    <p:anim from="0" to="-1.0" calcmode="lin" valueType="num">
                                      <p:cBhvr>
                                        <p:cTn id="16" dur="200" decel="50000" autoRev="1" fill="hold">
                                          <p:stCondLst>
                                            <p:cond delay="600"/>
                                          </p:stCondLst>
                                        </p:cTn>
                                        <p:tgtEl>
                                          <p:spTgt spid="8"/>
                                        </p:tgtEl>
                                        <p:attrNameLst>
                                          <p:attrName>xshear</p:attrName>
                                        </p:attrNameLst>
                                      </p:cBhvr>
                                    </p:anim>
                                    <p:animScale>
                                      <p:cBhvr>
                                        <p:cTn id="17" dur="200" decel="100000" autoRev="1" fill="hold">
                                          <p:stCondLst>
                                            <p:cond delay="600"/>
                                          </p:stCondLst>
                                        </p:cTn>
                                        <p:tgtEl>
                                          <p:spTgt spid="8"/>
                                        </p:tgtEl>
                                      </p:cBhvr>
                                      <p:from x="100000" y="100000"/>
                                      <p:to x="80000" y="100000"/>
                                    </p:animScale>
                                    <p:anim by="(#ppt_h/3+#ppt_w*0.1)" calcmode="lin" valueType="num">
                                      <p:cBhvr additive="sum">
                                        <p:cTn id="18" dur="200" decel="100000" autoRev="1" fill="hold">
                                          <p:stCondLst>
                                            <p:cond delay="600"/>
                                          </p:stCondLst>
                                        </p:cTn>
                                        <p:tgtEl>
                                          <p:spTgt spid="8"/>
                                        </p:tgtEl>
                                        <p:attrNameLst>
                                          <p:attrName>ppt_x</p:attrName>
                                        </p:attrNameLst>
                                      </p:cBhvr>
                                    </p:anim>
                                  </p:childTnLst>
                                </p:cTn>
                              </p:par>
                              <p:par>
                                <p:cTn id="19" presetID="34"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from="(-#ppt_w/2)" to="(#ppt_x)" calcmode="lin" valueType="num">
                                      <p:cBhvr>
                                        <p:cTn id="21" dur="600" fill="hold">
                                          <p:stCondLst>
                                            <p:cond delay="0"/>
                                          </p:stCondLst>
                                        </p:cTn>
                                        <p:tgtEl>
                                          <p:spTgt spid="7"/>
                                        </p:tgtEl>
                                        <p:attrNameLst>
                                          <p:attrName>ppt_x</p:attrName>
                                        </p:attrNameLst>
                                      </p:cBhvr>
                                    </p:anim>
                                    <p:anim from="0" to="-1.0" calcmode="lin" valueType="num">
                                      <p:cBhvr>
                                        <p:cTn id="22" dur="200" decel="50000" autoRev="1" fill="hold">
                                          <p:stCondLst>
                                            <p:cond delay="600"/>
                                          </p:stCondLst>
                                        </p:cTn>
                                        <p:tgtEl>
                                          <p:spTgt spid="7"/>
                                        </p:tgtEl>
                                        <p:attrNameLst>
                                          <p:attrName>xshear</p:attrName>
                                        </p:attrNameLst>
                                      </p:cBhvr>
                                    </p:anim>
                                    <p:animScale>
                                      <p:cBhvr>
                                        <p:cTn id="23" dur="200" decel="100000" autoRev="1" fill="hold">
                                          <p:stCondLst>
                                            <p:cond delay="600"/>
                                          </p:stCondLst>
                                        </p:cTn>
                                        <p:tgtEl>
                                          <p:spTgt spid="7"/>
                                        </p:tgtEl>
                                      </p:cBhvr>
                                      <p:from x="100000" y="100000"/>
                                      <p:to x="80000" y="100000"/>
                                    </p:animScale>
                                    <p:anim by="(#ppt_h/3+#ppt_w*0.1)" calcmode="lin" valueType="num">
                                      <p:cBhvr additive="sum">
                                        <p:cTn id="24" dur="200" decel="100000" autoRev="1" fill="hold">
                                          <p:stCondLst>
                                            <p:cond delay="600"/>
                                          </p:stCondLst>
                                        </p:cTn>
                                        <p:tgtEl>
                                          <p:spTgt spid="7"/>
                                        </p:tgtEl>
                                        <p:attrNameLst>
                                          <p:attrName>ppt_x</p:attrName>
                                        </p:attrNameLst>
                                      </p:cBhvr>
                                    </p:anim>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800" decel="100000"/>
                                        <p:tgtEl>
                                          <p:spTgt spid="4"/>
                                        </p:tgtEl>
                                      </p:cBhvr>
                                    </p:animEffect>
                                    <p:anim calcmode="lin" valueType="num">
                                      <p:cBhvr>
                                        <p:cTn id="30" dur="800" decel="100000" fill="hold"/>
                                        <p:tgtEl>
                                          <p:spTgt spid="4"/>
                                        </p:tgtEl>
                                        <p:attrNameLst>
                                          <p:attrName>style.rotation</p:attrName>
                                        </p:attrNameLst>
                                      </p:cBhvr>
                                      <p:tavLst>
                                        <p:tav tm="0">
                                          <p:val>
                                            <p:fltVal val="-90"/>
                                          </p:val>
                                        </p:tav>
                                        <p:tav tm="100000">
                                          <p:val>
                                            <p:fltVal val="0"/>
                                          </p:val>
                                        </p:tav>
                                      </p:tavLst>
                                    </p:anim>
                                    <p:anim calcmode="lin" valueType="num">
                                      <p:cBhvr>
                                        <p:cTn id="31" dur="800" decel="100000" fill="hold"/>
                                        <p:tgtEl>
                                          <p:spTgt spid="4"/>
                                        </p:tgtEl>
                                        <p:attrNameLst>
                                          <p:attrName>ppt_x</p:attrName>
                                        </p:attrNameLst>
                                      </p:cBhvr>
                                      <p:tavLst>
                                        <p:tav tm="0">
                                          <p:val>
                                            <p:strVal val="#ppt_x+0.4"/>
                                          </p:val>
                                        </p:tav>
                                        <p:tav tm="100000">
                                          <p:val>
                                            <p:strVal val="#ppt_x-0.05"/>
                                          </p:val>
                                        </p:tav>
                                      </p:tavLst>
                                    </p:anim>
                                    <p:anim calcmode="lin" valueType="num">
                                      <p:cBhvr>
                                        <p:cTn id="32" dur="800" decel="100000" fill="hold"/>
                                        <p:tgtEl>
                                          <p:spTgt spid="4"/>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35" presetID="3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800" decel="100000"/>
                                        <p:tgtEl>
                                          <p:spTgt spid="6"/>
                                        </p:tgtEl>
                                      </p:cBhvr>
                                    </p:animEffect>
                                    <p:anim calcmode="lin" valueType="num">
                                      <p:cBhvr>
                                        <p:cTn id="38" dur="800" decel="100000" fill="hold"/>
                                        <p:tgtEl>
                                          <p:spTgt spid="6"/>
                                        </p:tgtEl>
                                        <p:attrNameLst>
                                          <p:attrName>style.rotation</p:attrName>
                                        </p:attrNameLst>
                                      </p:cBhvr>
                                      <p:tavLst>
                                        <p:tav tm="0">
                                          <p:val>
                                            <p:fltVal val="-90"/>
                                          </p:val>
                                        </p:tav>
                                        <p:tav tm="100000">
                                          <p:val>
                                            <p:fltVal val="0"/>
                                          </p:val>
                                        </p:tav>
                                      </p:tavLst>
                                    </p:anim>
                                    <p:anim calcmode="lin" valueType="num">
                                      <p:cBhvr>
                                        <p:cTn id="39" dur="800" decel="100000" fill="hold"/>
                                        <p:tgtEl>
                                          <p:spTgt spid="6"/>
                                        </p:tgtEl>
                                        <p:attrNameLst>
                                          <p:attrName>ppt_x</p:attrName>
                                        </p:attrNameLst>
                                      </p:cBhvr>
                                      <p:tavLst>
                                        <p:tav tm="0">
                                          <p:val>
                                            <p:strVal val="#ppt_x+0.4"/>
                                          </p:val>
                                        </p:tav>
                                        <p:tav tm="100000">
                                          <p:val>
                                            <p:strVal val="#ppt_x-0.05"/>
                                          </p:val>
                                        </p:tav>
                                      </p:tavLst>
                                    </p:anim>
                                    <p:anim calcmode="lin" valueType="num">
                                      <p:cBhvr>
                                        <p:cTn id="40" dur="800" decel="100000" fill="hold"/>
                                        <p:tgtEl>
                                          <p:spTgt spid="6"/>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par>
                                <p:cTn id="43" presetID="30"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800" decel="100000"/>
                                        <p:tgtEl>
                                          <p:spTgt spid="5"/>
                                        </p:tgtEl>
                                      </p:cBhvr>
                                    </p:animEffect>
                                    <p:anim calcmode="lin" valueType="num">
                                      <p:cBhvr>
                                        <p:cTn id="46" dur="800" decel="100000" fill="hold"/>
                                        <p:tgtEl>
                                          <p:spTgt spid="5"/>
                                        </p:tgtEl>
                                        <p:attrNameLst>
                                          <p:attrName>style.rotation</p:attrName>
                                        </p:attrNameLst>
                                      </p:cBhvr>
                                      <p:tavLst>
                                        <p:tav tm="0">
                                          <p:val>
                                            <p:fltVal val="-90"/>
                                          </p:val>
                                        </p:tav>
                                        <p:tav tm="100000">
                                          <p:val>
                                            <p:fltVal val="0"/>
                                          </p:val>
                                        </p:tav>
                                      </p:tavLst>
                                    </p:anim>
                                    <p:anim calcmode="lin" valueType="num">
                                      <p:cBhvr>
                                        <p:cTn id="47" dur="800" decel="100000" fill="hold"/>
                                        <p:tgtEl>
                                          <p:spTgt spid="5"/>
                                        </p:tgtEl>
                                        <p:attrNameLst>
                                          <p:attrName>ppt_x</p:attrName>
                                        </p:attrNameLst>
                                      </p:cBhvr>
                                      <p:tavLst>
                                        <p:tav tm="0">
                                          <p:val>
                                            <p:strVal val="#ppt_x+0.4"/>
                                          </p:val>
                                        </p:tav>
                                        <p:tav tm="100000">
                                          <p:val>
                                            <p:strVal val="#ppt_x-0.05"/>
                                          </p:val>
                                        </p:tav>
                                      </p:tavLst>
                                    </p:anim>
                                    <p:anim calcmode="lin" valueType="num">
                                      <p:cBhvr>
                                        <p:cTn id="48" dur="800" decel="100000" fill="hold"/>
                                        <p:tgtEl>
                                          <p:spTgt spid="5"/>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8E8">
            <a:alpha val="53000"/>
          </a:srgbClr>
        </a:solidFill>
        <a:effectLst/>
      </p:bgPr>
    </p:bg>
    <p:spTree>
      <p:nvGrpSpPr>
        <p:cNvPr id="1" name=""/>
        <p:cNvGrpSpPr/>
        <p:nvPr/>
      </p:nvGrpSpPr>
      <p:grpSpPr>
        <a:xfrm>
          <a:off x="0" y="0"/>
          <a:ext cx="0" cy="0"/>
          <a:chOff x="0" y="0"/>
          <a:chExt cx="0" cy="0"/>
        </a:xfrm>
      </p:grpSpPr>
      <p:sp>
        <p:nvSpPr>
          <p:cNvPr id="2" name="مستطيل 1"/>
          <p:cNvSpPr/>
          <p:nvPr/>
        </p:nvSpPr>
        <p:spPr>
          <a:xfrm>
            <a:off x="2500282" y="0"/>
            <a:ext cx="6643718" cy="4524315"/>
          </a:xfrm>
          <a:prstGeom prst="rect">
            <a:avLst/>
          </a:prstGeom>
          <a:ln>
            <a:noFill/>
          </a:ln>
        </p:spPr>
        <p:txBody>
          <a:bodyPr wrap="square">
            <a:spAutoFit/>
            <a:scene3d>
              <a:camera prst="orthographicFront"/>
              <a:lightRig rig="threePt" dir="t"/>
            </a:scene3d>
            <a:sp3d extrusionH="57150">
              <a:bevelT w="82550" h="38100" prst="coolSlant"/>
            </a:sp3d>
          </a:bodyPr>
          <a:lstStyle/>
          <a:p>
            <a:pPr algn="just" rtl="1"/>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تبلغ ثروة ثلاثة من أغنى أغنياء العالم ما يعادل الناتج المحلي لأفقر 48 دولة في العالم</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كما أن ثروة 200 من أغنى أغنياء العالم تتجاوز نسبتها دخل 41% من سكان العالم مجتمعين. </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a:r>
            <a:b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br>
            <a:r>
              <a:rPr lang="ar-SA"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 وبينما يموت 35 ألف طفل يوميا بسبب الجوع والمرض ويقضي خمس سكان البلدان النامية بقية اليوم </a:t>
            </a:r>
            <a:r>
              <a:rPr lang="ar-SY" sz="2400" dirty="0" smtClean="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rPr>
              <a:t>وهم يتضورون جوعا</a:t>
            </a:r>
            <a:endParaRPr lang="en-US" sz="2400" dirty="0">
              <a:ln>
                <a:solidFill>
                  <a:schemeClr val="bg2">
                    <a:lumMod val="50000"/>
                  </a:schemeClr>
                </a:solidFill>
              </a:ln>
              <a:gradFill flip="none" rotWithShape="1">
                <a:gsLst>
                  <a:gs pos="92000">
                    <a:srgbClr val="996633"/>
                  </a:gs>
                  <a:gs pos="100000">
                    <a:schemeClr val="accent1">
                      <a:tint val="23500"/>
                      <a:satMod val="160000"/>
                    </a:schemeClr>
                  </a:gs>
                </a:gsLst>
                <a:path path="circle">
                  <a:fillToRect l="50000" t="50000" r="50000" b="50000"/>
                </a:path>
                <a:tileRect/>
              </a:gradFill>
              <a:cs typeface="PT Bold Arch" pitchFamily="2" charset="-78"/>
            </a:endParaRPr>
          </a:p>
        </p:txBody>
      </p:sp>
      <p:pic>
        <p:nvPicPr>
          <p:cNvPr id="4" name="صورة 3" descr="127019.jpg"/>
          <p:cNvPicPr>
            <a:picLocks noChangeAspect="1"/>
          </p:cNvPicPr>
          <p:nvPr/>
        </p:nvPicPr>
        <p:blipFill>
          <a:blip r:embed="rId2" cstate="email"/>
          <a:stretch>
            <a:fillRect/>
          </a:stretch>
        </p:blipFill>
        <p:spPr>
          <a:xfrm>
            <a:off x="1000100" y="4714860"/>
            <a:ext cx="3357586" cy="2143140"/>
          </a:xfrm>
          <a:prstGeom prst="parallelogram">
            <a:avLst>
              <a:gd name="adj" fmla="val 22414"/>
            </a:avLst>
          </a:prstGeom>
          <a:scene3d>
            <a:camera prst="orthographicFront"/>
            <a:lightRig rig="threePt" dir="t"/>
          </a:scene3d>
          <a:sp3d>
            <a:bevelT w="165100" prst="coolSlant"/>
          </a:sp3d>
        </p:spPr>
      </p:pic>
      <p:pic>
        <p:nvPicPr>
          <p:cNvPr id="5" name="صورة 4" descr="الفقر4.jpg"/>
          <p:cNvPicPr>
            <a:picLocks noChangeAspect="1"/>
          </p:cNvPicPr>
          <p:nvPr/>
        </p:nvPicPr>
        <p:blipFill>
          <a:blip r:embed="rId3"/>
          <a:stretch>
            <a:fillRect/>
          </a:stretch>
        </p:blipFill>
        <p:spPr>
          <a:xfrm>
            <a:off x="5500694" y="4714884"/>
            <a:ext cx="3214710" cy="2143116"/>
          </a:xfrm>
          <a:prstGeom prst="parallelogram">
            <a:avLst>
              <a:gd name="adj" fmla="val 19828"/>
            </a:avLst>
          </a:prstGeom>
          <a:scene3d>
            <a:camera prst="orthographicFront"/>
            <a:lightRig rig="threePt" dir="t"/>
          </a:scene3d>
          <a:sp3d>
            <a:bevelT w="165100" prst="coolSlant"/>
          </a:sp3d>
        </p:spPr>
      </p:pic>
      <p:sp>
        <p:nvSpPr>
          <p:cNvPr id="9" name="سهم منحني إلى اليمين 8"/>
          <p:cNvSpPr/>
          <p:nvPr/>
        </p:nvSpPr>
        <p:spPr>
          <a:xfrm>
            <a:off x="4572000" y="4929198"/>
            <a:ext cx="928694" cy="1643074"/>
          </a:xfrm>
          <a:prstGeom prst="curvedRightArrow">
            <a:avLst/>
          </a:prstGeom>
          <a:gradFill>
            <a:gsLst>
              <a:gs pos="91000">
                <a:schemeClr val="tx1">
                  <a:lumMod val="85000"/>
                  <a:lumOff val="15000"/>
                </a:schemeClr>
              </a:gs>
              <a:gs pos="12000">
                <a:srgbClr val="CC9900"/>
              </a:gs>
              <a:gs pos="0">
                <a:srgbClr val="996633"/>
              </a:gs>
              <a:gs pos="100000">
                <a:schemeClr val="accent1">
                  <a:tint val="23500"/>
                  <a:satMod val="160000"/>
                </a:schemeClr>
              </a:gs>
            </a:gsLst>
            <a:lin ang="5400000" scaled="1"/>
          </a:gradFill>
          <a:ln>
            <a:solidFill>
              <a:schemeClr val="bg2">
                <a:lumMod val="75000"/>
              </a:schemeClr>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2">
                    <a:lumMod val="50000"/>
                  </a:schemeClr>
                </a:solidFill>
              </a:ln>
              <a:solidFill>
                <a:schemeClr val="tx1"/>
              </a:solidFill>
            </a:endParaRPr>
          </a:p>
        </p:txBody>
      </p:sp>
      <p:sp>
        <p:nvSpPr>
          <p:cNvPr id="7" name="مربع نص 6"/>
          <p:cNvSpPr txBox="1"/>
          <p:nvPr/>
        </p:nvSpPr>
        <p:spPr>
          <a:xfrm>
            <a:off x="214282" y="285728"/>
            <a:ext cx="1785950" cy="4000528"/>
          </a:xfrm>
          <a:prstGeom prst="rect">
            <a:avLst/>
          </a:prstGeom>
          <a:noFill/>
        </p:spPr>
        <p:txBody>
          <a:bodyPr wrap="square" rtlCol="0">
            <a:prstTxWarp prst="textChevron">
              <a:avLst>
                <a:gd name="adj" fmla="val 8724"/>
              </a:avLst>
            </a:prstTxWarp>
            <a:spAutoFit/>
            <a:scene3d>
              <a:camera prst="orthographicFront"/>
              <a:lightRig rig="threePt" dir="t"/>
            </a:scene3d>
            <a:sp3d extrusionH="57150">
              <a:bevelT w="82550" h="38100" prst="coolSlant"/>
            </a:sp3d>
          </a:bodyPr>
          <a:lstStyle/>
          <a:p>
            <a:r>
              <a:rPr lang="ar-SY" sz="2800" dirty="0" smtClean="0">
                <a:ln>
                  <a:solidFill>
                    <a:schemeClr val="bg1">
                      <a:lumMod val="95000"/>
                      <a:lumOff val="5000"/>
                    </a:schemeClr>
                  </a:solidFill>
                </a:ln>
                <a:gradFill>
                  <a:gsLst>
                    <a:gs pos="100000">
                      <a:srgbClr val="CC9900"/>
                    </a:gs>
                    <a:gs pos="7000">
                      <a:srgbClr val="996633"/>
                    </a:gs>
                    <a:gs pos="77000">
                      <a:srgbClr val="006600"/>
                    </a:gs>
                    <a:gs pos="27000">
                      <a:srgbClr val="CCCC00"/>
                    </a:gs>
                    <a:gs pos="100000">
                      <a:schemeClr val="accent1">
                        <a:tint val="23500"/>
                        <a:satMod val="160000"/>
                      </a:schemeClr>
                    </a:gs>
                  </a:gsLst>
                  <a:path path="circle">
                    <a:fillToRect l="50000" t="50000" r="50000" b="50000"/>
                  </a:path>
                </a:gradFill>
                <a:cs typeface="PT Bold Arch" pitchFamily="2" charset="-78"/>
              </a:rPr>
              <a:t>الفوارق الطبقية بين الأغنياء والفقراء</a:t>
            </a:r>
            <a:endParaRPr lang="en-US" sz="2800" dirty="0">
              <a:ln>
                <a:solidFill>
                  <a:schemeClr val="bg1">
                    <a:lumMod val="95000"/>
                    <a:lumOff val="5000"/>
                  </a:schemeClr>
                </a:solidFill>
              </a:ln>
              <a:gradFill>
                <a:gsLst>
                  <a:gs pos="100000">
                    <a:srgbClr val="CC9900"/>
                  </a:gs>
                  <a:gs pos="7000">
                    <a:srgbClr val="996633"/>
                  </a:gs>
                  <a:gs pos="77000">
                    <a:srgbClr val="006600"/>
                  </a:gs>
                  <a:gs pos="27000">
                    <a:srgbClr val="CCCC00"/>
                  </a:gs>
                  <a:gs pos="100000">
                    <a:schemeClr val="accent1">
                      <a:tint val="23500"/>
                      <a:satMod val="160000"/>
                    </a:schemeClr>
                  </a:gs>
                </a:gsLst>
                <a:path path="circle">
                  <a:fillToRect l="50000" t="50000" r="50000" b="50000"/>
                </a:path>
              </a:gradFill>
              <a:cs typeface="PT Bold Arch"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8"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5000" fill="hold"/>
                                        <p:tgtEl>
                                          <p:spTgt spid="2"/>
                                        </p:tgtEl>
                                        <p:attrNameLst>
                                          <p:attrName>ppt_x</p:attrName>
                                        </p:attrNameLst>
                                      </p:cBhvr>
                                      <p:tavLst>
                                        <p:tav tm="0">
                                          <p:val>
                                            <p:strVal val="#ppt_x"/>
                                          </p:val>
                                        </p:tav>
                                        <p:tav tm="100000">
                                          <p:val>
                                            <p:strVal val="#ppt_x"/>
                                          </p:val>
                                        </p:tav>
                                      </p:tavLst>
                                    </p:anim>
                                    <p:anim calcmode="lin" valueType="num">
                                      <p:cBhvr>
                                        <p:cTn id="16" dur="15000" fill="hold"/>
                                        <p:tgtEl>
                                          <p:spTgt spid="2"/>
                                        </p:tgtEl>
                                        <p:attrNameLst>
                                          <p:attrName>ppt_y</p:attrName>
                                        </p:attrNameLst>
                                      </p:cBhvr>
                                      <p:tavLst>
                                        <p:tav tm="0">
                                          <p:val>
                                            <p:strVal val="#ppt_y+1"/>
                                          </p:val>
                                        </p:tav>
                                        <p:tav tm="100000">
                                          <p:val>
                                            <p:strVal val="#ppt_y-1"/>
                                          </p:val>
                                        </p:tav>
                                      </p:tavLst>
                                    </p:anim>
                                  </p:childTnLst>
                                </p:cTn>
                              </p:par>
                            </p:childTnLst>
                          </p:cTn>
                        </p:par>
                      </p:childTnLst>
                    </p:cTn>
                  </p:par>
                  <p:par>
                    <p:cTn id="17" fill="hold">
                      <p:stCondLst>
                        <p:cond delay="indefinite"/>
                      </p:stCondLst>
                      <p:childTnLst>
                        <p:par>
                          <p:cTn id="18" fill="hold">
                            <p:stCondLst>
                              <p:cond delay="0"/>
                            </p:stCondLst>
                            <p:childTnLst>
                              <p:par>
                                <p:cTn id="19" presetID="34"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from="(-#ppt_w/2)" to="(#ppt_x)" calcmode="lin" valueType="num">
                                      <p:cBhvr>
                                        <p:cTn id="21" dur="600" fill="hold">
                                          <p:stCondLst>
                                            <p:cond delay="0"/>
                                          </p:stCondLst>
                                        </p:cTn>
                                        <p:tgtEl>
                                          <p:spTgt spid="4"/>
                                        </p:tgtEl>
                                        <p:attrNameLst>
                                          <p:attrName>ppt_x</p:attrName>
                                        </p:attrNameLst>
                                      </p:cBhvr>
                                    </p:anim>
                                    <p:anim from="0" to="-1.0" calcmode="lin" valueType="num">
                                      <p:cBhvr>
                                        <p:cTn id="22" dur="200" decel="50000" autoRev="1" fill="hold">
                                          <p:stCondLst>
                                            <p:cond delay="600"/>
                                          </p:stCondLst>
                                        </p:cTn>
                                        <p:tgtEl>
                                          <p:spTgt spid="4"/>
                                        </p:tgtEl>
                                        <p:attrNameLst>
                                          <p:attrName>xshear</p:attrName>
                                        </p:attrNameLst>
                                      </p:cBhvr>
                                    </p:anim>
                                    <p:animScale>
                                      <p:cBhvr>
                                        <p:cTn id="23" dur="200" decel="100000" autoRev="1" fill="hold">
                                          <p:stCondLst>
                                            <p:cond delay="600"/>
                                          </p:stCondLst>
                                        </p:cTn>
                                        <p:tgtEl>
                                          <p:spTgt spid="4"/>
                                        </p:tgtEl>
                                      </p:cBhvr>
                                      <p:from x="100000" y="100000"/>
                                      <p:to x="80000" y="100000"/>
                                    </p:animScale>
                                    <p:anim by="(#ppt_h/3+#ppt_w*0.1)" calcmode="lin" valueType="num">
                                      <p:cBhvr additive="sum">
                                        <p:cTn id="24" dur="200" decel="100000" autoRev="1" fill="hold">
                                          <p:stCondLst>
                                            <p:cond delay="600"/>
                                          </p:stCondLst>
                                        </p:cTn>
                                        <p:tgtEl>
                                          <p:spTgt spid="4"/>
                                        </p:tgtEl>
                                        <p:attrNameLst>
                                          <p:attrName>ppt_x</p:attrName>
                                        </p:attrNameLst>
                                      </p:cBhvr>
                                    </p:anim>
                                  </p:childTnLst>
                                </p:cTn>
                              </p:par>
                              <p:par>
                                <p:cTn id="25" presetID="34"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from="(-#ppt_w/2)" to="(#ppt_x)" calcmode="lin" valueType="num">
                                      <p:cBhvr>
                                        <p:cTn id="27" dur="600" fill="hold">
                                          <p:stCondLst>
                                            <p:cond delay="0"/>
                                          </p:stCondLst>
                                        </p:cTn>
                                        <p:tgtEl>
                                          <p:spTgt spid="9"/>
                                        </p:tgtEl>
                                        <p:attrNameLst>
                                          <p:attrName>ppt_x</p:attrName>
                                        </p:attrNameLst>
                                      </p:cBhvr>
                                    </p:anim>
                                    <p:anim from="0" to="-1.0" calcmode="lin" valueType="num">
                                      <p:cBhvr>
                                        <p:cTn id="28" dur="200" decel="50000" autoRev="1" fill="hold">
                                          <p:stCondLst>
                                            <p:cond delay="600"/>
                                          </p:stCondLst>
                                        </p:cTn>
                                        <p:tgtEl>
                                          <p:spTgt spid="9"/>
                                        </p:tgtEl>
                                        <p:attrNameLst>
                                          <p:attrName>xshear</p:attrName>
                                        </p:attrNameLst>
                                      </p:cBhvr>
                                    </p:anim>
                                    <p:animScale>
                                      <p:cBhvr>
                                        <p:cTn id="29" dur="200" decel="100000" autoRev="1" fill="hold">
                                          <p:stCondLst>
                                            <p:cond delay="600"/>
                                          </p:stCondLst>
                                        </p:cTn>
                                        <p:tgtEl>
                                          <p:spTgt spid="9"/>
                                        </p:tgtEl>
                                      </p:cBhvr>
                                      <p:from x="100000" y="100000"/>
                                      <p:to x="80000" y="100000"/>
                                    </p:animScale>
                                    <p:anim by="(#ppt_h/3+#ppt_w*0.1)" calcmode="lin" valueType="num">
                                      <p:cBhvr additive="sum">
                                        <p:cTn id="30" dur="200" decel="100000" autoRev="1" fill="hold">
                                          <p:stCondLst>
                                            <p:cond delay="600"/>
                                          </p:stCondLst>
                                        </p:cTn>
                                        <p:tgtEl>
                                          <p:spTgt spid="9"/>
                                        </p:tgtEl>
                                        <p:attrNameLst>
                                          <p:attrName>ppt_x</p:attrName>
                                        </p:attrNameLst>
                                      </p:cBhvr>
                                    </p:anim>
                                  </p:childTnLst>
                                </p:cTn>
                              </p:par>
                              <p:par>
                                <p:cTn id="31" presetID="34"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from="(-#ppt_w/2)" to="(#ppt_x)" calcmode="lin" valueType="num">
                                      <p:cBhvr>
                                        <p:cTn id="33" dur="600" fill="hold">
                                          <p:stCondLst>
                                            <p:cond delay="0"/>
                                          </p:stCondLst>
                                        </p:cTn>
                                        <p:tgtEl>
                                          <p:spTgt spid="5"/>
                                        </p:tgtEl>
                                        <p:attrNameLst>
                                          <p:attrName>ppt_x</p:attrName>
                                        </p:attrNameLst>
                                      </p:cBhvr>
                                    </p:anim>
                                    <p:anim from="0" to="-1.0" calcmode="lin" valueType="num">
                                      <p:cBhvr>
                                        <p:cTn id="34" dur="200" decel="50000" autoRev="1" fill="hold">
                                          <p:stCondLst>
                                            <p:cond delay="600"/>
                                          </p:stCondLst>
                                        </p:cTn>
                                        <p:tgtEl>
                                          <p:spTgt spid="5"/>
                                        </p:tgtEl>
                                        <p:attrNameLst>
                                          <p:attrName>xshear</p:attrName>
                                        </p:attrNameLst>
                                      </p:cBhvr>
                                    </p:anim>
                                    <p:animScale>
                                      <p:cBhvr>
                                        <p:cTn id="35" dur="200" decel="100000" autoRev="1" fill="hold">
                                          <p:stCondLst>
                                            <p:cond delay="600"/>
                                          </p:stCondLst>
                                        </p:cTn>
                                        <p:tgtEl>
                                          <p:spTgt spid="5"/>
                                        </p:tgtEl>
                                      </p:cBhvr>
                                      <p:from x="100000" y="100000"/>
                                      <p:to x="80000" y="100000"/>
                                    </p:animScale>
                                    <p:anim by="(#ppt_h/3+#ppt_w*0.1)" calcmode="lin" valueType="num">
                                      <p:cBhvr additive="sum">
                                        <p:cTn id="36" dur="200" decel="100000" autoRev="1" fill="hold">
                                          <p:stCondLst>
                                            <p:cond delay="6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0">
              <a:schemeClr val="accent6">
                <a:lumMod val="75000"/>
                <a:alpha val="29000"/>
              </a:schemeClr>
            </a:gs>
            <a:gs pos="100000">
              <a:srgbClr val="CCCC00"/>
            </a:gs>
            <a:gs pos="100000">
              <a:srgbClr val="CCCC00"/>
            </a:gs>
            <a:gs pos="60000">
              <a:schemeClr val="accent5">
                <a:lumMod val="40000"/>
                <a:lumOff val="60000"/>
              </a:schemeClr>
            </a:gs>
            <a:gs pos="93000">
              <a:srgbClr val="FFFF00">
                <a:alpha val="35000"/>
              </a:srgb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7" name="مستطيل 6"/>
          <p:cNvSpPr/>
          <p:nvPr/>
        </p:nvSpPr>
        <p:spPr>
          <a:xfrm>
            <a:off x="1785918" y="0"/>
            <a:ext cx="7358082" cy="4524315"/>
          </a:xfrm>
          <a:prstGeom prst="rect">
            <a:avLst/>
          </a:prstGeom>
        </p:spPr>
        <p:txBody>
          <a:bodyPr wrap="square">
            <a:spAutoFit/>
          </a:bodyPr>
          <a:lstStyle/>
          <a:p>
            <a:pPr algn="r" rtl="1"/>
            <a: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t/>
            </a:r>
            <a:b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br>
            <a: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t>تقل المساعدات المخصصة للدول الفقيرة عن طريق منظمة الأمم المتحدة عما تنفقه تسعة من البلدان المتقدمة على غذاء القطط والكلاب في ستة أيام فقط.</a:t>
            </a:r>
            <a:b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br>
            <a: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t/>
            </a:r>
            <a:b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br>
            <a: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t/>
            </a:r>
            <a:br>
              <a:rPr lang="ar-SA" sz="3600" dirty="0" smtClean="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rPr>
            </a:br>
            <a:endParaRPr lang="en-US" sz="3600" dirty="0">
              <a:ln>
                <a:solidFill>
                  <a:schemeClr val="bg1">
                    <a:lumMod val="95000"/>
                    <a:lumOff val="5000"/>
                  </a:schemeClr>
                </a:solidFill>
              </a:ln>
              <a:gradFill flip="none" rotWithShape="1">
                <a:gsLst>
                  <a:gs pos="0">
                    <a:srgbClr val="FF0000"/>
                  </a:gs>
                  <a:gs pos="84000">
                    <a:srgbClr val="CCCC00"/>
                  </a:gs>
                  <a:gs pos="43000">
                    <a:schemeClr val="accent6">
                      <a:lumMod val="75000"/>
                    </a:schemeClr>
                  </a:gs>
                  <a:gs pos="100000">
                    <a:schemeClr val="accent1">
                      <a:tint val="23500"/>
                      <a:satMod val="160000"/>
                    </a:schemeClr>
                  </a:gs>
                </a:gsLst>
                <a:path path="circle">
                  <a:fillToRect l="50000" t="50000" r="50000" b="50000"/>
                </a:path>
                <a:tileRect/>
              </a:gradFill>
              <a:cs typeface="PT Bold Arch" pitchFamily="2" charset="-78"/>
            </a:endParaRPr>
          </a:p>
        </p:txBody>
      </p:sp>
      <p:pic>
        <p:nvPicPr>
          <p:cNvPr id="8" name="صورة 7" descr="1201119374.jpg"/>
          <p:cNvPicPr>
            <a:picLocks noChangeAspect="1"/>
          </p:cNvPicPr>
          <p:nvPr/>
        </p:nvPicPr>
        <p:blipFill>
          <a:blip r:embed="rId2" cstate="email"/>
          <a:stretch>
            <a:fillRect/>
          </a:stretch>
        </p:blipFill>
        <p:spPr>
          <a:xfrm>
            <a:off x="214282" y="3357562"/>
            <a:ext cx="3428992" cy="2907248"/>
          </a:xfrm>
          <a:prstGeom prst="wedgeRectCallout">
            <a:avLst/>
          </a:prstGeom>
          <a:ln>
            <a:solidFill>
              <a:schemeClr val="bg2">
                <a:lumMod val="75000"/>
              </a:schemeClr>
            </a:solidFill>
          </a:ln>
        </p:spPr>
      </p:pic>
      <p:pic>
        <p:nvPicPr>
          <p:cNvPr id="9" name="صورة 8" descr="الفقر2.jpeg"/>
          <p:cNvPicPr>
            <a:picLocks noChangeAspect="1"/>
          </p:cNvPicPr>
          <p:nvPr/>
        </p:nvPicPr>
        <p:blipFill>
          <a:blip r:embed="rId3" cstate="email"/>
          <a:stretch>
            <a:fillRect/>
          </a:stretch>
        </p:blipFill>
        <p:spPr>
          <a:xfrm>
            <a:off x="5786446" y="3357562"/>
            <a:ext cx="3357554" cy="2857520"/>
          </a:xfrm>
          <a:prstGeom prst="wedgeRectCallout">
            <a:avLst/>
          </a:prstGeom>
          <a:ln>
            <a:solidFill>
              <a:schemeClr val="bg2">
                <a:lumMod val="75000"/>
              </a:schemeClr>
            </a:solidFill>
          </a:ln>
        </p:spPr>
      </p:pic>
      <p:sp>
        <p:nvSpPr>
          <p:cNvPr id="10" name="لا يساوي 9"/>
          <p:cNvSpPr/>
          <p:nvPr/>
        </p:nvSpPr>
        <p:spPr>
          <a:xfrm>
            <a:off x="3428992" y="3857628"/>
            <a:ext cx="2500330" cy="2143140"/>
          </a:xfrm>
          <a:prstGeom prst="mathNotEqual">
            <a:avLst>
              <a:gd name="adj1" fmla="val 18957"/>
              <a:gd name="adj2" fmla="val 4739660"/>
              <a:gd name="adj3" fmla="val 20337"/>
            </a:avLst>
          </a:prstGeom>
          <a:gradFill>
            <a:gsLst>
              <a:gs pos="18000">
                <a:srgbClr val="FF0000"/>
              </a:gs>
              <a:gs pos="100000">
                <a:schemeClr val="bg1">
                  <a:lumMod val="85000"/>
                  <a:lumOff val="15000"/>
                </a:schemeClr>
              </a:gs>
              <a:gs pos="100000">
                <a:schemeClr val="accent1">
                  <a:tint val="23500"/>
                  <a:satMod val="160000"/>
                </a:schemeClr>
              </a:gs>
            </a:gsLst>
            <a:lin ang="27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lumMod val="95000"/>
                    <a:lumOff val="5000"/>
                  </a:schemeClr>
                </a:solidFill>
              </a:ln>
              <a:solidFill>
                <a:schemeClr val="tx1"/>
              </a:solidFill>
            </a:endParaRPr>
          </a:p>
        </p:txBody>
      </p:sp>
      <p:pic>
        <p:nvPicPr>
          <p:cNvPr id="11" name="Picture 3"/>
          <p:cNvPicPr>
            <a:picLocks noChangeAspect="1" noChangeArrowheads="1"/>
          </p:cNvPicPr>
          <p:nvPr/>
        </p:nvPicPr>
        <p:blipFill>
          <a:blip r:embed="rId4"/>
          <a:srcRect/>
          <a:stretch>
            <a:fillRect/>
          </a:stretch>
        </p:blipFill>
        <p:spPr bwMode="auto">
          <a:xfrm>
            <a:off x="214282" y="1714488"/>
            <a:ext cx="1643042" cy="1485057"/>
          </a:xfrm>
          <a:prstGeom prst="cloud">
            <a:avLst/>
          </a:prstGeom>
          <a:noFill/>
          <a:ln w="9525">
            <a:solidFill>
              <a:schemeClr val="bg2">
                <a:lumMod val="75000"/>
              </a:schemeClr>
            </a:solidFill>
            <a:miter lim="800000"/>
            <a:headEnd/>
            <a:tailEnd/>
          </a:ln>
          <a:effectLst/>
        </p:spPr>
      </p:pic>
      <p:pic>
        <p:nvPicPr>
          <p:cNvPr id="12" name="Picture 5"/>
          <p:cNvPicPr>
            <a:picLocks noChangeAspect="1" noChangeArrowheads="1"/>
          </p:cNvPicPr>
          <p:nvPr/>
        </p:nvPicPr>
        <p:blipFill>
          <a:blip r:embed="rId5" cstate="email"/>
          <a:srcRect/>
          <a:stretch>
            <a:fillRect/>
          </a:stretch>
        </p:blipFill>
        <p:spPr bwMode="auto">
          <a:xfrm rot="21248117">
            <a:off x="66612" y="347840"/>
            <a:ext cx="1285884" cy="1369683"/>
          </a:xfrm>
          <a:prstGeom prst="cloud">
            <a:avLst/>
          </a:prstGeom>
          <a:noFill/>
          <a:ln w="9525">
            <a:solidFill>
              <a:schemeClr val="bg2">
                <a:lumMod val="75000"/>
              </a:schemeClr>
            </a:solidFill>
            <a:miter lim="800000"/>
            <a:headEnd/>
            <a:tailEnd/>
          </a:ln>
          <a:effectLst/>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1"/>
                                          </p:val>
                                        </p:tav>
                                        <p:tav tm="100000">
                                          <p:val>
                                            <p:strVal val="#ppt_x"/>
                                          </p:val>
                                        </p:tav>
                                      </p:tavLst>
                                    </p:anim>
                                    <p:anim calcmode="lin" valueType="num">
                                      <p:cBhvr>
                                        <p:cTn id="9"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anim calcmode="lin" valueType="num">
                                      <p:cBhvr>
                                        <p:cTn id="32" dur="2000" fill="hold"/>
                                        <p:tgtEl>
                                          <p:spTgt spid="12"/>
                                        </p:tgtEl>
                                        <p:attrNameLst>
                                          <p:attrName>style.rotation</p:attrName>
                                        </p:attrNameLst>
                                      </p:cBhvr>
                                      <p:tavLst>
                                        <p:tav tm="0">
                                          <p:val>
                                            <p:fltVal val="720"/>
                                          </p:val>
                                        </p:tav>
                                        <p:tav tm="100000">
                                          <p:val>
                                            <p:fltVal val="0"/>
                                          </p:val>
                                        </p:tav>
                                      </p:tavLst>
                                    </p:anim>
                                    <p:anim calcmode="lin" valueType="num">
                                      <p:cBhvr>
                                        <p:cTn id="33" dur="2000" fill="hold"/>
                                        <p:tgtEl>
                                          <p:spTgt spid="12"/>
                                        </p:tgtEl>
                                        <p:attrNameLst>
                                          <p:attrName>ppt_h</p:attrName>
                                        </p:attrNameLst>
                                      </p:cBhvr>
                                      <p:tavLst>
                                        <p:tav tm="0">
                                          <p:val>
                                            <p:fltVal val="0"/>
                                          </p:val>
                                        </p:tav>
                                        <p:tav tm="100000">
                                          <p:val>
                                            <p:strVal val="#ppt_h"/>
                                          </p:val>
                                        </p:tav>
                                      </p:tavLst>
                                    </p:anim>
                                    <p:anim calcmode="lin" valueType="num">
                                      <p:cBhvr>
                                        <p:cTn id="34" dur="2000" fill="hold"/>
                                        <p:tgtEl>
                                          <p:spTgt spid="12"/>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000"/>
                                        <p:tgtEl>
                                          <p:spTgt spid="11"/>
                                        </p:tgtEl>
                                      </p:cBhvr>
                                    </p:animEffect>
                                    <p:anim calcmode="lin" valueType="num">
                                      <p:cBhvr>
                                        <p:cTn id="38" dur="2000" fill="hold"/>
                                        <p:tgtEl>
                                          <p:spTgt spid="11"/>
                                        </p:tgtEl>
                                        <p:attrNameLst>
                                          <p:attrName>style.rotation</p:attrName>
                                        </p:attrNameLst>
                                      </p:cBhvr>
                                      <p:tavLst>
                                        <p:tav tm="0">
                                          <p:val>
                                            <p:fltVal val="720"/>
                                          </p:val>
                                        </p:tav>
                                        <p:tav tm="100000">
                                          <p:val>
                                            <p:fltVal val="0"/>
                                          </p:val>
                                        </p:tav>
                                      </p:tavLst>
                                    </p:anim>
                                    <p:anim calcmode="lin" valueType="num">
                                      <p:cBhvr>
                                        <p:cTn id="39" dur="2000" fill="hold"/>
                                        <p:tgtEl>
                                          <p:spTgt spid="11"/>
                                        </p:tgtEl>
                                        <p:attrNameLst>
                                          <p:attrName>ppt_h</p:attrName>
                                        </p:attrNameLst>
                                      </p:cBhvr>
                                      <p:tavLst>
                                        <p:tav tm="0">
                                          <p:val>
                                            <p:fltVal val="0"/>
                                          </p:val>
                                        </p:tav>
                                        <p:tav tm="100000">
                                          <p:val>
                                            <p:strVal val="#ppt_h"/>
                                          </p:val>
                                        </p:tav>
                                      </p:tavLst>
                                    </p:anim>
                                    <p:anim calcmode="lin" valueType="num">
                                      <p:cBhvr>
                                        <p:cTn id="40" dur="20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شريط منحني إلى الأسفل 9"/>
          <p:cNvSpPr/>
          <p:nvPr/>
        </p:nvSpPr>
        <p:spPr>
          <a:xfrm>
            <a:off x="928662" y="0"/>
            <a:ext cx="7643866" cy="2330588"/>
          </a:xfrm>
          <a:prstGeom prst="ellipseRibbon">
            <a:avLst/>
          </a:prstGeom>
          <a:ln w="19050">
            <a:solidFill>
              <a:srgbClr val="FBFDFF"/>
            </a:solidFill>
          </a:ln>
          <a:effectLst>
            <a:outerShdw blurRad="50800" dist="38100" dir="8100000" algn="tr" rotWithShape="0">
              <a:prstClr val="black">
                <a:alpha val="40000"/>
              </a:prstClr>
            </a:outerShdw>
          </a:effectLst>
          <a:scene3d>
            <a:camera prst="perspectiveBelow"/>
            <a:lightRig rig="threePt" dir="t"/>
          </a:scene3d>
        </p:spPr>
        <p:style>
          <a:lnRef idx="1">
            <a:schemeClr val="accent4"/>
          </a:lnRef>
          <a:fillRef idx="3">
            <a:schemeClr val="accent4"/>
          </a:fillRef>
          <a:effectRef idx="2">
            <a:schemeClr val="accent4"/>
          </a:effectRef>
          <a:fontRef idx="minor">
            <a:schemeClr val="lt1"/>
          </a:fontRef>
        </p:style>
        <p:txBody>
          <a:bodyPr rtlCol="0" anchor="ctr">
            <a:scene3d>
              <a:camera prst="perspectiveRelaxed"/>
              <a:lightRig rig="threePt" dir="t"/>
            </a:scene3d>
          </a:bodyPr>
          <a:lstStyle/>
          <a:p>
            <a:pPr algn="ctr"/>
            <a:r>
              <a:rPr lang="ar-SY" sz="4800" dirty="0" smtClean="0">
                <a:ln>
                  <a:solidFill>
                    <a:schemeClr val="tx1">
                      <a:lumMod val="95000"/>
                    </a:schemeClr>
                  </a:solidFill>
                </a:ln>
                <a:solidFill>
                  <a:srgbClr val="FBFDFF"/>
                </a:solidFill>
                <a:cs typeface="Bold Italic Art" pitchFamily="2" charset="-78"/>
              </a:rPr>
              <a:t>الآثار السلبية للفقر</a:t>
            </a:r>
            <a:endParaRPr lang="en-US" sz="4800" dirty="0">
              <a:ln>
                <a:solidFill>
                  <a:schemeClr val="tx1">
                    <a:lumMod val="95000"/>
                  </a:schemeClr>
                </a:solidFill>
              </a:ln>
              <a:solidFill>
                <a:srgbClr val="FBFDFF"/>
              </a:solidFill>
              <a:cs typeface="Bold Italic Art" pitchFamily="2" charset="-78"/>
            </a:endParaRPr>
          </a:p>
        </p:txBody>
      </p:sp>
      <p:sp>
        <p:nvSpPr>
          <p:cNvPr id="11" name="مستطيل 10"/>
          <p:cNvSpPr/>
          <p:nvPr/>
        </p:nvSpPr>
        <p:spPr>
          <a:xfrm>
            <a:off x="357158" y="2571744"/>
            <a:ext cx="8572560" cy="4071966"/>
          </a:xfrm>
          <a:prstGeom prst="rect">
            <a:avLst/>
          </a:prstGeom>
        </p:spPr>
        <p:txBody>
          <a:bodyPr wrap="square">
            <a:prstTxWarp prst="textPlain">
              <a:avLst>
                <a:gd name="adj" fmla="val 50950"/>
              </a:avLst>
            </a:prstTxWarp>
            <a:spAutoFit/>
          </a:bodyPr>
          <a:lstStyle/>
          <a:p>
            <a:pPr algn="r" rtl="1"/>
            <a:r>
              <a:rPr lang="ar-SY" sz="2000" b="1" dirty="0" smtClean="0">
                <a:solidFill>
                  <a:srgbClr val="660066"/>
                </a:solidFill>
              </a:rPr>
              <a:t>1</a:t>
            </a:r>
            <a:r>
              <a:rPr lang="ar-SA" sz="2000" b="1" dirty="0" smtClean="0">
                <a:solidFill>
                  <a:srgbClr val="660066"/>
                </a:solidFill>
              </a:rPr>
              <a:t>- انخفاض مستوى المهارة وظهور الأمية (الجهل). </a:t>
            </a:r>
            <a:endParaRPr lang="ar-SA" sz="2000" dirty="0" smtClean="0">
              <a:solidFill>
                <a:srgbClr val="660066"/>
              </a:solidFill>
            </a:endParaRPr>
          </a:p>
          <a:p>
            <a:pPr algn="r" rtl="1"/>
            <a:r>
              <a:rPr lang="ar-SY" sz="2000" b="1" dirty="0" smtClean="0">
                <a:solidFill>
                  <a:srgbClr val="660066"/>
                </a:solidFill>
              </a:rPr>
              <a:t>2</a:t>
            </a:r>
            <a:r>
              <a:rPr lang="ar-SA" sz="2000" b="1" dirty="0" smtClean="0">
                <a:solidFill>
                  <a:srgbClr val="660066"/>
                </a:solidFill>
              </a:rPr>
              <a:t>- ظهور وانتشار الأمراض وانخفاض مستوى الرعاية الصحية مما تؤدي إلى ارتفاع معدلات الوفيات.  </a:t>
            </a:r>
            <a:endParaRPr lang="ar-SA" sz="2000" dirty="0" smtClean="0">
              <a:solidFill>
                <a:srgbClr val="660066"/>
              </a:solidFill>
            </a:endParaRPr>
          </a:p>
          <a:p>
            <a:pPr algn="r" rtl="1"/>
            <a:r>
              <a:rPr lang="ar-SY" sz="2000" b="1" dirty="0" smtClean="0">
                <a:solidFill>
                  <a:srgbClr val="660066"/>
                </a:solidFill>
              </a:rPr>
              <a:t>3</a:t>
            </a:r>
            <a:r>
              <a:rPr lang="ar-SA" sz="2000" b="1" dirty="0" smtClean="0">
                <a:solidFill>
                  <a:srgbClr val="660066"/>
                </a:solidFill>
              </a:rPr>
              <a:t> نقص وسوء التغذية والتي تؤدي لانتشار الأمراض.</a:t>
            </a:r>
            <a:endParaRPr lang="ar-SA" sz="2000" dirty="0" smtClean="0">
              <a:solidFill>
                <a:srgbClr val="660066"/>
              </a:solidFill>
            </a:endParaRPr>
          </a:p>
          <a:p>
            <a:pPr algn="r" rtl="1"/>
            <a:r>
              <a:rPr lang="ar-SA" sz="2000" b="1" dirty="0" smtClean="0">
                <a:solidFill>
                  <a:srgbClr val="660066"/>
                </a:solidFill>
              </a:rPr>
              <a:t> </a:t>
            </a:r>
            <a:r>
              <a:rPr lang="ar-SY" sz="2000" b="1" dirty="0" smtClean="0">
                <a:solidFill>
                  <a:srgbClr val="660066"/>
                </a:solidFill>
              </a:rPr>
              <a:t>4</a:t>
            </a:r>
            <a:r>
              <a:rPr lang="ar-SA" sz="2000" b="1" dirty="0" smtClean="0">
                <a:solidFill>
                  <a:srgbClr val="660066"/>
                </a:solidFill>
              </a:rPr>
              <a:t>- تدني مستوى الإسكان. </a:t>
            </a:r>
            <a:endParaRPr lang="ar-SA" sz="2000" dirty="0" smtClean="0">
              <a:solidFill>
                <a:srgbClr val="660066"/>
              </a:solidFill>
            </a:endParaRPr>
          </a:p>
          <a:p>
            <a:pPr algn="r" rtl="1"/>
            <a:r>
              <a:rPr lang="ar-SY" sz="2000" b="1" dirty="0" smtClean="0">
                <a:solidFill>
                  <a:srgbClr val="660066"/>
                </a:solidFill>
              </a:rPr>
              <a:t>5</a:t>
            </a:r>
            <a:r>
              <a:rPr lang="ar-SA" sz="2000" b="1" dirty="0" smtClean="0">
                <a:solidFill>
                  <a:srgbClr val="660066"/>
                </a:solidFill>
              </a:rPr>
              <a:t> ظهور المشكلات الاجتماعية مثل التفكك الأسري الناتج عن عدم قدرة رب الأسرة على تحمل المسؤولية لباقي أفراد الأسرة والتي8- ظهور المشكلات الاجتماعية مثل التفكك الأسري الناتج عن عدم قدرة رب الأسرة على تحمل المسؤولية لباقي أفراد الأسرة والتي تؤدي إلى: </a:t>
            </a:r>
            <a:endParaRPr lang="ar-SA" sz="2000" dirty="0" smtClean="0">
              <a:solidFill>
                <a:srgbClr val="660066"/>
              </a:solidFill>
            </a:endParaRPr>
          </a:p>
          <a:p>
            <a:pPr algn="r" rtl="1"/>
            <a:r>
              <a:rPr lang="ar-SA" sz="2000" b="1" dirty="0" smtClean="0">
                <a:solidFill>
                  <a:srgbClr val="660066"/>
                </a:solidFill>
              </a:rPr>
              <a:t>- اللجوء إلى نزول الأطفال إلى مجال العمل وترك الدراسة لمساعدة سد احتياجات الأسرة من مأكل وملبس. </a:t>
            </a:r>
            <a:endParaRPr lang="ar-SA" sz="2000" dirty="0" smtClean="0">
              <a:solidFill>
                <a:srgbClr val="660066"/>
              </a:solidFill>
            </a:endParaRPr>
          </a:p>
          <a:p>
            <a:pPr algn="r" rtl="1"/>
            <a:r>
              <a:rPr lang="ar-SA" sz="2000" b="1" dirty="0" smtClean="0">
                <a:solidFill>
                  <a:srgbClr val="660066"/>
                </a:solidFill>
              </a:rPr>
              <a:t>- انتشار الجرائم مثل القتل والسرقات والاختلاس الناتج من انخفاض الدخل ومستوى المعيشة والرغبة في الثراء أو الحصول على المال لسد احتياجات الأسرة. </a:t>
            </a:r>
            <a:endParaRPr lang="ar-SA" sz="2000" dirty="0" smtClean="0">
              <a:solidFill>
                <a:srgbClr val="660066"/>
              </a:solidFill>
            </a:endParaRPr>
          </a:p>
          <a:p>
            <a:pPr algn="r" rtl="1"/>
            <a:r>
              <a:rPr lang="ar-SA" sz="2000" b="1" dirty="0" smtClean="0">
                <a:solidFill>
                  <a:srgbClr val="660066"/>
                </a:solidFill>
              </a:rPr>
              <a:t>- قلة فرص التعليم بالنسبة لأفراد المجتمع. </a:t>
            </a:r>
            <a:endParaRPr lang="ar-SA" sz="2000" dirty="0" smtClean="0">
              <a:solidFill>
                <a:srgbClr val="660066"/>
              </a:solidFill>
            </a:endParaRPr>
          </a:p>
          <a:p>
            <a:pPr rtl="1"/>
            <a:r>
              <a:rPr lang="ar-SA" sz="2000" b="1" dirty="0" smtClean="0">
                <a:solidFill>
                  <a:srgbClr val="660066"/>
                </a:solidFill>
              </a:rPr>
              <a:t> </a:t>
            </a:r>
            <a:endParaRPr lang="ar-SA" sz="2000" dirty="0">
              <a:solidFill>
                <a:srgbClr val="660066"/>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4)">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شريط منحني إلى الأعلى 9"/>
          <p:cNvSpPr/>
          <p:nvPr/>
        </p:nvSpPr>
        <p:spPr>
          <a:xfrm>
            <a:off x="0" y="214290"/>
            <a:ext cx="4643470" cy="3500462"/>
          </a:xfrm>
          <a:prstGeom prst="ellipseRibbon2">
            <a:avLst/>
          </a:prstGeom>
          <a:effectLst>
            <a:reflection blurRad="6350" stA="52000" endA="300" endPos="350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3600" dirty="0" smtClean="0">
                <a:ln>
                  <a:solidFill>
                    <a:schemeClr val="tx1">
                      <a:lumMod val="95000"/>
                    </a:schemeClr>
                  </a:solidFill>
                </a:ln>
                <a:cs typeface="PT Bold Arch" pitchFamily="2" charset="-78"/>
              </a:rPr>
              <a:t> طرق معالجة الفقر</a:t>
            </a:r>
            <a:endParaRPr lang="en-US" sz="3600" dirty="0">
              <a:ln>
                <a:solidFill>
                  <a:schemeClr val="tx1">
                    <a:lumMod val="95000"/>
                  </a:schemeClr>
                </a:solidFill>
              </a:ln>
              <a:cs typeface="PT Bold Arch" pitchFamily="2" charset="-78"/>
            </a:endParaRPr>
          </a:p>
        </p:txBody>
      </p:sp>
      <p:sp>
        <p:nvSpPr>
          <p:cNvPr id="11" name="مستطيل 10"/>
          <p:cNvSpPr/>
          <p:nvPr/>
        </p:nvSpPr>
        <p:spPr>
          <a:xfrm>
            <a:off x="4572000" y="0"/>
            <a:ext cx="4572000" cy="6500834"/>
          </a:xfrm>
          <a:prstGeom prst="rect">
            <a:avLst/>
          </a:prstGeom>
        </p:spPr>
        <p:txBody>
          <a:bodyPr wrap="square">
            <a:spAutoFit/>
          </a:bodyPr>
          <a:lstStyle/>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1- توفير مكان لحياة آمنة للفرد.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2- طرح مداخل لاستغلال الوقت.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3- اكتساب المعرفة والمهارة.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4- توفير المعلومات.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5- الانضمام لمنظمات اجتماعية.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6- إقامة شبكة اجتماعية مكثفة مع العالم الخارجي.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7- توفير وسائل العمل والإنتاج. </a:t>
            </a:r>
            <a:endParaRPr lang="ar-SA" sz="2800"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a:p>
            <a:pPr algn="r" rtl="1"/>
            <a:r>
              <a:rPr lang="ar-SA"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8- توفير الدعم المالي. </a:t>
            </a:r>
            <a:r>
              <a:rPr lang="ar-SY"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 </a:t>
            </a:r>
          </a:p>
          <a:p>
            <a:pPr algn="r" rtl="1"/>
            <a:r>
              <a:rPr lang="ar-SY" sz="2800" b="1" dirty="0" smtClean="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rPr>
              <a:t>9-توفير فرص العمل</a:t>
            </a:r>
            <a:endParaRPr lang="ar-SA" sz="2800" dirty="0">
              <a:ln>
                <a:solidFill>
                  <a:schemeClr val="accent1">
                    <a:lumMod val="75000"/>
                  </a:schemeClr>
                </a:solidFill>
              </a:ln>
              <a:solidFill>
                <a:schemeClr val="accent2">
                  <a:lumMod val="60000"/>
                  <a:lumOff val="40000"/>
                </a:schemeClr>
              </a:solidFill>
              <a:effectLst>
                <a:outerShdw blurRad="50800" dist="38100" dir="8100000" algn="tr" rotWithShape="0">
                  <a:prstClr val="black">
                    <a:alpha val="40000"/>
                  </a:prstClr>
                </a:outerShdw>
              </a:effectLst>
            </a:endParaRP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Scale>
                                      <p:cBhvr>
                                        <p:cTn id="1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1"/>
                                        </p:tgtEl>
                                        <p:attrNameLst>
                                          <p:attrName>ppt_x</p:attrName>
                                          <p:attrName>ppt_y</p:attrName>
                                        </p:attrNameLst>
                                      </p:cBhvr>
                                    </p:animMotion>
                                    <p:animEffect transition="in" filter="fade">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70000" sy="70000" flip="none" algn="tl"/>
        </a:blipFill>
        <a:effectLst/>
      </p:bgPr>
    </p:bg>
    <p:spTree>
      <p:nvGrpSpPr>
        <p:cNvPr id="1" name=""/>
        <p:cNvGrpSpPr/>
        <p:nvPr/>
      </p:nvGrpSpPr>
      <p:grpSpPr>
        <a:xfrm>
          <a:off x="0" y="0"/>
          <a:ext cx="0" cy="0"/>
          <a:chOff x="0" y="0"/>
          <a:chExt cx="0" cy="0"/>
        </a:xfrm>
      </p:grpSpPr>
      <p:sp>
        <p:nvSpPr>
          <p:cNvPr id="2" name="عنوان فرعي 3"/>
          <p:cNvSpPr txBox="1">
            <a:spLocks/>
          </p:cNvSpPr>
          <p:nvPr/>
        </p:nvSpPr>
        <p:spPr>
          <a:xfrm>
            <a:off x="214282" y="5105400"/>
            <a:ext cx="8062912" cy="1752600"/>
          </a:xfrm>
          <a:prstGeom prst="rect">
            <a:avLst/>
          </a:prstGeom>
        </p:spPr>
        <p:txBody>
          <a:bodyPr>
            <a:normAutofit/>
          </a:bodyPr>
          <a:lstStyle/>
          <a:p>
            <a:pPr marL="448056" marR="0" lvl="0" indent="-384048" algn="ctr" defTabSz="914400" rtl="1"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ar-SY" sz="4000" b="0" i="0" u="none" strike="noStrike" kern="1200" cap="none" spc="0" normalizeH="0" baseline="0" noProof="0" dirty="0" smtClean="0">
                <a:ln>
                  <a:solidFill>
                    <a:schemeClr val="bg1">
                      <a:lumMod val="95000"/>
                      <a:lumOff val="5000"/>
                    </a:schemeClr>
                  </a:solidFill>
                </a:ln>
                <a:solidFill>
                  <a:schemeClr val="accent3">
                    <a:lumMod val="60000"/>
                    <a:lumOff val="40000"/>
                  </a:schemeClr>
                </a:solidFill>
                <a:effectLst/>
                <a:uLnTx/>
                <a:uFillTx/>
                <a:latin typeface="+mn-lt"/>
                <a:ea typeface="+mn-ea"/>
                <a:cs typeface="PT Bold Arch" pitchFamily="2" charset="-78"/>
              </a:rPr>
              <a:t> إعداد الطالبة روان بيرقدار من الصف العاشر الشعبة الرابعة</a:t>
            </a:r>
            <a:endParaRPr kumimoji="0" lang="en-US" sz="4000" b="0" i="0" u="none" strike="noStrike" kern="1200" cap="none" spc="0" normalizeH="0" baseline="0" noProof="0" dirty="0">
              <a:ln>
                <a:solidFill>
                  <a:schemeClr val="bg1">
                    <a:lumMod val="95000"/>
                    <a:lumOff val="5000"/>
                  </a:schemeClr>
                </a:solidFill>
              </a:ln>
              <a:solidFill>
                <a:schemeClr val="accent3">
                  <a:lumMod val="60000"/>
                  <a:lumOff val="40000"/>
                </a:schemeClr>
              </a:solidFill>
              <a:effectLst/>
              <a:uLnTx/>
              <a:uFillTx/>
              <a:latin typeface="+mn-lt"/>
              <a:ea typeface="+mn-ea"/>
              <a:cs typeface="PT Bold Arch" pitchFamily="2" charset="-78"/>
            </a:endParaRPr>
          </a:p>
        </p:txBody>
      </p:sp>
      <p:sp>
        <p:nvSpPr>
          <p:cNvPr id="4" name="تمرير عمودي 3"/>
          <p:cNvSpPr/>
          <p:nvPr/>
        </p:nvSpPr>
        <p:spPr>
          <a:xfrm>
            <a:off x="928662" y="285728"/>
            <a:ext cx="7715304" cy="4643470"/>
          </a:xfrm>
          <a:prstGeom prst="verticalScroll">
            <a:avLst/>
          </a:prstGeom>
          <a:solidFill>
            <a:schemeClr val="accent3">
              <a:lumMod val="20000"/>
              <a:lumOff val="80000"/>
            </a:schemeClr>
          </a:solidFill>
          <a:ln>
            <a:solidFill>
              <a:schemeClr val="accent4">
                <a:lumMod val="60000"/>
                <a:lumOff val="40000"/>
              </a:schemeClr>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ar-SY" sz="3600" dirty="0" smtClean="0">
                <a:ln>
                  <a:solidFill>
                    <a:schemeClr val="bg1">
                      <a:lumMod val="95000"/>
                      <a:lumOff val="5000"/>
                    </a:schemeClr>
                  </a:solidFill>
                </a:ln>
                <a:solidFill>
                  <a:schemeClr val="accent3">
                    <a:lumMod val="60000"/>
                    <a:lumOff val="40000"/>
                  </a:schemeClr>
                </a:solidFill>
                <a:cs typeface="PT Bold Arch" pitchFamily="2" charset="-78"/>
              </a:rPr>
              <a:t> وفي النهاية أشكر مدرستنا الأوائل التي قامت بتحفيز طالباتها على الجد والمثابرة وبالأخص أستاذنا الفاضل محمود السواس</a:t>
            </a:r>
            <a:endParaRPr lang="en-US" sz="3600" dirty="0">
              <a:ln>
                <a:solidFill>
                  <a:schemeClr val="bg1">
                    <a:lumMod val="95000"/>
                    <a:lumOff val="5000"/>
                  </a:schemeClr>
                </a:solidFill>
              </a:ln>
              <a:solidFill>
                <a:schemeClr val="accent3">
                  <a:lumMod val="60000"/>
                  <a:lumOff val="40000"/>
                </a:schemeClr>
              </a:solidFill>
              <a:cs typeface="PT Bold Arch" pitchFamily="2" charset="-78"/>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from="(-#ppt_w/2)" to="(#ppt_x)" calcmode="lin" valueType="num">
                                      <p:cBhvr>
                                        <p:cTn id="15" dur="600" fill="hold">
                                          <p:stCondLst>
                                            <p:cond delay="0"/>
                                          </p:stCondLst>
                                        </p:cTn>
                                        <p:tgtEl>
                                          <p:spTgt spid="2"/>
                                        </p:tgtEl>
                                        <p:attrNameLst>
                                          <p:attrName>ppt_x</p:attrName>
                                        </p:attrNameLst>
                                      </p:cBhvr>
                                    </p:anim>
                                    <p:anim from="0" to="-1.0" calcmode="lin" valueType="num">
                                      <p:cBhvr>
                                        <p:cTn id="16" dur="200" decel="50000" autoRev="1" fill="hold">
                                          <p:stCondLst>
                                            <p:cond delay="600"/>
                                          </p:stCondLst>
                                        </p:cTn>
                                        <p:tgtEl>
                                          <p:spTgt spid="2"/>
                                        </p:tgtEl>
                                        <p:attrNameLst>
                                          <p:attrName>xshear</p:attrName>
                                        </p:attrNameLst>
                                      </p:cBhvr>
                                    </p:anim>
                                    <p:animScale>
                                      <p:cBhvr>
                                        <p:cTn id="17" dur="200" decel="100000" autoRev="1" fill="hold">
                                          <p:stCondLst>
                                            <p:cond delay="600"/>
                                          </p:stCondLst>
                                        </p:cTn>
                                        <p:tgtEl>
                                          <p:spTgt spid="2"/>
                                        </p:tgtEl>
                                      </p:cBhvr>
                                      <p:from x="100000" y="100000"/>
                                      <p:to x="80000" y="100000"/>
                                    </p:animScale>
                                    <p:anim by="(#ppt_h/3+#ppt_w*0.1)" calcmode="lin" valueType="num">
                                      <p:cBhvr additive="sum">
                                        <p:cTn id="18" dur="200" decel="100000" autoRev="1" fill="hold">
                                          <p:stCondLst>
                                            <p:cond delay="600"/>
                                          </p:stCondLst>
                                        </p:cTn>
                                        <p:tgtEl>
                                          <p:spTgt spid="2"/>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1" nodeType="clickEffect">
                                  <p:stCondLst>
                                    <p:cond delay="0"/>
                                  </p:stCondLst>
                                  <p:childTnLst>
                                    <p:animRot by="21600000">
                                      <p:cBhvr>
                                        <p:cTn id="22" dur="2000" fill="hold"/>
                                        <p:tgtEl>
                                          <p:spTgt spid="2"/>
                                        </p:tgtEl>
                                        <p:attrNameLst>
                                          <p:attrName>r</p:attrName>
                                        </p:attrNameLst>
                                      </p:cBhvr>
                                    </p:animRot>
                                  </p:childTnLst>
                                </p:cTn>
                              </p:par>
                              <p:par>
                                <p:cTn id="23" presetID="8" presetClass="emph" presetSubtype="0" fill="hold" grpId="1" nodeType="withEffect">
                                  <p:stCondLst>
                                    <p:cond delay="0"/>
                                  </p:stCondLst>
                                  <p:childTnLst>
                                    <p:animRot by="21600000">
                                      <p:cBhvr>
                                        <p:cTn id="24" dur="2000" fill="hold"/>
                                        <p:tgtEl>
                                          <p:spTgt spid="4"/>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19" presetClass="exit" presetSubtype="10" fill="hold" grpId="2" nodeType="clickEffect">
                                  <p:stCondLst>
                                    <p:cond delay="0"/>
                                  </p:stCondLst>
                                  <p:childTnLst>
                                    <p:anim calcmode="lin" valueType="num">
                                      <p:cBhvr>
                                        <p:cTn id="28" dur="5000"/>
                                        <p:tgtEl>
                                          <p:spTgt spid="4"/>
                                        </p:tgtEl>
                                        <p:attrNameLst>
                                          <p:attrName>ppt_h</p:attrName>
                                        </p:attrNameLst>
                                      </p:cBhvr>
                                      <p:tavLst>
                                        <p:tav tm="0">
                                          <p:val>
                                            <p:strVal val="ppt_h"/>
                                          </p:val>
                                        </p:tav>
                                        <p:tav tm="100000">
                                          <p:val>
                                            <p:strVal val="ppt_h"/>
                                          </p:val>
                                        </p:tav>
                                      </p:tavLst>
                                    </p:anim>
                                    <p:anim calcmode="lin" valueType="num">
                                      <p:cBhvr>
                                        <p:cTn id="29" dur="5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0" dur="1" fill="hold">
                                          <p:stCondLst>
                                            <p:cond delay="4999"/>
                                          </p:stCondLst>
                                        </p:cTn>
                                        <p:tgtEl>
                                          <p:spTgt spid="4"/>
                                        </p:tgtEl>
                                        <p:attrNameLst>
                                          <p:attrName>style.visibility</p:attrName>
                                        </p:attrNameLst>
                                      </p:cBhvr>
                                      <p:to>
                                        <p:strVal val="hidden"/>
                                      </p:to>
                                    </p:set>
                                  </p:childTnLst>
                                </p:cTn>
                              </p:par>
                              <p:par>
                                <p:cTn id="31" presetID="19" presetClass="exit" presetSubtype="10" fill="hold" grpId="2" nodeType="withEffect">
                                  <p:stCondLst>
                                    <p:cond delay="0"/>
                                  </p:stCondLst>
                                  <p:childTnLst>
                                    <p:anim calcmode="lin" valueType="num">
                                      <p:cBhvr>
                                        <p:cTn id="32" dur="5000"/>
                                        <p:tgtEl>
                                          <p:spTgt spid="2"/>
                                        </p:tgtEl>
                                        <p:attrNameLst>
                                          <p:attrName>ppt_h</p:attrName>
                                        </p:attrNameLst>
                                      </p:cBhvr>
                                      <p:tavLst>
                                        <p:tav tm="0">
                                          <p:val>
                                            <p:strVal val="ppt_h"/>
                                          </p:val>
                                        </p:tav>
                                        <p:tav tm="100000">
                                          <p:val>
                                            <p:strVal val="ppt_h"/>
                                          </p:val>
                                        </p:tav>
                                      </p:tavLst>
                                    </p:anim>
                                    <p:anim calcmode="lin" valueType="num">
                                      <p:cBhvr>
                                        <p:cTn id="33" dur="5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4"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4" grpId="0" animBg="1"/>
      <p:bldP spid="4" grpId="1" animBg="1"/>
      <p:bldP spid="4" grpId="2"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292</TotalTime>
  <Words>208</Words>
  <Application>Microsoft Office PowerPoint</Application>
  <PresentationFormat>عرض على الشاشة (3:4)‏</PresentationFormat>
  <Paragraphs>44</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حيوية</vt:lpstr>
      <vt:lpstr> مشكلة الفقر في العالم</vt:lpstr>
      <vt:lpstr>الفقر في العالم</vt:lpstr>
      <vt:lpstr>الفقر في البلدان النامية</vt:lpstr>
      <vt:lpstr>أسباب الفقر</vt:lpstr>
      <vt:lpstr>الشريحة 5</vt:lpstr>
      <vt:lpstr>الكوارث الطبيعية</vt:lpstr>
      <vt:lpstr>الحروب</vt:lpstr>
      <vt:lpstr>الشريحة 8</vt:lpstr>
      <vt:lpstr>الشريحة 9</vt:lpstr>
      <vt:lpstr>الشريحة 10</vt:lpstr>
      <vt:lpstr>الشريحة 11</vt:lpstr>
      <vt:lpstr>الشريحة 12</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مشكلة الفقر في العالم</dc:title>
  <dc:creator>**</dc:creator>
  <cp:lastModifiedBy>jdarra</cp:lastModifiedBy>
  <cp:revision>36</cp:revision>
  <dcterms:created xsi:type="dcterms:W3CDTF">2010-11-08T18:01:11Z</dcterms:created>
  <dcterms:modified xsi:type="dcterms:W3CDTF">2010-12-08T10:48:49Z</dcterms:modified>
</cp:coreProperties>
</file>