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D5E9"/>
    <a:srgbClr val="DC2477"/>
    <a:srgbClr val="58E54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12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11/22/2010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elw3ad.com/vb/t23371.html" TargetMode="External"/><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elw3ad.com/vb/t23371.html" TargetMode="Externa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ar-SY" sz="6600" dirty="0" smtClean="0">
                <a:solidFill>
                  <a:srgbClr val="00B0F0"/>
                </a:solidFill>
                <a:latin typeface="Arial" pitchFamily="34" charset="0"/>
                <a:cs typeface="Arial" pitchFamily="34" charset="0"/>
              </a:rPr>
              <a:t>نبع الفيجة</a:t>
            </a:r>
            <a:endParaRPr lang="ar-SY" sz="6600" dirty="0">
              <a:solidFill>
                <a:srgbClr val="00B0F0"/>
              </a:solidFill>
              <a:latin typeface="Arial" pitchFamily="34" charset="0"/>
              <a:cs typeface="Arial" pitchFamily="34" charset="0"/>
            </a:endParaRPr>
          </a:p>
        </p:txBody>
      </p:sp>
      <p:sp>
        <p:nvSpPr>
          <p:cNvPr id="5" name="Content Placeholder 4"/>
          <p:cNvSpPr>
            <a:spLocks noGrp="1"/>
          </p:cNvSpPr>
          <p:nvPr>
            <p:ph idx="1"/>
          </p:nvPr>
        </p:nvSpPr>
        <p:spPr/>
        <p:txBody>
          <a:bodyPr>
            <a:normAutofit/>
          </a:bodyPr>
          <a:lstStyle/>
          <a:p>
            <a:pPr algn="ctr">
              <a:buNone/>
            </a:pPr>
            <a:r>
              <a:rPr lang="ar-SY" sz="3600" dirty="0" smtClean="0"/>
              <a:t>قال الله تعالى: ((وَجَعَلْنَا مِنَ الْمَاء كُلَّ شَيْءٍ حَيٍّ أَفَلَا يُؤْمِنُونَ)).</a:t>
            </a:r>
          </a:p>
          <a:p>
            <a:pPr algn="ctr">
              <a:buNone/>
            </a:pPr>
            <a:endParaRPr lang="ar-SY" sz="3600" dirty="0" smtClean="0">
              <a:solidFill>
                <a:schemeClr val="accent1">
                  <a:lumMod val="75000"/>
                </a:schemeClr>
              </a:solidFill>
              <a:sym typeface="Wingdings" pitchFamily="2" charset="2"/>
            </a:endParaRPr>
          </a:p>
        </p:txBody>
      </p:sp>
      <p:pic>
        <p:nvPicPr>
          <p:cNvPr id="6" name="Picture 5" descr="mosabaqa[1].jpg"/>
          <p:cNvPicPr>
            <a:picLocks noChangeAspect="1"/>
          </p:cNvPicPr>
          <p:nvPr/>
        </p:nvPicPr>
        <p:blipFill>
          <a:blip r:embed="rId2" cstate="email"/>
          <a:stretch>
            <a:fillRect/>
          </a:stretch>
        </p:blipFill>
        <p:spPr>
          <a:xfrm>
            <a:off x="2209800" y="2895600"/>
            <a:ext cx="4724400" cy="3733800"/>
          </a:xfrm>
          <a:prstGeom prst="rect">
            <a:avLst/>
          </a:prstGeom>
        </p:spPr>
      </p:pic>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76970[1].bmp"/>
          <p:cNvPicPr>
            <a:picLocks noGrp="1" noChangeAspect="1"/>
          </p:cNvPicPr>
          <p:nvPr>
            <p:ph sz="half" idx="1"/>
          </p:nvPr>
        </p:nvPicPr>
        <p:blipFill>
          <a:blip r:embed="rId2" cstate="email"/>
          <a:stretch>
            <a:fillRect/>
          </a:stretch>
        </p:blipFill>
        <p:spPr>
          <a:xfrm>
            <a:off x="717975" y="1600200"/>
            <a:ext cx="3517050" cy="4525963"/>
          </a:xfrm>
        </p:spPr>
      </p:pic>
      <p:sp>
        <p:nvSpPr>
          <p:cNvPr id="4" name="Content Placeholder 3"/>
          <p:cNvSpPr>
            <a:spLocks noGrp="1"/>
          </p:cNvSpPr>
          <p:nvPr>
            <p:ph sz="half" idx="2"/>
          </p:nvPr>
        </p:nvSpPr>
        <p:spPr/>
        <p:txBody>
          <a:bodyPr>
            <a:normAutofit fontScale="85000" lnSpcReduction="20000"/>
          </a:bodyPr>
          <a:lstStyle/>
          <a:p>
            <a:r>
              <a:rPr lang="ar-SY" sz="2400" b="1" dirty="0" smtClean="0"/>
              <a:t>الماء عصب الحياة حيث يستطيع الإنسان أن يعيش بدون طعام لمدة شهرين ولكنه يحتاج إلى أسابيع لكي تظهر أعراض نقص الفيتامينات أو الأملاح المعدنية عليه ، أما بدون </a:t>
            </a:r>
            <a:r>
              <a:rPr lang="ar-SY" sz="2400" b="1" dirty="0" smtClean="0">
                <a:hlinkClick r:id="rId3"/>
              </a:rPr>
              <a:t>الماء </a:t>
            </a:r>
            <a:r>
              <a:rPr lang="ar-SY" sz="2400" b="1" dirty="0" smtClean="0"/>
              <a:t>فإننا لا نستطيع أن نعيش سوى أيام معدودات. </a:t>
            </a:r>
            <a:br>
              <a:rPr lang="ar-SY" sz="2400" b="1" dirty="0" smtClean="0"/>
            </a:br>
            <a:r>
              <a:rPr lang="ar-SY" sz="2400" b="1" dirty="0" smtClean="0"/>
              <a:t>والماء يدخل في تركيب جميع الأطعمة ونسبته عالية جدا ً فيها قد تصل في بعض الأطعمة إلى 99 % ويحتوي جسم الطفل المولود حديثا ً على حوالي 75 – 80 % من وزنه ماء ويستمر تناقص نسبة </a:t>
            </a:r>
            <a:r>
              <a:rPr lang="ar-SY" sz="2400" b="1" dirty="0" smtClean="0">
                <a:hlinkClick r:id="rId3"/>
              </a:rPr>
              <a:t>الماء </a:t>
            </a:r>
            <a:r>
              <a:rPr lang="ar-SY" sz="2400" b="1" dirty="0" smtClean="0"/>
              <a:t>خلال مراحل النمو حتى تصل في الشيخوخة إلى 50 % من وزن الجسم. </a:t>
            </a:r>
            <a:br>
              <a:rPr lang="ar-SY" sz="2400" b="1" dirty="0" smtClean="0"/>
            </a:br>
            <a:r>
              <a:rPr lang="ar-SY" sz="2400" b="1" dirty="0" smtClean="0"/>
              <a:t/>
            </a:r>
            <a:br>
              <a:rPr lang="ar-SY" sz="2400" b="1" dirty="0" smtClean="0"/>
            </a:br>
            <a:r>
              <a:rPr lang="ar-SY" sz="2400" b="1" dirty="0" smtClean="0"/>
              <a:t/>
            </a:r>
            <a:br>
              <a:rPr lang="ar-SY" sz="2400" b="1" dirty="0" smtClean="0"/>
            </a:br>
            <a:endParaRPr lang="ar-SY"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2"/>
          </p:nvPr>
        </p:nvSpPr>
        <p:spPr>
          <a:xfrm>
            <a:off x="457200" y="914400"/>
            <a:ext cx="3465513" cy="5334000"/>
          </a:xfrm>
          <a:noFill/>
        </p:spPr>
        <p:txBody>
          <a:bodyPr>
            <a:noAutofit/>
          </a:bodyPr>
          <a:lstStyle/>
          <a:p>
            <a:r>
              <a:rPr lang="ar-SY" sz="2000" b="1" dirty="0" smtClean="0"/>
              <a:t>وكل أنسجة الجسم تحتوي على </a:t>
            </a:r>
            <a:r>
              <a:rPr lang="ar-SY" sz="2000" b="1" dirty="0" smtClean="0">
                <a:hlinkClick r:id="rId2"/>
              </a:rPr>
              <a:t>الماء </a:t>
            </a:r>
            <a:r>
              <a:rPr lang="ar-SY" sz="2000" b="1" dirty="0" smtClean="0"/>
              <a:t>بنسب مختلفة وهو يكون حوالي ثلاثة أرباع أنسجة العضلات ولكن فقط ربع الأنسجة الدهنية لذا فإن الشخص النحيف وأغلب الرجال الذين لديهم عضلات كبيرة تحتوي أنسجتهم على نسبة أعلى من </a:t>
            </a:r>
            <a:r>
              <a:rPr lang="ar-SY" sz="2000" b="1" dirty="0" smtClean="0">
                <a:hlinkClick r:id="rId2"/>
              </a:rPr>
              <a:t>الماء </a:t>
            </a:r>
            <a:r>
              <a:rPr lang="ar-SY" sz="2000" b="1" dirty="0" smtClean="0"/>
              <a:t>مقارنة بالأشخاص السمينين. حتى العظام التي تبدو وكأنها ناشفة تحتوي على 20 % من وزنها ماء. </a:t>
            </a:r>
            <a:br>
              <a:rPr lang="ar-SY" sz="2000" b="1" dirty="0" smtClean="0"/>
            </a:br>
            <a:r>
              <a:rPr lang="ar-SY" sz="2000" b="1" dirty="0" smtClean="0"/>
              <a:t>إن سبب عدم قدرتنا على الحياة بدون ماء راجع إلى أن الجسم يحتاج </a:t>
            </a:r>
            <a:r>
              <a:rPr lang="ar-SY" sz="2000" b="1" dirty="0" smtClean="0">
                <a:hlinkClick r:id="rId2"/>
              </a:rPr>
              <a:t>الماء </a:t>
            </a:r>
            <a:r>
              <a:rPr lang="ar-SY" sz="2000" b="1" dirty="0" smtClean="0"/>
              <a:t>في كل عملياته الحيوية مثل الهضم ، الامتصاص ، نقل العناصر الغذائية ، بناء الأنسجة ، والمحافظة على درجة حرارة الجسم. </a:t>
            </a:r>
            <a:br>
              <a:rPr lang="ar-SY" sz="2000" b="1" dirty="0" smtClean="0"/>
            </a:br>
            <a:endParaRPr lang="ar-SY" sz="2000" dirty="0"/>
          </a:p>
        </p:txBody>
      </p:sp>
      <p:pic>
        <p:nvPicPr>
          <p:cNvPr id="5" name="Content Placeholder 4" descr="_small_water_drops1[1].jpg"/>
          <p:cNvPicPr>
            <a:picLocks noGrp="1" noChangeAspect="1"/>
          </p:cNvPicPr>
          <p:nvPr>
            <p:ph sz="half" idx="1"/>
          </p:nvPr>
        </p:nvPicPr>
        <p:blipFill>
          <a:blip r:embed="rId3" cstate="email"/>
          <a:stretch>
            <a:fillRect/>
          </a:stretch>
        </p:blipFill>
        <p:spPr>
          <a:xfrm>
            <a:off x="4343400" y="762000"/>
            <a:ext cx="4088053" cy="5135563"/>
          </a:xfrm>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5zk85735[1].jpg"/>
          <p:cNvPicPr>
            <a:picLocks noGrp="1" noChangeAspect="1"/>
          </p:cNvPicPr>
          <p:nvPr>
            <p:ph sz="half" idx="1"/>
          </p:nvPr>
        </p:nvPicPr>
        <p:blipFill>
          <a:blip r:embed="rId2" cstate="email"/>
          <a:stretch>
            <a:fillRect/>
          </a:stretch>
        </p:blipFill>
        <p:spPr>
          <a:xfrm>
            <a:off x="381000" y="1676400"/>
            <a:ext cx="4191000" cy="4114800"/>
          </a:xfrm>
        </p:spPr>
      </p:pic>
      <p:sp>
        <p:nvSpPr>
          <p:cNvPr id="4" name="Content Placeholder 3"/>
          <p:cNvSpPr>
            <a:spLocks noGrp="1"/>
          </p:cNvSpPr>
          <p:nvPr>
            <p:ph sz="half" idx="2"/>
          </p:nvPr>
        </p:nvSpPr>
        <p:spPr/>
        <p:txBody>
          <a:bodyPr/>
          <a:lstStyle/>
          <a:p>
            <a:r>
              <a:rPr lang="ar-SY" dirty="0" smtClean="0"/>
              <a:t>ومن أهم مصادر المياه في بلدنا</a:t>
            </a:r>
          </a:p>
          <a:p>
            <a:pPr>
              <a:buNone/>
            </a:pPr>
            <a:r>
              <a:rPr lang="ar-SY" dirty="0" smtClean="0"/>
              <a:t>هو </a:t>
            </a:r>
            <a:r>
              <a:rPr lang="ar-SY" sz="2800" dirty="0" smtClean="0">
                <a:solidFill>
                  <a:srgbClr val="0070C0"/>
                </a:solidFill>
              </a:rPr>
              <a:t>((نبع الفيجة))..</a:t>
            </a:r>
          </a:p>
          <a:p>
            <a:pPr algn="just">
              <a:buNone/>
            </a:pPr>
            <a:r>
              <a:rPr lang="ar-SY" sz="2800" dirty="0" smtClean="0"/>
              <a:t>يتفجر نبع الفيجة من سفح جبل القلعة في عين الفيجة.</a:t>
            </a:r>
          </a:p>
          <a:p>
            <a:pPr algn="just">
              <a:buNone/>
            </a:pPr>
            <a:r>
              <a:rPr lang="ar-SY" sz="2800" dirty="0" smtClean="0"/>
              <a:t>فمن ماء نبع الفيجة تشرب مدينة دمشق وضواحيها.</a:t>
            </a:r>
          </a:p>
          <a:p>
            <a:pPr algn="just">
              <a:buNone/>
            </a:pPr>
            <a:endParaRPr lang="ar-SY" sz="2800" dirty="0" smtClean="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5CNEWS6%5CM02%5CD22%5C5-1[1].jpg"/>
          <p:cNvPicPr>
            <a:picLocks noGrp="1" noChangeAspect="1"/>
          </p:cNvPicPr>
          <p:nvPr>
            <p:ph sz="half" idx="1"/>
          </p:nvPr>
        </p:nvPicPr>
        <p:blipFill>
          <a:blip r:embed="rId2" cstate="email"/>
          <a:stretch>
            <a:fillRect/>
          </a:stretch>
        </p:blipFill>
        <p:spPr>
          <a:xfrm>
            <a:off x="457200" y="1524000"/>
            <a:ext cx="4076700" cy="4067969"/>
          </a:xfrm>
        </p:spPr>
      </p:pic>
      <p:sp>
        <p:nvSpPr>
          <p:cNvPr id="4" name="Content Placeholder 3"/>
          <p:cNvSpPr>
            <a:spLocks noGrp="1"/>
          </p:cNvSpPr>
          <p:nvPr>
            <p:ph sz="half" idx="2"/>
          </p:nvPr>
        </p:nvSpPr>
        <p:spPr/>
        <p:txBody>
          <a:bodyPr/>
          <a:lstStyle/>
          <a:p>
            <a:r>
              <a:rPr lang="ar-SY" dirty="0" smtClean="0"/>
              <a:t>يتعرض منسوب حوض الفيجة لهبوطات شديدة هذه الأيام, وهي مرشحة للازدياد خلال المرحلة القادمة, مايسبب تراجع الغزارة ويعود ذلك لتدني الامطار خلال الموسم الماضي, والأهم محدودية الهاطل الثلجي المغذي للحوض.</a:t>
            </a:r>
            <a:endParaRPr lang="ar-SY"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11599_1228032221[1].jpg"/>
          <p:cNvPicPr>
            <a:picLocks noGrp="1" noChangeAspect="1"/>
          </p:cNvPicPr>
          <p:nvPr>
            <p:ph sz="half" idx="1"/>
          </p:nvPr>
        </p:nvPicPr>
        <p:blipFill>
          <a:blip r:embed="rId2" cstate="email"/>
          <a:stretch>
            <a:fillRect/>
          </a:stretch>
        </p:blipFill>
        <p:spPr>
          <a:xfrm>
            <a:off x="304800" y="1295400"/>
            <a:ext cx="4495800" cy="3671094"/>
          </a:xfrm>
        </p:spPr>
      </p:pic>
      <p:sp>
        <p:nvSpPr>
          <p:cNvPr id="4" name="Content Placeholder 3"/>
          <p:cNvSpPr>
            <a:spLocks noGrp="1"/>
          </p:cNvSpPr>
          <p:nvPr>
            <p:ph sz="half" idx="2"/>
          </p:nvPr>
        </p:nvSpPr>
        <p:spPr/>
        <p:txBody>
          <a:bodyPr/>
          <a:lstStyle/>
          <a:p>
            <a:r>
              <a:rPr lang="ar-SY" dirty="0" smtClean="0"/>
              <a:t>ورغم استخدام مؤسسة مياه الشرب بدمشق لجزء من مصادر المياه الاحتياطية المحيطة بالمدينة, إلا أنها اضطرت وفي وقت مبكر هذا العام إلى زيادة ساعات التقنين لتصل إلى تسع ساعات, ستزداد مع تراجع غزارة نبع الفيجة خلال الأشهر القادمة, حيث تكون في ذروتها في موسم التحاريق, أي في شهر أيلول.‏</a:t>
            </a:r>
            <a:endParaRPr lang="ar-SY"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Y" sz="6000" dirty="0" smtClean="0">
                <a:solidFill>
                  <a:srgbClr val="00B0F0"/>
                </a:solidFill>
                <a:latin typeface="Arial" pitchFamily="34" charset="0"/>
                <a:cs typeface="Arial" pitchFamily="34" charset="0"/>
              </a:rPr>
              <a:t>غزارة النبع</a:t>
            </a:r>
            <a:endParaRPr lang="ar-SY" sz="6000" dirty="0">
              <a:solidFill>
                <a:srgbClr val="00B0F0"/>
              </a:solidFill>
              <a:latin typeface="Arial" pitchFamily="34" charset="0"/>
              <a:cs typeface="Arial" pitchFamily="34" charset="0"/>
            </a:endParaRPr>
          </a:p>
        </p:txBody>
      </p:sp>
      <p:sp>
        <p:nvSpPr>
          <p:cNvPr id="3" name="Content Placeholder 2"/>
          <p:cNvSpPr>
            <a:spLocks noGrp="1"/>
          </p:cNvSpPr>
          <p:nvPr>
            <p:ph sz="half" idx="1"/>
          </p:nvPr>
        </p:nvSpPr>
        <p:spPr/>
        <p:txBody>
          <a:bodyPr/>
          <a:lstStyle/>
          <a:p>
            <a:r>
              <a:rPr lang="ar-SY" dirty="0" smtClean="0"/>
              <a:t>وأما الآن وبعد تأخر الأمطار ..</a:t>
            </a:r>
          </a:p>
          <a:p>
            <a:r>
              <a:rPr lang="ar-SY" dirty="0" smtClean="0"/>
              <a:t>ففي الشهر الحادي عشر من عام 2010 فتصل غزارته إلى أقل من 1م مكعب في الثانية</a:t>
            </a:r>
            <a:endParaRPr lang="ar-SY" dirty="0"/>
          </a:p>
        </p:txBody>
      </p:sp>
      <p:sp>
        <p:nvSpPr>
          <p:cNvPr id="4" name="Content Placeholder 3"/>
          <p:cNvSpPr>
            <a:spLocks noGrp="1"/>
          </p:cNvSpPr>
          <p:nvPr>
            <p:ph sz="half" idx="2"/>
          </p:nvPr>
        </p:nvSpPr>
        <p:spPr/>
        <p:txBody>
          <a:bodyPr/>
          <a:lstStyle/>
          <a:p>
            <a:r>
              <a:rPr lang="ar-SY" dirty="0" smtClean="0"/>
              <a:t>تتعلق غزارة النبع بالهطولات المطرية عل الحوض المغذي للنبع الذي يمتد مع مساحة 700كم مربع</a:t>
            </a:r>
          </a:p>
          <a:p>
            <a:r>
              <a:rPr lang="ar-SY" dirty="0" smtClean="0"/>
              <a:t>ففي سنة خيرة كثيرة الامطار مثل عام 2002 كانت غزارته 25 م مكعب في الثانية</a:t>
            </a:r>
          </a:p>
          <a:p>
            <a:r>
              <a:rPr lang="ar-SY" dirty="0" smtClean="0"/>
              <a:t>وأما في عام مثل عام 2009 فكانت غزارته 9م مكعب في الثانية.</a:t>
            </a:r>
            <a:endParaRPr lang="ar-SY"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normAutofit fontScale="92500" lnSpcReduction="10000"/>
          </a:bodyPr>
          <a:lstStyle/>
          <a:p>
            <a:r>
              <a:rPr lang="ar-SY" dirty="0" smtClean="0"/>
              <a:t>ولحماية مياه الفيجة من التدهور لابد من تخفيف الضغط على النبع والمصادر المحيطة به عبر ترشيد استهلاك مياه الشرب, خاصة خلال أشهر الصيف,والابتعاد عن أشكال التبذير المتمثلة بإغراق الحدائق بالمياه, وغسل السيارات بخراطيم المياه،وعدم إغلاق الصنابير بشكل جيد.</a:t>
            </a:r>
          </a:p>
          <a:p>
            <a:r>
              <a:rPr lang="ar-SY" dirty="0" smtClean="0"/>
              <a:t>فقد قال رسول الله صلى الله عليه وسلم</a:t>
            </a:r>
            <a:r>
              <a:rPr lang="ar-SY" dirty="0" smtClean="0">
                <a:sym typeface="Wingdings" pitchFamily="2" charset="2"/>
              </a:rPr>
              <a:t> لأحد أصحابه: (( لا تسرف ولو كنت على نهر جار))</a:t>
            </a:r>
            <a:endParaRPr lang="ar-SY" dirty="0"/>
          </a:p>
        </p:txBody>
      </p:sp>
      <p:pic>
        <p:nvPicPr>
          <p:cNvPr id="7" name="Content Placeholder 6" descr="540pg7[1].jpg"/>
          <p:cNvPicPr>
            <a:picLocks noGrp="1" noChangeAspect="1"/>
          </p:cNvPicPr>
          <p:nvPr>
            <p:ph sz="half" idx="1"/>
          </p:nvPr>
        </p:nvPicPr>
        <p:blipFill>
          <a:blip r:embed="rId2" cstate="email"/>
          <a:stretch>
            <a:fillRect/>
          </a:stretch>
        </p:blipFill>
        <p:spPr>
          <a:xfrm>
            <a:off x="228600" y="1981200"/>
            <a:ext cx="4343400" cy="3505200"/>
          </a:xfrm>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water%20(15)[1].jpg"/>
          <p:cNvPicPr>
            <a:picLocks noGrp="1" noChangeAspect="1"/>
          </p:cNvPicPr>
          <p:nvPr>
            <p:ph sz="half" idx="1"/>
          </p:nvPr>
        </p:nvPicPr>
        <p:blipFill>
          <a:blip r:embed="rId2" cstate="email"/>
          <a:stretch>
            <a:fillRect/>
          </a:stretch>
        </p:blipFill>
        <p:spPr>
          <a:xfrm>
            <a:off x="381000" y="2133600"/>
            <a:ext cx="4000500" cy="3581400"/>
          </a:xfrm>
        </p:spPr>
      </p:pic>
      <p:sp>
        <p:nvSpPr>
          <p:cNvPr id="4" name="Content Placeholder 3"/>
          <p:cNvSpPr>
            <a:spLocks noGrp="1"/>
          </p:cNvSpPr>
          <p:nvPr>
            <p:ph sz="half" idx="2"/>
          </p:nvPr>
        </p:nvSpPr>
        <p:spPr/>
        <p:txBody>
          <a:bodyPr/>
          <a:lstStyle/>
          <a:p>
            <a:r>
              <a:rPr lang="ar-SY" dirty="0" smtClean="0"/>
              <a:t>أما بقاء الواقع على حاله, فيعني مزيداً من التصحر,وجوراً على حوض بردى والأعوج, وتهديداً لنبع الفيجة واهب الحياة لدمشق.</a:t>
            </a:r>
          </a:p>
          <a:p>
            <a:endParaRPr lang="ar-SY" dirty="0"/>
          </a:p>
        </p:txBody>
      </p:sp>
    </p:spTree>
  </p:cSld>
  <p:clrMapOvr>
    <a:masterClrMapping/>
  </p:clrMapOvr>
  <p:transition>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Y" b="1" dirty="0" smtClean="0"/>
              <a:t>اذا اراد ان يعرف احدنا قيمة الماء، فلينظر الى ذلك الملك الذي قال لعلماء:</a:t>
            </a:r>
            <a:br>
              <a:rPr lang="ar-SY" b="1" dirty="0" smtClean="0"/>
            </a:br>
            <a:r>
              <a:rPr lang="ar-SY" b="1" dirty="0" smtClean="0"/>
              <a:t/>
            </a:r>
            <a:br>
              <a:rPr lang="ar-SY" b="1" dirty="0" smtClean="0"/>
            </a:br>
            <a:r>
              <a:rPr lang="ar-SY" b="1" dirty="0" smtClean="0"/>
              <a:t>عظني، فقال له العالم: ايها الملك، ارأيت ان منعت الماء، اتشتريه بنصف ملكك؟</a:t>
            </a:r>
            <a:br>
              <a:rPr lang="ar-SY" b="1" dirty="0" smtClean="0"/>
            </a:br>
            <a:r>
              <a:rPr lang="ar-SY" b="1" dirty="0" smtClean="0"/>
              <a:t/>
            </a:r>
            <a:br>
              <a:rPr lang="ar-SY" b="1" dirty="0" smtClean="0"/>
            </a:br>
            <a:r>
              <a:rPr lang="ar-SY" b="1" dirty="0" smtClean="0"/>
              <a:t>فقال له: نعم، قال ارأيت ان حبسته اتفتدي نفسك بنصف ملكك؟ قال: نعم، قال له: فلا خير في ملك لا يساوي كأس ماء</a:t>
            </a:r>
            <a:br>
              <a:rPr lang="ar-SY" b="1" dirty="0" smtClean="0"/>
            </a:br>
            <a:endParaRPr lang="ar-SY" b="1" dirty="0" smtClean="0"/>
          </a:p>
          <a:p>
            <a:r>
              <a:rPr lang="ar-SY" dirty="0" smtClean="0"/>
              <a:t>فالحمد لله رب العالمين على هذه النعمة العظيمة.</a:t>
            </a:r>
            <a:endParaRPr lang="ar-SY" dirty="0"/>
          </a:p>
        </p:txBody>
      </p:sp>
    </p:spTree>
  </p:cSld>
  <p:clrMapOvr>
    <a:masterClrMapping/>
  </p:clrMapOvr>
  <p:transition>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0" y="914400"/>
            <a:ext cx="4114800" cy="5943600"/>
          </a:xfrm>
        </p:spPr>
        <p:txBody>
          <a:bodyPr>
            <a:noAutofit/>
          </a:bodyPr>
          <a:lstStyle/>
          <a:p>
            <a:pPr>
              <a:buNone/>
            </a:pPr>
            <a:r>
              <a:rPr lang="ar-SA" sz="3600" b="1" dirty="0" smtClean="0">
                <a:cs typeface="AGA Aladdin Regular" pitchFamily="2" charset="-78"/>
              </a:rPr>
              <a:t>الصف السابع </a:t>
            </a:r>
          </a:p>
          <a:p>
            <a:pPr>
              <a:buNone/>
            </a:pPr>
            <a:r>
              <a:rPr lang="ar-SA" sz="3600" b="1" dirty="0" smtClean="0">
                <a:cs typeface="AGA Aladdin Regular" pitchFamily="2" charset="-78"/>
              </a:rPr>
              <a:t>الشعبة الأولى </a:t>
            </a:r>
          </a:p>
          <a:p>
            <a:pPr>
              <a:buNone/>
            </a:pPr>
            <a:r>
              <a:rPr lang="ar-SA" sz="3600" b="1" dirty="0" smtClean="0">
                <a:cs typeface="AGA Aladdin Regular" pitchFamily="2" charset="-78"/>
              </a:rPr>
              <a:t>الطالبات :  رهف </a:t>
            </a:r>
            <a:r>
              <a:rPr lang="ar-SA" sz="3600" b="1" dirty="0" err="1" smtClean="0">
                <a:cs typeface="AGA Aladdin Regular" pitchFamily="2" charset="-78"/>
              </a:rPr>
              <a:t>خلوف</a:t>
            </a:r>
            <a:endParaRPr lang="ar-SA" sz="3600" b="1" dirty="0" smtClean="0">
              <a:cs typeface="AGA Aladdin Regular" pitchFamily="2" charset="-78"/>
            </a:endParaRPr>
          </a:p>
          <a:p>
            <a:r>
              <a:rPr lang="ar-SA" sz="3600" b="1" dirty="0" smtClean="0">
                <a:cs typeface="AGA Aladdin Regular" pitchFamily="2" charset="-78"/>
              </a:rPr>
              <a:t>  </a:t>
            </a:r>
            <a:r>
              <a:rPr lang="ar-SA" sz="3600" b="1" dirty="0" err="1" smtClean="0">
                <a:cs typeface="AGA Aladdin Regular" pitchFamily="2" charset="-78"/>
              </a:rPr>
              <a:t>تالا</a:t>
            </a:r>
            <a:r>
              <a:rPr lang="ar-SA" sz="3600" b="1" dirty="0" smtClean="0">
                <a:cs typeface="AGA Aladdin Regular" pitchFamily="2" charset="-78"/>
              </a:rPr>
              <a:t> </a:t>
            </a:r>
            <a:r>
              <a:rPr lang="ar-SA" sz="3600" b="1" dirty="0" err="1" smtClean="0">
                <a:cs typeface="AGA Aladdin Regular" pitchFamily="2" charset="-78"/>
              </a:rPr>
              <a:t>جانو</a:t>
            </a:r>
            <a:endParaRPr lang="ar-SA" sz="3600" b="1" dirty="0" smtClean="0">
              <a:cs typeface="AGA Aladdin Regular" pitchFamily="2" charset="-78"/>
            </a:endParaRPr>
          </a:p>
          <a:p>
            <a:r>
              <a:rPr lang="ar-SA" sz="3600" b="1" dirty="0" smtClean="0">
                <a:cs typeface="AGA Aladdin Regular" pitchFamily="2" charset="-78"/>
              </a:rPr>
              <a:t> نور الهدى مز </a:t>
            </a:r>
          </a:p>
          <a:p>
            <a:r>
              <a:rPr lang="ar-SA" sz="3600" b="1" dirty="0" smtClean="0">
                <a:cs typeface="AGA Aladdin Regular" pitchFamily="2" charset="-78"/>
              </a:rPr>
              <a:t> أليسار </a:t>
            </a:r>
            <a:r>
              <a:rPr lang="ar-SA" sz="3600" b="1" dirty="0" err="1" smtClean="0">
                <a:cs typeface="AGA Aladdin Regular" pitchFamily="2" charset="-78"/>
              </a:rPr>
              <a:t>خضير</a:t>
            </a:r>
            <a:endParaRPr lang="ar-SA" sz="3600" b="1" dirty="0" smtClean="0">
              <a:cs typeface="AGA Aladdin Regular" pitchFamily="2" charset="-78"/>
            </a:endParaRPr>
          </a:p>
          <a:p>
            <a:r>
              <a:rPr lang="ar-SA" sz="3600" b="1" dirty="0" smtClean="0">
                <a:cs typeface="AGA Aladdin Regular" pitchFamily="2" charset="-78"/>
              </a:rPr>
              <a:t> نانسي سبح </a:t>
            </a:r>
          </a:p>
          <a:p>
            <a:r>
              <a:rPr lang="ar-SA" sz="3600" b="1" dirty="0" smtClean="0">
                <a:cs typeface="AGA Aladdin Regular" pitchFamily="2" charset="-78"/>
              </a:rPr>
              <a:t> ريم نبكي </a:t>
            </a:r>
          </a:p>
          <a:p>
            <a:r>
              <a:rPr lang="ar-SA" sz="3600" b="1" dirty="0" smtClean="0">
                <a:cs typeface="AGA Aladdin Regular" pitchFamily="2" charset="-78"/>
              </a:rPr>
              <a:t> </a:t>
            </a:r>
            <a:r>
              <a:rPr lang="ar-SA" sz="3600" b="1" dirty="0" err="1" smtClean="0">
                <a:cs typeface="AGA Aladdin Regular" pitchFamily="2" charset="-78"/>
              </a:rPr>
              <a:t>ديمة</a:t>
            </a:r>
            <a:r>
              <a:rPr lang="ar-SA" sz="3600" b="1" dirty="0" smtClean="0">
                <a:cs typeface="AGA Aladdin Regular" pitchFamily="2" charset="-78"/>
              </a:rPr>
              <a:t> صناديقي </a:t>
            </a:r>
            <a:endParaRPr lang="ar-SA" sz="3600" b="1" dirty="0">
              <a:cs typeface="AGA Aladdin Regular" pitchFamily="2" charset="-78"/>
            </a:endParaRPr>
          </a:p>
        </p:txBody>
      </p:sp>
      <p:sp>
        <p:nvSpPr>
          <p:cNvPr id="4" name="مستطيل 3"/>
          <p:cNvSpPr/>
          <p:nvPr/>
        </p:nvSpPr>
        <p:spPr>
          <a:xfrm rot="20724210">
            <a:off x="807122" y="541209"/>
            <a:ext cx="441338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المجموعة الخامسة</a:t>
            </a:r>
            <a:endParaRPr lang="ar-SA"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عنصر نائب للمحتوى 2"/>
          <p:cNvSpPr txBox="1">
            <a:spLocks/>
          </p:cNvSpPr>
          <p:nvPr/>
        </p:nvSpPr>
        <p:spPr>
          <a:xfrm rot="2495968">
            <a:off x="-519220" y="3471401"/>
            <a:ext cx="5495847" cy="1441726"/>
          </a:xfrm>
          <a:prstGeom prst="rect">
            <a:avLst/>
          </a:prstGeom>
        </p:spPr>
        <p:txBody>
          <a:bodyPr vert="horz">
            <a:noAutofit/>
          </a:bodyPr>
          <a:lstStyle/>
          <a:p>
            <a:pPr marL="548640" marR="0" lvl="0" indent="-411480" algn="r" defTabSz="914400" rtl="1" eaLnBrk="1" fontAlgn="auto" latinLnBrk="0" hangingPunct="1">
              <a:lnSpc>
                <a:spcPct val="100000"/>
              </a:lnSpc>
              <a:spcBef>
                <a:spcPct val="20000"/>
              </a:spcBef>
              <a:spcAft>
                <a:spcPts val="0"/>
              </a:spcAft>
              <a:buClr>
                <a:schemeClr val="tx1">
                  <a:shade val="95000"/>
                </a:schemeClr>
              </a:buClr>
              <a:buSzPct val="65000"/>
              <a:tabLst/>
              <a:defRPr/>
            </a:pPr>
            <a:r>
              <a:rPr lang="ar-SY" sz="4000" b="1" dirty="0" smtClean="0">
                <a:solidFill>
                  <a:schemeClr val="accent6">
                    <a:lumMod val="60000"/>
                    <a:lumOff val="40000"/>
                  </a:schemeClr>
                </a:solidFill>
                <a:effectLst>
                  <a:outerShdw blurRad="38100" dist="38100" dir="2700000" algn="tl">
                    <a:srgbClr val="000000">
                      <a:alpha val="43137"/>
                    </a:srgbClr>
                  </a:outerShdw>
                </a:effectLst>
                <a:cs typeface="AGA Aladdin Regular" pitchFamily="2" charset="-78"/>
              </a:rPr>
              <a:t>بإشراف المدرسة .. صفاء </a:t>
            </a:r>
            <a:r>
              <a:rPr lang="ar-SY" sz="4000" b="1" dirty="0" err="1" smtClean="0">
                <a:solidFill>
                  <a:schemeClr val="accent6">
                    <a:lumMod val="60000"/>
                    <a:lumOff val="40000"/>
                  </a:schemeClr>
                </a:solidFill>
                <a:effectLst>
                  <a:outerShdw blurRad="38100" dist="38100" dir="2700000" algn="tl">
                    <a:srgbClr val="000000">
                      <a:alpha val="43137"/>
                    </a:srgbClr>
                  </a:outerShdw>
                </a:effectLst>
                <a:cs typeface="AGA Aladdin Regular" pitchFamily="2" charset="-78"/>
              </a:rPr>
              <a:t>جزائرلي</a:t>
            </a:r>
            <a:endParaRPr kumimoji="0" lang="ar-SA" sz="4000" b="1" i="0" u="none" strike="noStrike" kern="1200" cap="none" spc="0" normalizeH="0" baseline="0" noProof="0" dirty="0">
              <a:ln>
                <a:noFill/>
              </a:ln>
              <a:solidFill>
                <a:schemeClr val="accent6">
                  <a:lumMod val="60000"/>
                  <a:lumOff val="40000"/>
                </a:schemeClr>
              </a:solidFill>
              <a:effectLst>
                <a:outerShdw blurRad="38100" dist="38100" dir="2700000" algn="tl">
                  <a:srgbClr val="000000">
                    <a:alpha val="43137"/>
                  </a:srgbClr>
                </a:outerShdw>
              </a:effectLst>
              <a:uLnTx/>
              <a:uFillTx/>
              <a:latin typeface="+mn-lt"/>
              <a:ea typeface="+mn-ea"/>
              <a:cs typeface="AGA Aladdin Regular" pitchFamily="2" charset="-78"/>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105</TotalTime>
  <Words>429</Words>
  <Application>Microsoft Office PowerPoint</Application>
  <PresentationFormat>عرض على الشاشة (3:4)‏</PresentationFormat>
  <Paragraphs>32</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Apex</vt:lpstr>
      <vt:lpstr>نبع الفيجة</vt:lpstr>
      <vt:lpstr>الشريحة 2</vt:lpstr>
      <vt:lpstr>الشريحة 3</vt:lpstr>
      <vt:lpstr>الشريحة 4</vt:lpstr>
      <vt:lpstr>الشريحة 5</vt:lpstr>
      <vt:lpstr>الشريحة 6</vt:lpstr>
      <vt:lpstr>غزارة النبع</vt:lpstr>
      <vt:lpstr>الشريحة 8</vt:lpstr>
      <vt:lpstr>الشريحة 9</vt:lpstr>
      <vt:lpstr>الشريحة 10</vt:lpstr>
      <vt:lpstr>الشريحة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الغالية صديقتي</dc:title>
  <dc:creator/>
  <cp:lastModifiedBy>ABC</cp:lastModifiedBy>
  <cp:revision>18</cp:revision>
  <dcterms:created xsi:type="dcterms:W3CDTF">2006-08-16T00:00:00Z</dcterms:created>
  <dcterms:modified xsi:type="dcterms:W3CDTF">2010-11-22T20:18:41Z</dcterms:modified>
</cp:coreProperties>
</file>